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93" r:id="rId5"/>
    <p:sldMasterId id="2147483679" r:id="rId6"/>
  </p:sldMasterIdLst>
  <p:notesMasterIdLst>
    <p:notesMasterId r:id="rId71"/>
  </p:notesMasterIdLst>
  <p:sldIdLst>
    <p:sldId id="271" r:id="rId7"/>
    <p:sldId id="3480" r:id="rId8"/>
    <p:sldId id="3500" r:id="rId9"/>
    <p:sldId id="3474" r:id="rId10"/>
    <p:sldId id="3520" r:id="rId11"/>
    <p:sldId id="3521" r:id="rId12"/>
    <p:sldId id="294" r:id="rId13"/>
    <p:sldId id="3522" r:id="rId14"/>
    <p:sldId id="3492" r:id="rId15"/>
    <p:sldId id="298" r:id="rId16"/>
    <p:sldId id="3524" r:id="rId17"/>
    <p:sldId id="3538" r:id="rId18"/>
    <p:sldId id="3536" r:id="rId19"/>
    <p:sldId id="299" r:id="rId20"/>
    <p:sldId id="3539" r:id="rId21"/>
    <p:sldId id="300" r:id="rId22"/>
    <p:sldId id="3540" r:id="rId23"/>
    <p:sldId id="3545" r:id="rId24"/>
    <p:sldId id="3542" r:id="rId25"/>
    <p:sldId id="3543" r:id="rId26"/>
    <p:sldId id="3544" r:id="rId27"/>
    <p:sldId id="3541" r:id="rId28"/>
    <p:sldId id="3546" r:id="rId29"/>
    <p:sldId id="3547" r:id="rId30"/>
    <p:sldId id="3548" r:id="rId31"/>
    <p:sldId id="3525" r:id="rId32"/>
    <p:sldId id="3550" r:id="rId33"/>
    <p:sldId id="3549" r:id="rId34"/>
    <p:sldId id="3551" r:id="rId35"/>
    <p:sldId id="3552" r:id="rId36"/>
    <p:sldId id="3553" r:id="rId37"/>
    <p:sldId id="3577" r:id="rId38"/>
    <p:sldId id="3557" r:id="rId39"/>
    <p:sldId id="3555" r:id="rId40"/>
    <p:sldId id="3556" r:id="rId41"/>
    <p:sldId id="332" r:id="rId42"/>
    <p:sldId id="3554" r:id="rId43"/>
    <p:sldId id="3558" r:id="rId44"/>
    <p:sldId id="3559" r:id="rId45"/>
    <p:sldId id="333" r:id="rId46"/>
    <p:sldId id="3560" r:id="rId47"/>
    <p:sldId id="3561" r:id="rId48"/>
    <p:sldId id="3562" r:id="rId49"/>
    <p:sldId id="3580" r:id="rId50"/>
    <p:sldId id="3563" r:id="rId51"/>
    <p:sldId id="3564" r:id="rId52"/>
    <p:sldId id="3565" r:id="rId53"/>
    <p:sldId id="3579" r:id="rId54"/>
    <p:sldId id="3566" r:id="rId55"/>
    <p:sldId id="3567" r:id="rId56"/>
    <p:sldId id="3568" r:id="rId57"/>
    <p:sldId id="3515" r:id="rId58"/>
    <p:sldId id="3508" r:id="rId59"/>
    <p:sldId id="3512" r:id="rId60"/>
    <p:sldId id="3572" r:id="rId61"/>
    <p:sldId id="3573" r:id="rId62"/>
    <p:sldId id="3574" r:id="rId63"/>
    <p:sldId id="3576" r:id="rId64"/>
    <p:sldId id="3514" r:id="rId65"/>
    <p:sldId id="3526" r:id="rId66"/>
    <p:sldId id="3516" r:id="rId67"/>
    <p:sldId id="3519" r:id="rId68"/>
    <p:sldId id="3518" r:id="rId69"/>
    <p:sldId id="3511" r:id="rId70"/>
  </p:sldIdLst>
  <p:sldSz cx="12192000" cy="6858000"/>
  <p:notesSz cx="6858000" cy="9144000"/>
  <p:embeddedFontLst>
    <p:embeddedFont>
      <p:font typeface="Arial Black" panose="020B0A04020102020204" pitchFamily="34" charset="0"/>
      <p:bold r:id="rId72"/>
    </p:embeddedFont>
    <p:embeddedFont>
      <p:font typeface="Calibri" panose="020F0502020204030204" pitchFamily="34" charset="0"/>
      <p:regular r:id="rId73"/>
      <p:bold r:id="rId74"/>
      <p:italic r:id="rId75"/>
      <p:boldItalic r:id="rId76"/>
    </p:embeddedFont>
    <p:embeddedFont>
      <p:font typeface="Stag Sans Book" panose="020B0503040000020004" pitchFamily="34" charset="0"/>
      <p:regular r:id="rId77"/>
      <p:italic r:id="rId78"/>
    </p:embeddedFont>
    <p:embeddedFont>
      <p:font typeface="Stag Sans Semibold" panose="020B0703040000020004" pitchFamily="34" charset="0"/>
      <p:regular r:id="rId79"/>
      <p:bold r:id="rId80"/>
      <p:italic r:id="rId81"/>
      <p:boldItalic r:id="rId82"/>
    </p:embeddedFont>
    <p:embeddedFont>
      <p:font typeface="SvFF Trim Condensed" panose="00000500000000000000" pitchFamily="50" charset="0"/>
      <p:regular r:id="rId8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2AF5A4-B366-AA71-7337-0F39B4871153}" name="Anna Malmén" initials="AM" userId="S::anna.malmen@svenskfotboll.se::ba61c1d0-5d45-4882-8a10-67d0d5693f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5C"/>
    <a:srgbClr val="B6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6B0BD-6C37-41A1-9DD0-8CB1B620BF3B}" v="31" dt="2023-03-30T07:08:17.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775" autoAdjust="0"/>
  </p:normalViewPr>
  <p:slideViewPr>
    <p:cSldViewPr snapToGrid="0">
      <p:cViewPr varScale="1">
        <p:scale>
          <a:sx n="99" d="100"/>
          <a:sy n="99" d="100"/>
        </p:scale>
        <p:origin x="996" y="78"/>
      </p:cViewPr>
      <p:guideLst/>
    </p:cSldViewPr>
  </p:slideViewPr>
  <p:notesTextViewPr>
    <p:cViewPr>
      <p:scale>
        <a:sx n="100" d="100"/>
        <a:sy n="100" d="100"/>
      </p:scale>
      <p:origin x="0" y="0"/>
    </p:cViewPr>
  </p:notesTextViewPr>
  <p:sorterViewPr>
    <p:cViewPr>
      <p:scale>
        <a:sx n="25" d="100"/>
        <a:sy n="25" d="100"/>
      </p:scale>
      <p:origin x="0" y="-1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font" Target="fonts/font5.fntdata"/><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font" Target="fonts/font3.fntdata"/><Relationship Id="rId79" Type="http://schemas.openxmlformats.org/officeDocument/2006/relationships/font" Target="fonts/font8.fntdata"/><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font" Target="fonts/font11.fntdata"/><Relationship Id="rId90" Type="http://schemas.microsoft.com/office/2018/10/relationships/authors" Target="authors.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font" Target="fonts/font6.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fntdata"/><Relationship Id="rId80" Type="http://schemas.openxmlformats.org/officeDocument/2006/relationships/font" Target="fonts/font9.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font" Target="fonts/font4.fntdata"/><Relationship Id="rId83" Type="http://schemas.openxmlformats.org/officeDocument/2006/relationships/font" Target="fonts/font12.fntdata"/><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årten Johannesson" userId="842a4bfe-6fec-4597-8147-a8f1a1a47291" providerId="ADAL" clId="{4556B0BD-6C37-41A1-9DD0-8CB1B620BF3B}"/>
    <pc:docChg chg="undo redo custSel modSld">
      <pc:chgData name="Mårten Johannesson" userId="842a4bfe-6fec-4597-8147-a8f1a1a47291" providerId="ADAL" clId="{4556B0BD-6C37-41A1-9DD0-8CB1B620BF3B}" dt="2023-03-30T07:05:43.945" v="78" actId="164"/>
      <pc:docMkLst>
        <pc:docMk/>
      </pc:docMkLst>
      <pc:sldChg chg="addSp delSp modSp mod">
        <pc:chgData name="Mårten Johannesson" userId="842a4bfe-6fec-4597-8147-a8f1a1a47291" providerId="ADAL" clId="{4556B0BD-6C37-41A1-9DD0-8CB1B620BF3B}" dt="2023-03-29T09:46:48.815" v="2" actId="1076"/>
        <pc:sldMkLst>
          <pc:docMk/>
          <pc:sldMk cId="547867861" sldId="3515"/>
        </pc:sldMkLst>
        <pc:picChg chg="del">
          <ac:chgData name="Mårten Johannesson" userId="842a4bfe-6fec-4597-8147-a8f1a1a47291" providerId="ADAL" clId="{4556B0BD-6C37-41A1-9DD0-8CB1B620BF3B}" dt="2023-03-29T09:46:45.357" v="1" actId="478"/>
          <ac:picMkLst>
            <pc:docMk/>
            <pc:sldMk cId="547867861" sldId="3515"/>
            <ac:picMk id="3" creationId="{C315B6E7-05DA-A3A1-3F98-C757ACEE68ED}"/>
          </ac:picMkLst>
        </pc:picChg>
        <pc:picChg chg="add mod">
          <ac:chgData name="Mårten Johannesson" userId="842a4bfe-6fec-4597-8147-a8f1a1a47291" providerId="ADAL" clId="{4556B0BD-6C37-41A1-9DD0-8CB1B620BF3B}" dt="2023-03-29T09:46:48.815" v="2" actId="1076"/>
          <ac:picMkLst>
            <pc:docMk/>
            <pc:sldMk cId="547867861" sldId="3515"/>
            <ac:picMk id="4" creationId="{E9078C83-033C-95F0-4957-FBB0B3738258}"/>
          </ac:picMkLst>
        </pc:picChg>
      </pc:sldChg>
      <pc:sldChg chg="addSp delSp modSp mod">
        <pc:chgData name="Mårten Johannesson" userId="842a4bfe-6fec-4597-8147-a8f1a1a47291" providerId="ADAL" clId="{4556B0BD-6C37-41A1-9DD0-8CB1B620BF3B}" dt="2023-03-29T10:05:17.556" v="17" actId="1036"/>
        <pc:sldMkLst>
          <pc:docMk/>
          <pc:sldMk cId="953606178" sldId="3536"/>
        </pc:sldMkLst>
        <pc:picChg chg="add del mod">
          <ac:chgData name="Mårten Johannesson" userId="842a4bfe-6fec-4597-8147-a8f1a1a47291" providerId="ADAL" clId="{4556B0BD-6C37-41A1-9DD0-8CB1B620BF3B}" dt="2023-03-29T10:02:55.669" v="13" actId="478"/>
          <ac:picMkLst>
            <pc:docMk/>
            <pc:sldMk cId="953606178" sldId="3536"/>
            <ac:picMk id="2" creationId="{358023F5-E590-C429-4C32-F115968E0D08}"/>
          </ac:picMkLst>
        </pc:picChg>
        <pc:picChg chg="add mod">
          <ac:chgData name="Mårten Johannesson" userId="842a4bfe-6fec-4597-8147-a8f1a1a47291" providerId="ADAL" clId="{4556B0BD-6C37-41A1-9DD0-8CB1B620BF3B}" dt="2023-03-29T10:05:17.556" v="17" actId="1036"/>
          <ac:picMkLst>
            <pc:docMk/>
            <pc:sldMk cId="953606178" sldId="3536"/>
            <ac:picMk id="15" creationId="{65F0C646-4D61-6997-522E-578B51B1469D}"/>
          </ac:picMkLst>
        </pc:picChg>
        <pc:picChg chg="del">
          <ac:chgData name="Mårten Johannesson" userId="842a4bfe-6fec-4597-8147-a8f1a1a47291" providerId="ADAL" clId="{4556B0BD-6C37-41A1-9DD0-8CB1B620BF3B}" dt="2023-03-29T09:47:16.090" v="4" actId="478"/>
          <ac:picMkLst>
            <pc:docMk/>
            <pc:sldMk cId="953606178" sldId="3536"/>
            <ac:picMk id="15" creationId="{CED13340-1357-9305-9FC4-0ED695D8317F}"/>
          </ac:picMkLst>
        </pc:picChg>
      </pc:sldChg>
      <pc:sldChg chg="addSp delSp modSp mod">
        <pc:chgData name="Mårten Johannesson" userId="842a4bfe-6fec-4597-8147-a8f1a1a47291" providerId="ADAL" clId="{4556B0BD-6C37-41A1-9DD0-8CB1B620BF3B}" dt="2023-03-29T10:10:46.223" v="55" actId="1076"/>
        <pc:sldMkLst>
          <pc:docMk/>
          <pc:sldMk cId="3246856802" sldId="3548"/>
        </pc:sldMkLst>
        <pc:picChg chg="add del">
          <ac:chgData name="Mårten Johannesson" userId="842a4bfe-6fec-4597-8147-a8f1a1a47291" providerId="ADAL" clId="{4556B0BD-6C37-41A1-9DD0-8CB1B620BF3B}" dt="2023-03-29T10:10:27.358" v="48" actId="478"/>
          <ac:picMkLst>
            <pc:docMk/>
            <pc:sldMk cId="3246856802" sldId="3548"/>
            <ac:picMk id="3" creationId="{76480135-7F93-5B08-9CDE-E9A5EFD53F44}"/>
          </ac:picMkLst>
        </pc:picChg>
        <pc:picChg chg="add del mod">
          <ac:chgData name="Mårten Johannesson" userId="842a4bfe-6fec-4597-8147-a8f1a1a47291" providerId="ADAL" clId="{4556B0BD-6C37-41A1-9DD0-8CB1B620BF3B}" dt="2023-03-29T10:10:17.815" v="46"/>
          <ac:picMkLst>
            <pc:docMk/>
            <pc:sldMk cId="3246856802" sldId="3548"/>
            <ac:picMk id="7" creationId="{D8DC4C4C-41DD-DCDA-79E9-DB95E020F7E1}"/>
          </ac:picMkLst>
        </pc:picChg>
        <pc:picChg chg="add del mod">
          <ac:chgData name="Mårten Johannesson" userId="842a4bfe-6fec-4597-8147-a8f1a1a47291" providerId="ADAL" clId="{4556B0BD-6C37-41A1-9DD0-8CB1B620BF3B}" dt="2023-03-29T10:10:29.474" v="50"/>
          <ac:picMkLst>
            <pc:docMk/>
            <pc:sldMk cId="3246856802" sldId="3548"/>
            <ac:picMk id="8" creationId="{C7BEDDE4-2D33-D957-A6B8-D6C2FB6BAFA4}"/>
          </ac:picMkLst>
        </pc:picChg>
        <pc:picChg chg="add mod">
          <ac:chgData name="Mårten Johannesson" userId="842a4bfe-6fec-4597-8147-a8f1a1a47291" providerId="ADAL" clId="{4556B0BD-6C37-41A1-9DD0-8CB1B620BF3B}" dt="2023-03-29T10:10:46.223" v="55" actId="1076"/>
          <ac:picMkLst>
            <pc:docMk/>
            <pc:sldMk cId="3246856802" sldId="3548"/>
            <ac:picMk id="10" creationId="{04AEF022-6A4D-0FC7-4975-5CDC66364E91}"/>
          </ac:picMkLst>
        </pc:picChg>
      </pc:sldChg>
      <pc:sldChg chg="addSp delSp modSp mod delAnim modAnim">
        <pc:chgData name="Mårten Johannesson" userId="842a4bfe-6fec-4597-8147-a8f1a1a47291" providerId="ADAL" clId="{4556B0BD-6C37-41A1-9DD0-8CB1B620BF3B}" dt="2023-03-30T07:05:43.945" v="78" actId="164"/>
        <pc:sldMkLst>
          <pc:docMk/>
          <pc:sldMk cId="2600638345" sldId="3549"/>
        </pc:sldMkLst>
        <pc:spChg chg="mod">
          <ac:chgData name="Mårten Johannesson" userId="842a4bfe-6fec-4597-8147-a8f1a1a47291" providerId="ADAL" clId="{4556B0BD-6C37-41A1-9DD0-8CB1B620BF3B}" dt="2023-03-30T07:05:43.945" v="78" actId="164"/>
          <ac:spMkLst>
            <pc:docMk/>
            <pc:sldMk cId="2600638345" sldId="3549"/>
            <ac:spMk id="3" creationId="{953164F7-ECC5-2D5C-D714-2D08050971B9}"/>
          </ac:spMkLst>
        </pc:spChg>
        <pc:grpChg chg="add mod">
          <ac:chgData name="Mårten Johannesson" userId="842a4bfe-6fec-4597-8147-a8f1a1a47291" providerId="ADAL" clId="{4556B0BD-6C37-41A1-9DD0-8CB1B620BF3B}" dt="2023-03-30T07:05:43.945" v="78" actId="164"/>
          <ac:grpSpMkLst>
            <pc:docMk/>
            <pc:sldMk cId="2600638345" sldId="3549"/>
            <ac:grpSpMk id="9" creationId="{34050096-B0A2-F285-84B0-0E553CBC3EF5}"/>
          </ac:grpSpMkLst>
        </pc:grpChg>
        <pc:picChg chg="del">
          <ac:chgData name="Mårten Johannesson" userId="842a4bfe-6fec-4597-8147-a8f1a1a47291" providerId="ADAL" clId="{4556B0BD-6C37-41A1-9DD0-8CB1B620BF3B}" dt="2023-03-30T07:05:29.688" v="75" actId="478"/>
          <ac:picMkLst>
            <pc:docMk/>
            <pc:sldMk cId="2600638345" sldId="3549"/>
            <ac:picMk id="2" creationId="{9D038B81-ED70-ED30-CF78-9002A757AAE8}"/>
          </ac:picMkLst>
        </pc:picChg>
        <pc:picChg chg="del">
          <ac:chgData name="Mårten Johannesson" userId="842a4bfe-6fec-4597-8147-a8f1a1a47291" providerId="ADAL" clId="{4556B0BD-6C37-41A1-9DD0-8CB1B620BF3B}" dt="2023-03-30T07:02:55.524" v="70" actId="27803"/>
          <ac:picMkLst>
            <pc:docMk/>
            <pc:sldMk cId="2600638345" sldId="3549"/>
            <ac:picMk id="7" creationId="{953164F7-ECC5-2D5C-D714-2D08050971B9}"/>
          </ac:picMkLst>
        </pc:picChg>
        <pc:picChg chg="add mod ord">
          <ac:chgData name="Mårten Johannesson" userId="842a4bfe-6fec-4597-8147-a8f1a1a47291" providerId="ADAL" clId="{4556B0BD-6C37-41A1-9DD0-8CB1B620BF3B}" dt="2023-03-30T07:05:43.945" v="78" actId="164"/>
          <ac:picMkLst>
            <pc:docMk/>
            <pc:sldMk cId="2600638345" sldId="3549"/>
            <ac:picMk id="8" creationId="{C8174096-B8F3-50E5-97DD-55F680AE311C}"/>
          </ac:picMkLst>
        </pc:picChg>
      </pc:sldChg>
      <pc:sldChg chg="addSp modSp">
        <pc:chgData name="Mårten Johannesson" userId="842a4bfe-6fec-4597-8147-a8f1a1a47291" providerId="ADAL" clId="{4556B0BD-6C37-41A1-9DD0-8CB1B620BF3B}" dt="2023-03-29T09:48:36.788" v="9" actId="571"/>
        <pc:sldMkLst>
          <pc:docMk/>
          <pc:sldMk cId="3377978173" sldId="3550"/>
        </pc:sldMkLst>
        <pc:picChg chg="add mod">
          <ac:chgData name="Mårten Johannesson" userId="842a4bfe-6fec-4597-8147-a8f1a1a47291" providerId="ADAL" clId="{4556B0BD-6C37-41A1-9DD0-8CB1B620BF3B}" dt="2023-03-29T09:48:36.788" v="9" actId="571"/>
          <ac:picMkLst>
            <pc:docMk/>
            <pc:sldMk cId="3377978173" sldId="3550"/>
            <ac:picMk id="3" creationId="{323BD027-8B23-9BD3-BD95-74FC5690C9A9}"/>
          </ac:picMkLst>
        </pc:picChg>
        <pc:picChg chg="add mod">
          <ac:chgData name="Mårten Johannesson" userId="842a4bfe-6fec-4597-8147-a8f1a1a47291" providerId="ADAL" clId="{4556B0BD-6C37-41A1-9DD0-8CB1B620BF3B}" dt="2023-03-29T09:48:36.788" v="9" actId="571"/>
          <ac:picMkLst>
            <pc:docMk/>
            <pc:sldMk cId="3377978173" sldId="3550"/>
            <ac:picMk id="6" creationId="{949556D7-1DE2-56D6-B335-10CC73F3AF62}"/>
          </ac:picMkLst>
        </pc:picChg>
        <pc:picChg chg="add mod">
          <ac:chgData name="Mårten Johannesson" userId="842a4bfe-6fec-4597-8147-a8f1a1a47291" providerId="ADAL" clId="{4556B0BD-6C37-41A1-9DD0-8CB1B620BF3B}" dt="2023-03-29T09:48:36.788" v="9" actId="571"/>
          <ac:picMkLst>
            <pc:docMk/>
            <pc:sldMk cId="3377978173" sldId="3550"/>
            <ac:picMk id="7" creationId="{844CD911-66B5-ED47-2D3A-CFCBEA4D07EB}"/>
          </ac:picMkLst>
        </pc:picChg>
        <pc:picChg chg="add mod">
          <ac:chgData name="Mårten Johannesson" userId="842a4bfe-6fec-4597-8147-a8f1a1a47291" providerId="ADAL" clId="{4556B0BD-6C37-41A1-9DD0-8CB1B620BF3B}" dt="2023-03-29T09:48:36.788" v="9" actId="571"/>
          <ac:picMkLst>
            <pc:docMk/>
            <pc:sldMk cId="3377978173" sldId="3550"/>
            <ac:picMk id="8" creationId="{82D16C5C-4E04-D5D1-57E3-54CECA61BFEA}"/>
          </ac:picMkLst>
        </pc:picChg>
      </pc:sldChg>
      <pc:sldChg chg="modSp mod">
        <pc:chgData name="Mårten Johannesson" userId="842a4bfe-6fec-4597-8147-a8f1a1a47291" providerId="ADAL" clId="{4556B0BD-6C37-41A1-9DD0-8CB1B620BF3B}" dt="2023-03-30T07:01:45.822" v="69" actId="732"/>
        <pc:sldMkLst>
          <pc:docMk/>
          <pc:sldMk cId="2430305911" sldId="3564"/>
        </pc:sldMkLst>
        <pc:picChg chg="mod modCrop">
          <ac:chgData name="Mårten Johannesson" userId="842a4bfe-6fec-4597-8147-a8f1a1a47291" providerId="ADAL" clId="{4556B0BD-6C37-41A1-9DD0-8CB1B620BF3B}" dt="2023-03-30T07:01:45.822" v="69" actId="732"/>
          <ac:picMkLst>
            <pc:docMk/>
            <pc:sldMk cId="2430305911" sldId="3564"/>
            <ac:picMk id="10" creationId="{B0ADE545-6216-6253-56FC-462F5AF477A0}"/>
          </ac:picMkLst>
        </pc:picChg>
        <pc:picChg chg="mod modCrop">
          <ac:chgData name="Mårten Johannesson" userId="842a4bfe-6fec-4597-8147-a8f1a1a47291" providerId="ADAL" clId="{4556B0BD-6C37-41A1-9DD0-8CB1B620BF3B}" dt="2023-03-30T07:01:27.421" v="66" actId="732"/>
          <ac:picMkLst>
            <pc:docMk/>
            <pc:sldMk cId="2430305911" sldId="3564"/>
            <ac:picMk id="11" creationId="{E371C187-AF1E-7BF7-5698-B3D8FD17E0D6}"/>
          </ac:picMkLst>
        </pc:picChg>
      </pc:sldChg>
      <pc:sldChg chg="modSp mod">
        <pc:chgData name="Mårten Johannesson" userId="842a4bfe-6fec-4597-8147-a8f1a1a47291" providerId="ADAL" clId="{4556B0BD-6C37-41A1-9DD0-8CB1B620BF3B}" dt="2023-03-30T06:55:00.506" v="57" actId="732"/>
        <pc:sldMkLst>
          <pc:docMk/>
          <pc:sldMk cId="3593613033" sldId="3567"/>
        </pc:sldMkLst>
        <pc:picChg chg="mod modCrop">
          <ac:chgData name="Mårten Johannesson" userId="842a4bfe-6fec-4597-8147-a8f1a1a47291" providerId="ADAL" clId="{4556B0BD-6C37-41A1-9DD0-8CB1B620BF3B}" dt="2023-03-30T06:54:52.633" v="56" actId="732"/>
          <ac:picMkLst>
            <pc:docMk/>
            <pc:sldMk cId="3593613033" sldId="3567"/>
            <ac:picMk id="3" creationId="{D5A44F30-880D-1C2D-C9EB-3BDEDC4FE048}"/>
          </ac:picMkLst>
        </pc:picChg>
        <pc:picChg chg="mod modCrop">
          <ac:chgData name="Mårten Johannesson" userId="842a4bfe-6fec-4597-8147-a8f1a1a47291" providerId="ADAL" clId="{4556B0BD-6C37-41A1-9DD0-8CB1B620BF3B}" dt="2023-03-30T06:55:00.506" v="57" actId="732"/>
          <ac:picMkLst>
            <pc:docMk/>
            <pc:sldMk cId="3593613033" sldId="3567"/>
            <ac:picMk id="6" creationId="{F6FC91E5-56A7-DBD6-A698-DDF0551F1606}"/>
          </ac:picMkLst>
        </pc:picChg>
      </pc:sldChg>
      <pc:sldChg chg="addSp delSp modSp mod">
        <pc:chgData name="Mårten Johannesson" userId="842a4bfe-6fec-4597-8147-a8f1a1a47291" providerId="ADAL" clId="{4556B0BD-6C37-41A1-9DD0-8CB1B620BF3B}" dt="2023-03-29T10:07:46.941" v="23" actId="1076"/>
        <pc:sldMkLst>
          <pc:docMk/>
          <pc:sldMk cId="3532955908" sldId="3572"/>
        </pc:sldMkLst>
        <pc:picChg chg="add mod ord">
          <ac:chgData name="Mårten Johannesson" userId="842a4bfe-6fec-4597-8147-a8f1a1a47291" providerId="ADAL" clId="{4556B0BD-6C37-41A1-9DD0-8CB1B620BF3B}" dt="2023-03-29T10:07:46.941" v="23" actId="1076"/>
          <ac:picMkLst>
            <pc:docMk/>
            <pc:sldMk cId="3532955908" sldId="3572"/>
            <ac:picMk id="3" creationId="{CF0844E0-7549-3FEC-7A75-5799B9CE949A}"/>
          </ac:picMkLst>
        </pc:picChg>
        <pc:picChg chg="del">
          <ac:chgData name="Mårten Johannesson" userId="842a4bfe-6fec-4597-8147-a8f1a1a47291" providerId="ADAL" clId="{4556B0BD-6C37-41A1-9DD0-8CB1B620BF3B}" dt="2023-03-29T10:07:29.070" v="19" actId="478"/>
          <ac:picMkLst>
            <pc:docMk/>
            <pc:sldMk cId="3532955908" sldId="3572"/>
            <ac:picMk id="11" creationId="{50A3789D-6AFF-F21B-1E86-B77FA9014045}"/>
          </ac:picMkLst>
        </pc:picChg>
      </pc:sldChg>
      <pc:sldChg chg="addSp delSp modSp mod">
        <pc:chgData name="Mårten Johannesson" userId="842a4bfe-6fec-4597-8147-a8f1a1a47291" providerId="ADAL" clId="{4556B0BD-6C37-41A1-9DD0-8CB1B620BF3B}" dt="2023-03-29T10:08:38.819" v="29" actId="1037"/>
        <pc:sldMkLst>
          <pc:docMk/>
          <pc:sldMk cId="731822017" sldId="3573"/>
        </pc:sldMkLst>
        <pc:picChg chg="add mod">
          <ac:chgData name="Mårten Johannesson" userId="842a4bfe-6fec-4597-8147-a8f1a1a47291" providerId="ADAL" clId="{4556B0BD-6C37-41A1-9DD0-8CB1B620BF3B}" dt="2023-03-29T10:08:38.819" v="29" actId="1037"/>
          <ac:picMkLst>
            <pc:docMk/>
            <pc:sldMk cId="731822017" sldId="3573"/>
            <ac:picMk id="3" creationId="{328E30D5-CBF8-107A-52B8-1E5B10A8A90B}"/>
          </ac:picMkLst>
        </pc:picChg>
        <pc:picChg chg="del">
          <ac:chgData name="Mårten Johannesson" userId="842a4bfe-6fec-4597-8147-a8f1a1a47291" providerId="ADAL" clId="{4556B0BD-6C37-41A1-9DD0-8CB1B620BF3B}" dt="2023-03-29T10:08:28.461" v="24" actId="478"/>
          <ac:picMkLst>
            <pc:docMk/>
            <pc:sldMk cId="731822017" sldId="3573"/>
            <ac:picMk id="17" creationId="{0CC3797E-CC53-B0B9-E7C0-702D5DF879C8}"/>
          </ac:picMkLst>
        </pc:picChg>
      </pc:sldChg>
      <pc:sldChg chg="setBg">
        <pc:chgData name="Mårten Johannesson" userId="842a4bfe-6fec-4597-8147-a8f1a1a47291" providerId="ADAL" clId="{4556B0BD-6C37-41A1-9DD0-8CB1B620BF3B}" dt="2023-03-30T07:01:05.526" v="63"/>
        <pc:sldMkLst>
          <pc:docMk/>
          <pc:sldMk cId="302872659" sldId="35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sv-SE" b="1" dirty="0">
                <a:solidFill>
                  <a:schemeClr val="tx1"/>
                </a:solidFill>
              </a:rPr>
              <a:t>Spelarutbildningsplan i föreningar med barn- och ungdomsverksamhet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sv-SE"/>
        </a:p>
      </c:txPr>
    </c:title>
    <c:autoTitleDeleted val="0"/>
    <c:plotArea>
      <c:layout/>
      <c:barChart>
        <c:barDir val="col"/>
        <c:grouping val="stacked"/>
        <c:varyColors val="0"/>
        <c:ser>
          <c:idx val="0"/>
          <c:order val="0"/>
          <c:spPr>
            <a:solidFill>
              <a:schemeClr val="accent2"/>
            </a:solidFill>
            <a:ln>
              <a:noFill/>
            </a:ln>
            <a:effectLst/>
          </c:spPr>
          <c:invertIfNegative val="0"/>
          <c:cat>
            <c:strRef>
              <c:f>Blad1!$A$6:$A$7</c:f>
              <c:strCache>
                <c:ptCount val="2"/>
                <c:pt idx="0">
                  <c:v>Har en SUP</c:v>
                </c:pt>
                <c:pt idx="1">
                  <c:v>SUP följs i lagen</c:v>
                </c:pt>
              </c:strCache>
            </c:strRef>
          </c:cat>
          <c:val>
            <c:numRef>
              <c:f>Blad1!$B$6:$B$7</c:f>
              <c:numCache>
                <c:formatCode>General</c:formatCode>
                <c:ptCount val="2"/>
                <c:pt idx="0">
                  <c:v>77</c:v>
                </c:pt>
                <c:pt idx="1">
                  <c:v>19</c:v>
                </c:pt>
              </c:numCache>
            </c:numRef>
          </c:val>
          <c:extLst>
            <c:ext xmlns:c16="http://schemas.microsoft.com/office/drawing/2014/chart" uri="{C3380CC4-5D6E-409C-BE32-E72D297353CC}">
              <c16:uniqueId val="{00000000-F1CC-43B7-A9CC-A688037124B9}"/>
            </c:ext>
          </c:extLst>
        </c:ser>
        <c:dLbls>
          <c:showLegendKey val="0"/>
          <c:showVal val="0"/>
          <c:showCatName val="0"/>
          <c:showSerName val="0"/>
          <c:showPercent val="0"/>
          <c:showBubbleSize val="0"/>
        </c:dLbls>
        <c:gapWidth val="150"/>
        <c:overlap val="100"/>
        <c:axId val="569461920"/>
        <c:axId val="569461264"/>
      </c:barChart>
      <c:catAx>
        <c:axId val="56946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569461264"/>
        <c:crosses val="autoZero"/>
        <c:auto val="1"/>
        <c:lblAlgn val="ctr"/>
        <c:lblOffset val="100"/>
        <c:noMultiLvlLbl val="0"/>
      </c:catAx>
      <c:valAx>
        <c:axId val="569461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56946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35E3A-9560-4961-AC3E-55403AA4CEA0}" type="datetimeFigureOut">
              <a:rPr lang="sv-SE" smtClean="0"/>
              <a:t>2023-03-30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DBF55-EA89-4D67-9404-6E2CB95C8D5B}" type="slidenum">
              <a:rPr lang="sv-SE" smtClean="0"/>
              <a:t>‹#›</a:t>
            </a:fld>
            <a:endParaRPr lang="sv-SE"/>
          </a:p>
        </p:txBody>
      </p:sp>
    </p:spTree>
    <p:extLst>
      <p:ext uri="{BB962C8B-B14F-4D97-AF65-F5344CB8AC3E}">
        <p14:creationId xmlns:p14="http://schemas.microsoft.com/office/powerpoint/2010/main" val="148674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a:t>
            </a:fld>
            <a:endParaRPr lang="sv-SE"/>
          </a:p>
        </p:txBody>
      </p:sp>
    </p:spTree>
    <p:extLst>
      <p:ext uri="{BB962C8B-B14F-4D97-AF65-F5344CB8AC3E}">
        <p14:creationId xmlns:p14="http://schemas.microsoft.com/office/powerpoint/2010/main" val="220291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200" dirty="0"/>
              <a:t>SvFF bygger sin egen verksamhet gällande tex spelarutbildningsplan och tränarutbildning kring riktlinjerna i FSLL.</a:t>
            </a:r>
          </a:p>
          <a:p>
            <a:pPr marL="228600" indent="-228600">
              <a:buFont typeface="Arial" panose="020B0604020202020204" pitchFamily="34" charset="0"/>
              <a:buChar char="•"/>
            </a:pPr>
            <a:r>
              <a:rPr lang="sv-SE" sz="1200" dirty="0"/>
              <a:t>Det är en rekommendation att även föreningarna bygger verksamheten kring riktlinjerna.</a:t>
            </a:r>
          </a:p>
          <a:p>
            <a:pPr marL="228600" indent="-228600">
              <a:buFont typeface="Arial" panose="020B0604020202020204" pitchFamily="34" charset="0"/>
              <a:buChar char="•"/>
            </a:pPr>
            <a:r>
              <a:rPr lang="sv-SE" sz="1200" b="1" dirty="0"/>
              <a:t>Animering: </a:t>
            </a:r>
            <a:r>
              <a:rPr lang="sv-SE" dirty="0"/>
              <a:t>Visa filmen </a:t>
            </a:r>
            <a:r>
              <a:rPr lang="sv-SE" i="1" dirty="0"/>
              <a:t>FSLL – fem riktlinjer</a:t>
            </a:r>
            <a:r>
              <a:rPr lang="sv-SE" dirty="0"/>
              <a:t>. För muspekaren över filmikonen för direktlänk till filmen.</a:t>
            </a:r>
            <a:endParaRPr lang="sv-SE" sz="1200"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13</a:t>
            </a:fld>
            <a:endParaRPr lang="sv-SE"/>
          </a:p>
        </p:txBody>
      </p:sp>
    </p:spTree>
    <p:extLst>
      <p:ext uri="{BB962C8B-B14F-4D97-AF65-F5344CB8AC3E}">
        <p14:creationId xmlns:p14="http://schemas.microsoft.com/office/powerpoint/2010/main" val="3244862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Poängtera att ni nästa steg är att bli mer konkreta i vad riktlinjerna betyder. </a:t>
            </a:r>
            <a:r>
              <a:rPr lang="sv-SE" b="0" i="1" dirty="0"/>
              <a:t>10-15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14</a:t>
            </a:fld>
            <a:endParaRPr lang="sv-SE"/>
          </a:p>
        </p:txBody>
      </p:sp>
    </p:spTree>
    <p:extLst>
      <p:ext uri="{BB962C8B-B14F-4D97-AF65-F5344CB8AC3E}">
        <p14:creationId xmlns:p14="http://schemas.microsoft.com/office/powerpoint/2010/main" val="303037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t>Gå igenom SvFF:s definition av riktlinjen.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Animering: </a:t>
            </a:r>
            <a:r>
              <a:rPr lang="sv-SE" dirty="0"/>
              <a:t>Visa filmen </a:t>
            </a:r>
            <a:r>
              <a:rPr lang="sv-SE" i="1" dirty="0"/>
              <a:t>Här får alla samma chans </a:t>
            </a:r>
            <a:r>
              <a:rPr lang="sv-SE" dirty="0"/>
              <a:t>som en introduktion till ämnet. Låt deltagarna kort reflektera över filmen. För muspekaren över filmikonen för direktlänk till filmen.</a:t>
            </a:r>
          </a:p>
        </p:txBody>
      </p:sp>
      <p:sp>
        <p:nvSpPr>
          <p:cNvPr id="4" name="Platshållare för bildnummer 3"/>
          <p:cNvSpPr>
            <a:spLocks noGrp="1"/>
          </p:cNvSpPr>
          <p:nvPr>
            <p:ph type="sldNum" sz="quarter" idx="5"/>
          </p:nvPr>
        </p:nvSpPr>
        <p:spPr/>
        <p:txBody>
          <a:bodyPr/>
          <a:lstStyle/>
          <a:p>
            <a:fld id="{545DBF55-EA89-4D67-9404-6E2CB95C8D5B}" type="slidenum">
              <a:rPr lang="sv-SE" smtClean="0"/>
              <a:t>15</a:t>
            </a:fld>
            <a:endParaRPr lang="sv-SE"/>
          </a:p>
        </p:txBody>
      </p:sp>
    </p:spTree>
    <p:extLst>
      <p:ext uri="{BB962C8B-B14F-4D97-AF65-F5344CB8AC3E}">
        <p14:creationId xmlns:p14="http://schemas.microsoft.com/office/powerpoint/2010/main" val="368800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800" dirty="0"/>
              <a:t>Diskutera er fram till vad riktlinjen betyder för föreningen mer konkret.</a:t>
            </a:r>
          </a:p>
          <a:p>
            <a:pPr marL="228600" indent="-228600">
              <a:buFont typeface="Arial" panose="020B0604020202020204" pitchFamily="34" charset="0"/>
              <a:buChar char="•"/>
            </a:pPr>
            <a:r>
              <a:rPr lang="sv-SE" sz="1800" dirty="0"/>
              <a:t>Skriv ner svaren i mallen för spelarutbildningsplan och tabellen för riktlinjer</a:t>
            </a:r>
          </a:p>
        </p:txBody>
      </p:sp>
      <p:sp>
        <p:nvSpPr>
          <p:cNvPr id="4" name="Platshållare för bildnummer 3"/>
          <p:cNvSpPr>
            <a:spLocks noGrp="1"/>
          </p:cNvSpPr>
          <p:nvPr>
            <p:ph type="sldNum" sz="quarter" idx="5"/>
          </p:nvPr>
        </p:nvSpPr>
        <p:spPr/>
        <p:txBody>
          <a:bodyPr/>
          <a:lstStyle/>
          <a:p>
            <a:fld id="{545DBF55-EA89-4D67-9404-6E2CB95C8D5B}" type="slidenum">
              <a:rPr lang="sv-SE" smtClean="0"/>
              <a:t>16</a:t>
            </a:fld>
            <a:endParaRPr lang="sv-SE"/>
          </a:p>
        </p:txBody>
      </p:sp>
    </p:spTree>
    <p:extLst>
      <p:ext uri="{BB962C8B-B14F-4D97-AF65-F5344CB8AC3E}">
        <p14:creationId xmlns:p14="http://schemas.microsoft.com/office/powerpoint/2010/main" val="76983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t>Gå igenom SvFF:s definition av riktlinjen.</a:t>
            </a:r>
          </a:p>
          <a:p>
            <a:pPr marL="228600" indent="-228600">
              <a:buFont typeface="Arial" panose="020B0604020202020204" pitchFamily="34" charset="0"/>
              <a:buChar char="•"/>
            </a:pPr>
            <a:r>
              <a:rPr lang="sv-SE" dirty="0"/>
              <a:t>Visa filmen </a:t>
            </a:r>
            <a:r>
              <a:rPr lang="sv-SE" i="1" dirty="0"/>
              <a:t>Spel på barn och ungdomars nivå </a:t>
            </a:r>
            <a:r>
              <a:rPr lang="sv-SE" dirty="0"/>
              <a:t>som en introduktion till ämnet. Låt deltagarna kort reflektera över filmen. För muspekaren över filmikonen för direktlänk till filmen.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17</a:t>
            </a:fld>
            <a:endParaRPr lang="sv-SE"/>
          </a:p>
        </p:txBody>
      </p:sp>
    </p:spTree>
    <p:extLst>
      <p:ext uri="{BB962C8B-B14F-4D97-AF65-F5344CB8AC3E}">
        <p14:creationId xmlns:p14="http://schemas.microsoft.com/office/powerpoint/2010/main" val="298889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800" dirty="0"/>
              <a:t>Diskutera er fram till vad riktlinjen betyder för föreningen mer konkret.</a:t>
            </a:r>
          </a:p>
          <a:p>
            <a:pPr marL="228600" indent="-228600">
              <a:buFont typeface="Arial" panose="020B0604020202020204" pitchFamily="34" charset="0"/>
              <a:buChar char="•"/>
            </a:pPr>
            <a:r>
              <a:rPr lang="sv-SE" sz="1800" dirty="0"/>
              <a:t>Skriv ner svaren i mallen för spelarutbildningsplan och tabellen för riktlinjer</a:t>
            </a:r>
          </a:p>
        </p:txBody>
      </p:sp>
      <p:sp>
        <p:nvSpPr>
          <p:cNvPr id="4" name="Platshållare för bildnummer 3"/>
          <p:cNvSpPr>
            <a:spLocks noGrp="1"/>
          </p:cNvSpPr>
          <p:nvPr>
            <p:ph type="sldNum" sz="quarter" idx="5"/>
          </p:nvPr>
        </p:nvSpPr>
        <p:spPr/>
        <p:txBody>
          <a:bodyPr/>
          <a:lstStyle/>
          <a:p>
            <a:fld id="{545DBF55-EA89-4D67-9404-6E2CB95C8D5B}" type="slidenum">
              <a:rPr lang="sv-SE" smtClean="0"/>
              <a:t>18</a:t>
            </a:fld>
            <a:endParaRPr lang="sv-SE"/>
          </a:p>
        </p:txBody>
      </p:sp>
    </p:spTree>
    <p:extLst>
      <p:ext uri="{BB962C8B-B14F-4D97-AF65-F5344CB8AC3E}">
        <p14:creationId xmlns:p14="http://schemas.microsoft.com/office/powerpoint/2010/main" val="3936146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t>Gå igenom SvFF:s definition av riktlinjen.</a:t>
            </a:r>
          </a:p>
          <a:p>
            <a:pPr marL="228600" indent="-228600">
              <a:buFont typeface="Arial" panose="020B0604020202020204" pitchFamily="34" charset="0"/>
              <a:buChar char="•"/>
            </a:pPr>
            <a:r>
              <a:rPr lang="sv-SE" dirty="0"/>
              <a:t>Visa filmen </a:t>
            </a:r>
            <a:r>
              <a:rPr lang="sv-SE" i="1" dirty="0"/>
              <a:t>Våga testa nya saker </a:t>
            </a:r>
            <a:r>
              <a:rPr lang="sv-SE" dirty="0"/>
              <a:t>som en introduktion till ämnet. Låt deltagarna kort reflektera över filmen. För muspekaren över filmikonen för direktlänk till filmen.</a:t>
            </a:r>
          </a:p>
        </p:txBody>
      </p:sp>
      <p:sp>
        <p:nvSpPr>
          <p:cNvPr id="4" name="Platshållare för bildnummer 3"/>
          <p:cNvSpPr>
            <a:spLocks noGrp="1"/>
          </p:cNvSpPr>
          <p:nvPr>
            <p:ph type="sldNum" sz="quarter" idx="5"/>
          </p:nvPr>
        </p:nvSpPr>
        <p:spPr/>
        <p:txBody>
          <a:bodyPr/>
          <a:lstStyle/>
          <a:p>
            <a:fld id="{545DBF55-EA89-4D67-9404-6E2CB95C8D5B}" type="slidenum">
              <a:rPr lang="sv-SE" smtClean="0"/>
              <a:t>19</a:t>
            </a:fld>
            <a:endParaRPr lang="sv-SE"/>
          </a:p>
        </p:txBody>
      </p:sp>
    </p:spTree>
    <p:extLst>
      <p:ext uri="{BB962C8B-B14F-4D97-AF65-F5344CB8AC3E}">
        <p14:creationId xmlns:p14="http://schemas.microsoft.com/office/powerpoint/2010/main" val="1696752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800" dirty="0"/>
              <a:t>Diskutera er fram till vad riktlinjen betyder för föreningen mer konkret.</a:t>
            </a:r>
          </a:p>
          <a:p>
            <a:pPr marL="228600" indent="-228600">
              <a:buFont typeface="Arial" panose="020B0604020202020204" pitchFamily="34" charset="0"/>
              <a:buChar char="•"/>
            </a:pPr>
            <a:r>
              <a:rPr lang="sv-SE" sz="1800" dirty="0"/>
              <a:t>Skriv ner svaren i mallen för spelarutbildningsplan och tabellen för riktlinjer</a:t>
            </a:r>
          </a:p>
        </p:txBody>
      </p:sp>
      <p:sp>
        <p:nvSpPr>
          <p:cNvPr id="4" name="Platshållare för bildnummer 3"/>
          <p:cNvSpPr>
            <a:spLocks noGrp="1"/>
          </p:cNvSpPr>
          <p:nvPr>
            <p:ph type="sldNum" sz="quarter" idx="5"/>
          </p:nvPr>
        </p:nvSpPr>
        <p:spPr/>
        <p:txBody>
          <a:bodyPr/>
          <a:lstStyle/>
          <a:p>
            <a:fld id="{545DBF55-EA89-4D67-9404-6E2CB95C8D5B}" type="slidenum">
              <a:rPr lang="sv-SE" smtClean="0"/>
              <a:t>20</a:t>
            </a:fld>
            <a:endParaRPr lang="sv-SE"/>
          </a:p>
        </p:txBody>
      </p:sp>
    </p:spTree>
    <p:extLst>
      <p:ext uri="{BB962C8B-B14F-4D97-AF65-F5344CB8AC3E}">
        <p14:creationId xmlns:p14="http://schemas.microsoft.com/office/powerpoint/2010/main" val="946097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t>Gå igenom SvFF:s definition av riktlinjen.</a:t>
            </a:r>
          </a:p>
          <a:p>
            <a:pPr marL="228600" indent="-228600">
              <a:buFont typeface="Arial" panose="020B0604020202020204" pitchFamily="34" charset="0"/>
              <a:buChar char="•"/>
            </a:pPr>
            <a:r>
              <a:rPr lang="sv-SE" b="1" dirty="0"/>
              <a:t>Animering: </a:t>
            </a:r>
            <a:r>
              <a:rPr lang="sv-SE" dirty="0"/>
              <a:t>Visa filmen </a:t>
            </a:r>
            <a:r>
              <a:rPr lang="sv-SE" i="1" dirty="0"/>
              <a:t>Motivation till fotboll genom livet </a:t>
            </a:r>
            <a:r>
              <a:rPr lang="sv-SE" dirty="0"/>
              <a:t>som en introduktion till ämnet. Låt deltagarna kort reflektera över filmen. För muspekaren över filmikonen för direktlänk till filmen.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21</a:t>
            </a:fld>
            <a:endParaRPr lang="sv-SE"/>
          </a:p>
        </p:txBody>
      </p:sp>
    </p:spTree>
    <p:extLst>
      <p:ext uri="{BB962C8B-B14F-4D97-AF65-F5344CB8AC3E}">
        <p14:creationId xmlns:p14="http://schemas.microsoft.com/office/powerpoint/2010/main" val="3416784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800" dirty="0"/>
              <a:t>Diskutera er fram till vad riktlinjen betyder för föreningen mer konkret.</a:t>
            </a:r>
          </a:p>
          <a:p>
            <a:pPr marL="228600" indent="-228600">
              <a:buFont typeface="Arial" panose="020B0604020202020204" pitchFamily="34" charset="0"/>
              <a:buChar char="•"/>
            </a:pPr>
            <a:r>
              <a:rPr lang="sv-SE" sz="1800" dirty="0"/>
              <a:t>Råd och vård för idrottsskador är gratis telefonrådgivning av sjukgymnast specialiserad på idrott. Ingår i SvFF:s avtal med  Folksam.</a:t>
            </a:r>
          </a:p>
          <a:p>
            <a:pPr marL="228600" indent="-228600">
              <a:buFont typeface="Arial" panose="020B0604020202020204" pitchFamily="34" charset="0"/>
              <a:buChar char="•"/>
            </a:pPr>
            <a:r>
              <a:rPr lang="sv-SE" sz="1800" dirty="0"/>
              <a:t>Skriv ner svaren i mallen för spelarutbildningsplan och tabellen för riktlinjer.</a:t>
            </a:r>
          </a:p>
        </p:txBody>
      </p:sp>
      <p:sp>
        <p:nvSpPr>
          <p:cNvPr id="4" name="Platshållare för bildnummer 3"/>
          <p:cNvSpPr>
            <a:spLocks noGrp="1"/>
          </p:cNvSpPr>
          <p:nvPr>
            <p:ph type="sldNum" sz="quarter" idx="5"/>
          </p:nvPr>
        </p:nvSpPr>
        <p:spPr/>
        <p:txBody>
          <a:bodyPr/>
          <a:lstStyle/>
          <a:p>
            <a:fld id="{545DBF55-EA89-4D67-9404-6E2CB95C8D5B}" type="slidenum">
              <a:rPr lang="sv-SE" smtClean="0"/>
              <a:t>22</a:t>
            </a:fld>
            <a:endParaRPr lang="sv-SE"/>
          </a:p>
        </p:txBody>
      </p:sp>
    </p:spTree>
    <p:extLst>
      <p:ext uri="{BB962C8B-B14F-4D97-AF65-F5344CB8AC3E}">
        <p14:creationId xmlns:p14="http://schemas.microsoft.com/office/powerpoint/2010/main" val="1499044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0" dirty="0"/>
              <a:t>Agendan är flexibel och anpassas efter hur lång tid ni har avsatt utifrån om processen görs vid ett eller flera tillfällen. </a:t>
            </a:r>
            <a:endParaRPr lang="en-US" b="0" dirty="0"/>
          </a:p>
          <a:p>
            <a:pPr marL="171450" indent="-171450">
              <a:buFont typeface="Arial" panose="020B0604020202020204" pitchFamily="34" charset="0"/>
              <a:buChar char="•"/>
            </a:pPr>
            <a:r>
              <a:rPr lang="sv-SE" b="0" noProof="0" dirty="0"/>
              <a:t>Justera bilden efter ert upplägg. Se förslag nästkommande dolda sidor.</a:t>
            </a:r>
          </a:p>
        </p:txBody>
      </p:sp>
      <p:sp>
        <p:nvSpPr>
          <p:cNvPr id="4" name="Platshållare för bildnummer 3"/>
          <p:cNvSpPr>
            <a:spLocks noGrp="1"/>
          </p:cNvSpPr>
          <p:nvPr>
            <p:ph type="sldNum" sz="quarter" idx="5"/>
          </p:nvPr>
        </p:nvSpPr>
        <p:spPr/>
        <p:txBody>
          <a:bodyPr/>
          <a:lstStyle/>
          <a:p>
            <a:fld id="{545DBF55-EA89-4D67-9404-6E2CB95C8D5B}" type="slidenum">
              <a:rPr lang="sv-SE" smtClean="0"/>
              <a:t>4</a:t>
            </a:fld>
            <a:endParaRPr lang="sv-SE"/>
          </a:p>
        </p:txBody>
      </p:sp>
    </p:spTree>
    <p:extLst>
      <p:ext uri="{BB962C8B-B14F-4D97-AF65-F5344CB8AC3E}">
        <p14:creationId xmlns:p14="http://schemas.microsoft.com/office/powerpoint/2010/main" val="1749175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t>Gå igenom SvFF:s definition av riktlinjen.</a:t>
            </a:r>
          </a:p>
          <a:p>
            <a:pPr marL="228600" indent="-228600">
              <a:buFont typeface="Arial" panose="020B0604020202020204" pitchFamily="34" charset="0"/>
              <a:buChar char="•"/>
            </a:pPr>
            <a:r>
              <a:rPr lang="sv-SE" dirty="0"/>
              <a:t>Visa filmen </a:t>
            </a:r>
            <a:r>
              <a:rPr lang="sv-SE" i="1" dirty="0"/>
              <a:t>Hur gör vi varandra bra? </a:t>
            </a:r>
            <a:r>
              <a:rPr lang="sv-SE" dirty="0"/>
              <a:t>som en introduktion till ämnet. Låt deltagarna kort reflektera över filmen. För muspekaren över filmikonen för direktlänk till filmen.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23</a:t>
            </a:fld>
            <a:endParaRPr lang="sv-SE"/>
          </a:p>
        </p:txBody>
      </p:sp>
    </p:spTree>
    <p:extLst>
      <p:ext uri="{BB962C8B-B14F-4D97-AF65-F5344CB8AC3E}">
        <p14:creationId xmlns:p14="http://schemas.microsoft.com/office/powerpoint/2010/main" val="1262080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800" dirty="0"/>
              <a:t>Diskutera er fram till vad riktlinjen betyder för föreningen mer konkret.</a:t>
            </a:r>
          </a:p>
          <a:p>
            <a:pPr marL="228600" indent="-228600">
              <a:buFont typeface="Arial" panose="020B0604020202020204" pitchFamily="34" charset="0"/>
              <a:buChar char="•"/>
            </a:pPr>
            <a:r>
              <a:rPr lang="sv-SE" sz="1800" dirty="0"/>
              <a:t>Skriv ner svaren i mallen för spelarutbildningsplan och tabellen för riktlinjer</a:t>
            </a:r>
          </a:p>
        </p:txBody>
      </p:sp>
      <p:sp>
        <p:nvSpPr>
          <p:cNvPr id="4" name="Platshållare för bildnummer 3"/>
          <p:cNvSpPr>
            <a:spLocks noGrp="1"/>
          </p:cNvSpPr>
          <p:nvPr>
            <p:ph type="sldNum" sz="quarter" idx="5"/>
          </p:nvPr>
        </p:nvSpPr>
        <p:spPr/>
        <p:txBody>
          <a:bodyPr/>
          <a:lstStyle/>
          <a:p>
            <a:fld id="{545DBF55-EA89-4D67-9404-6E2CB95C8D5B}" type="slidenum">
              <a:rPr lang="sv-SE" smtClean="0"/>
              <a:t>24</a:t>
            </a:fld>
            <a:endParaRPr lang="sv-SE"/>
          </a:p>
        </p:txBody>
      </p:sp>
    </p:spTree>
    <p:extLst>
      <p:ext uri="{BB962C8B-B14F-4D97-AF65-F5344CB8AC3E}">
        <p14:creationId xmlns:p14="http://schemas.microsoft.com/office/powerpoint/2010/main" val="300286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dirty="0"/>
              <a:t>Sammanfatta vad ni kommit fram till.</a:t>
            </a:r>
          </a:p>
          <a:p>
            <a:pPr marL="228600" indent="-228600">
              <a:buFont typeface="Arial" panose="020B0604020202020204" pitchFamily="34" charset="0"/>
              <a:buChar char="•"/>
            </a:pPr>
            <a:r>
              <a:rPr lang="sv-SE" dirty="0"/>
              <a:t>Bekräfta innehållet.</a:t>
            </a:r>
          </a:p>
          <a:p>
            <a:pPr marL="228600" indent="-228600">
              <a:buFont typeface="Arial" panose="020B0604020202020204" pitchFamily="34" charset="0"/>
              <a:buChar char="•"/>
            </a:pPr>
            <a:r>
              <a:rPr lang="sv-SE" dirty="0"/>
              <a:t>Bestäm hur ni går vidare.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25</a:t>
            </a:fld>
            <a:endParaRPr lang="sv-SE"/>
          </a:p>
        </p:txBody>
      </p:sp>
    </p:spTree>
    <p:extLst>
      <p:ext uri="{BB962C8B-B14F-4D97-AF65-F5344CB8AC3E}">
        <p14:creationId xmlns:p14="http://schemas.microsoft.com/office/powerpoint/2010/main" val="1785894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Arial" panose="020B0604020202020204" pitchFamily="34" charset="0"/>
              <a:buChar char="•"/>
            </a:pPr>
            <a:r>
              <a:rPr lang="sv-SE" sz="1200" dirty="0"/>
              <a:t>Visa spelformerna och hur spelet succesivt utvecklas genom spelformerna</a:t>
            </a:r>
          </a:p>
        </p:txBody>
      </p:sp>
      <p:sp>
        <p:nvSpPr>
          <p:cNvPr id="4" name="Platshållare för bildnummer 3"/>
          <p:cNvSpPr>
            <a:spLocks noGrp="1"/>
          </p:cNvSpPr>
          <p:nvPr>
            <p:ph type="sldNum" sz="quarter" idx="5"/>
          </p:nvPr>
        </p:nvSpPr>
        <p:spPr/>
        <p:txBody>
          <a:bodyPr/>
          <a:lstStyle/>
          <a:p>
            <a:fld id="{545DBF55-EA89-4D67-9404-6E2CB95C8D5B}" type="slidenum">
              <a:rPr lang="sv-SE" smtClean="0"/>
              <a:t>27</a:t>
            </a:fld>
            <a:endParaRPr lang="sv-SE"/>
          </a:p>
        </p:txBody>
      </p:sp>
    </p:spTree>
    <p:extLst>
      <p:ext uri="{BB962C8B-B14F-4D97-AF65-F5344CB8AC3E}">
        <p14:creationId xmlns:p14="http://schemas.microsoft.com/office/powerpoint/2010/main" val="82454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dirty="0"/>
              <a:t>Visa filmen </a:t>
            </a:r>
            <a:r>
              <a:rPr lang="sv-SE" sz="1200" i="1" dirty="0"/>
              <a:t>Spel i de olika spelformerna</a:t>
            </a:r>
            <a:r>
              <a:rPr lang="sv-SE" sz="1200" dirty="0"/>
              <a:t>. För musen över filmikonen för direktlänk. </a:t>
            </a:r>
            <a:r>
              <a:rPr lang="sv-SE" sz="1200" i="1" dirty="0"/>
              <a:t>5 min</a:t>
            </a:r>
          </a:p>
          <a:p>
            <a:pPr marL="171450" indent="-171450">
              <a:buFont typeface="Arial" panose="020B0604020202020204" pitchFamily="34" charset="0"/>
              <a:buChar char="•"/>
            </a:pPr>
            <a:r>
              <a:rPr lang="sv-SE" sz="1200" dirty="0"/>
              <a:t>Låt deltagarna reflektera över frågeställningen. </a:t>
            </a:r>
            <a:r>
              <a:rPr lang="sv-SE" sz="1200" i="1" dirty="0"/>
              <a:t>10 min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28</a:t>
            </a:fld>
            <a:endParaRPr lang="sv-SE"/>
          </a:p>
        </p:txBody>
      </p:sp>
    </p:spTree>
    <p:extLst>
      <p:ext uri="{BB962C8B-B14F-4D97-AF65-F5344CB8AC3E}">
        <p14:creationId xmlns:p14="http://schemas.microsoft.com/office/powerpoint/2010/main" val="146763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I de första 2 spelformerna rekommenderar SvFF en förenklad modell som endast fokuserar på skillnaden mellan försvarsspel och anfallsspel.</a:t>
            </a:r>
          </a:p>
          <a:p>
            <a:pPr marL="171450" indent="-171450">
              <a:buFont typeface="Arial" panose="020B0604020202020204" pitchFamily="34" charset="0"/>
              <a:buChar char="•"/>
            </a:pPr>
            <a:r>
              <a:rPr lang="sv-SE" dirty="0"/>
              <a:t>Även arbetssättet för anfallsspel och försvarsspel är väldigt enkel. </a:t>
            </a:r>
            <a:br>
              <a:rPr lang="sv-SE" dirty="0"/>
            </a:br>
            <a:r>
              <a:rPr lang="sv-SE" dirty="0"/>
              <a:t>Anfallsspel: Passera motståndare med bollen för att komma till avslut och göra mål.</a:t>
            </a:r>
            <a:br>
              <a:rPr lang="sv-SE" dirty="0"/>
            </a:br>
            <a:r>
              <a:rPr lang="sv-SE" dirty="0"/>
              <a:t>Försvarsspel: Ta bollen för att förhindra och rädda avslut.</a:t>
            </a:r>
          </a:p>
          <a:p>
            <a:pPr marL="171450" indent="-171450">
              <a:buFont typeface="Arial" panose="020B0604020202020204" pitchFamily="34" charset="0"/>
              <a:buChar char="•"/>
            </a:pPr>
            <a:r>
              <a:rPr lang="sv-SE" dirty="0"/>
              <a:t>SvFF rekommenderar att redan från 3 mot 3 prata om omställningen mellan anfall och försvar. Alltså att laget direkt försöker ta bollen framåt när laget vinner bollen och direkt försöker ta tillbaka den när laget tappar den.</a:t>
            </a:r>
          </a:p>
          <a:p>
            <a:pPr marL="171450" indent="-171450">
              <a:buFont typeface="Arial" panose="020B0604020202020204" pitchFamily="34" charset="0"/>
              <a:buChar char="•"/>
            </a:pPr>
            <a:r>
              <a:rPr lang="sv-SE" dirty="0"/>
              <a:t>Alla spelare är anfallsspelare när laget har bollen och försvarsspelare när motståndarna har bollen.</a:t>
            </a:r>
          </a:p>
        </p:txBody>
      </p:sp>
      <p:sp>
        <p:nvSpPr>
          <p:cNvPr id="4" name="Platshållare för bildnummer 3"/>
          <p:cNvSpPr>
            <a:spLocks noGrp="1"/>
          </p:cNvSpPr>
          <p:nvPr>
            <p:ph type="sldNum" sz="quarter" idx="5"/>
          </p:nvPr>
        </p:nvSpPr>
        <p:spPr/>
        <p:txBody>
          <a:bodyPr/>
          <a:lstStyle/>
          <a:p>
            <a:fld id="{545DBF55-EA89-4D67-9404-6E2CB95C8D5B}" type="slidenum">
              <a:rPr lang="sv-SE" smtClean="0"/>
              <a:t>29</a:t>
            </a:fld>
            <a:endParaRPr lang="sv-SE"/>
          </a:p>
        </p:txBody>
      </p:sp>
    </p:spTree>
    <p:extLst>
      <p:ext uri="{BB962C8B-B14F-4D97-AF65-F5344CB8AC3E}">
        <p14:creationId xmlns:p14="http://schemas.microsoft.com/office/powerpoint/2010/main" val="1075415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Detta är ett förslag. Anpassa efter föreningens önskemål</a:t>
            </a:r>
          </a:p>
          <a:p>
            <a:pPr marL="171450" indent="-171450">
              <a:buFont typeface="Arial" panose="020B0604020202020204" pitchFamily="34" charset="0"/>
              <a:buChar char="•"/>
            </a:pPr>
            <a:r>
              <a:rPr lang="sv-SE" dirty="0"/>
              <a:t>Notera hur inget försvinner mellan spelformerna – däremot ökar antalet prioriteringar med spelformerna.</a:t>
            </a:r>
          </a:p>
          <a:p>
            <a:pPr marL="171450" indent="-171450">
              <a:buFont typeface="Arial" panose="020B0604020202020204" pitchFamily="34" charset="0"/>
              <a:buChar char="•"/>
            </a:pPr>
            <a:r>
              <a:rPr lang="sv-SE" dirty="0"/>
              <a:t>Start 7v7</a:t>
            </a:r>
          </a:p>
          <a:p>
            <a:pPr marL="171450" indent="-171450">
              <a:buFont typeface="Arial" panose="020B0604020202020204" pitchFamily="34" charset="0"/>
              <a:buChar char="•"/>
            </a:pPr>
            <a:r>
              <a:rPr lang="sv-SE" b="1" dirty="0"/>
              <a:t>Animering 1: </a:t>
            </a:r>
            <a:r>
              <a:rPr lang="sv-SE" dirty="0"/>
              <a:t>9v9</a:t>
            </a:r>
          </a:p>
          <a:p>
            <a:pPr marL="171450" indent="-171450">
              <a:buFont typeface="Arial" panose="020B0604020202020204" pitchFamily="34" charset="0"/>
              <a:buChar char="•"/>
            </a:pPr>
            <a:r>
              <a:rPr lang="sv-SE" b="1" dirty="0"/>
              <a:t>Animering 2: </a:t>
            </a:r>
            <a:r>
              <a:rPr lang="sv-SE" dirty="0"/>
              <a:t>11v11</a:t>
            </a:r>
          </a:p>
        </p:txBody>
      </p:sp>
      <p:sp>
        <p:nvSpPr>
          <p:cNvPr id="4" name="Platshållare för bildnummer 3"/>
          <p:cNvSpPr>
            <a:spLocks noGrp="1"/>
          </p:cNvSpPr>
          <p:nvPr>
            <p:ph type="sldNum" sz="quarter" idx="5"/>
          </p:nvPr>
        </p:nvSpPr>
        <p:spPr/>
        <p:txBody>
          <a:bodyPr/>
          <a:lstStyle/>
          <a:p>
            <a:fld id="{545DBF55-EA89-4D67-9404-6E2CB95C8D5B}" type="slidenum">
              <a:rPr lang="sv-SE" smtClean="0"/>
              <a:t>30</a:t>
            </a:fld>
            <a:endParaRPr lang="sv-SE"/>
          </a:p>
        </p:txBody>
      </p:sp>
    </p:spTree>
    <p:extLst>
      <p:ext uri="{BB962C8B-B14F-4D97-AF65-F5344CB8AC3E}">
        <p14:creationId xmlns:p14="http://schemas.microsoft.com/office/powerpoint/2010/main" val="3449217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Visa hur spelarna möjligheter eller antalet saker de kan göra ökar med ålder/spelform.</a:t>
            </a:r>
          </a:p>
          <a:p>
            <a:pPr marL="171450" indent="-171450">
              <a:buFont typeface="Arial" panose="020B0604020202020204" pitchFamily="34" charset="0"/>
              <a:buChar char="•"/>
            </a:pPr>
            <a:r>
              <a:rPr lang="sv-SE" dirty="0"/>
              <a:t>Poängtera att inget försvinner utan att verktygslådan fylls på med fler saker. </a:t>
            </a:r>
          </a:p>
          <a:p>
            <a:pPr marL="171450" indent="-171450">
              <a:buFont typeface="Arial" panose="020B0604020202020204" pitchFamily="34" charset="0"/>
              <a:buChar char="•"/>
            </a:pPr>
            <a:r>
              <a:rPr lang="sv-SE" b="1" dirty="0"/>
              <a:t>Animering 1:</a:t>
            </a:r>
            <a:r>
              <a:rPr lang="sv-SE" dirty="0"/>
              <a:t> 3 mot 3</a:t>
            </a:r>
          </a:p>
          <a:p>
            <a:pPr marL="171450" indent="-171450">
              <a:buFont typeface="Arial" panose="020B0604020202020204" pitchFamily="34" charset="0"/>
              <a:buChar char="•"/>
            </a:pPr>
            <a:r>
              <a:rPr lang="sv-SE" b="1" dirty="0"/>
              <a:t>Animering 2:</a:t>
            </a:r>
            <a:r>
              <a:rPr lang="sv-SE" dirty="0"/>
              <a:t> 5 mot 5</a:t>
            </a:r>
          </a:p>
          <a:p>
            <a:pPr marL="171450" indent="-171450">
              <a:buFont typeface="Arial" panose="020B0604020202020204" pitchFamily="34" charset="0"/>
              <a:buChar char="•"/>
            </a:pPr>
            <a:r>
              <a:rPr lang="sv-SE" b="1" dirty="0"/>
              <a:t>Animering 3: </a:t>
            </a:r>
            <a:r>
              <a:rPr lang="sv-SE" dirty="0"/>
              <a:t>7mot 7</a:t>
            </a:r>
          </a:p>
          <a:p>
            <a:pPr marL="171450" indent="-171450">
              <a:buFont typeface="Arial" panose="020B0604020202020204" pitchFamily="34" charset="0"/>
              <a:buChar char="•"/>
            </a:pPr>
            <a:r>
              <a:rPr lang="sv-SE" b="1" dirty="0"/>
              <a:t>Animering 4: </a:t>
            </a:r>
            <a:r>
              <a:rPr lang="sv-SE" dirty="0"/>
              <a:t>9 mot 9 och 11 mot 11</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31</a:t>
            </a:fld>
            <a:endParaRPr lang="sv-SE"/>
          </a:p>
        </p:txBody>
      </p:sp>
    </p:spTree>
    <p:extLst>
      <p:ext uri="{BB962C8B-B14F-4D97-AF65-F5344CB8AC3E}">
        <p14:creationId xmlns:p14="http://schemas.microsoft.com/office/powerpoint/2010/main" val="1264200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Visa filmerna och diskutera frågeställningen utifrån SvFF:s förslag och skriv ner era svar. </a:t>
            </a:r>
            <a:r>
              <a:rPr lang="sv-SE" i="1" dirty="0"/>
              <a:t>15-20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t>För musen över filmikonerna för direktlänk till filmerna.</a:t>
            </a:r>
            <a:endParaRPr lang="sv-SE"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Alla spelare är anfallsspelare när laget har bollen och försvarsspelare när motståndarna har bollen.</a:t>
            </a:r>
          </a:p>
          <a:p>
            <a:pPr marL="171450" indent="-171450">
              <a:buFont typeface="Arial" panose="020B0604020202020204" pitchFamily="34" charset="0"/>
              <a:buChar char="•"/>
            </a:pPr>
            <a:r>
              <a:rPr lang="sv-SE" dirty="0"/>
              <a:t>SvFF rekommenderar att redan från 3 mot 3 prata om omställningen mellan anfall och försvar. Alltså att laget direkt försöker ta bollen framåt när laget vinner bollen och direkt försöker ta tillbaka den när laget tappar den.</a:t>
            </a:r>
          </a:p>
        </p:txBody>
      </p:sp>
      <p:sp>
        <p:nvSpPr>
          <p:cNvPr id="4" name="Platshållare för bildnummer 3"/>
          <p:cNvSpPr>
            <a:spLocks noGrp="1"/>
          </p:cNvSpPr>
          <p:nvPr>
            <p:ph type="sldNum" sz="quarter" idx="5"/>
          </p:nvPr>
        </p:nvSpPr>
        <p:spPr/>
        <p:txBody>
          <a:bodyPr/>
          <a:lstStyle/>
          <a:p>
            <a:fld id="{545DBF55-EA89-4D67-9404-6E2CB95C8D5B}" type="slidenum">
              <a:rPr lang="sv-SE" smtClean="0"/>
              <a:t>33</a:t>
            </a:fld>
            <a:endParaRPr lang="sv-SE"/>
          </a:p>
        </p:txBody>
      </p:sp>
    </p:spTree>
    <p:extLst>
      <p:ext uri="{BB962C8B-B14F-4D97-AF65-F5344CB8AC3E}">
        <p14:creationId xmlns:p14="http://schemas.microsoft.com/office/powerpoint/2010/main" val="2471374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15-20 min</a:t>
            </a:r>
          </a:p>
          <a:p>
            <a:pPr marL="171450" indent="-171450">
              <a:buFont typeface="Arial" panose="020B0604020202020204" pitchFamily="34" charset="0"/>
              <a:buChar char="•"/>
            </a:pPr>
            <a:r>
              <a:rPr lang="sv-SE" dirty="0"/>
              <a:t>Filmer på färdigheterna i SvFF:s förslag finns på svenskfotboll.se/sup</a:t>
            </a:r>
            <a:endParaRPr lang="sv-SE" i="1"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34</a:t>
            </a:fld>
            <a:endParaRPr lang="sv-SE"/>
          </a:p>
        </p:txBody>
      </p:sp>
    </p:spTree>
    <p:extLst>
      <p:ext uri="{BB962C8B-B14F-4D97-AF65-F5344CB8AC3E}">
        <p14:creationId xmlns:p14="http://schemas.microsoft.com/office/powerpoint/2010/main" val="239342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noProof="0" dirty="0"/>
              <a:t>Förslag på schema ifall föreningen vill göra jobbet över en helg med uppföljning efteråt.</a:t>
            </a:r>
          </a:p>
        </p:txBody>
      </p:sp>
      <p:sp>
        <p:nvSpPr>
          <p:cNvPr id="4" name="Platshållare för bildnummer 3"/>
          <p:cNvSpPr>
            <a:spLocks noGrp="1"/>
          </p:cNvSpPr>
          <p:nvPr>
            <p:ph type="sldNum" sz="quarter" idx="5"/>
          </p:nvPr>
        </p:nvSpPr>
        <p:spPr/>
        <p:txBody>
          <a:bodyPr/>
          <a:lstStyle/>
          <a:p>
            <a:fld id="{545DBF55-EA89-4D67-9404-6E2CB95C8D5B}" type="slidenum">
              <a:rPr lang="sv-SE" smtClean="0"/>
              <a:t>5</a:t>
            </a:fld>
            <a:endParaRPr lang="sv-SE"/>
          </a:p>
        </p:txBody>
      </p:sp>
    </p:spTree>
    <p:extLst>
      <p:ext uri="{BB962C8B-B14F-4D97-AF65-F5344CB8AC3E}">
        <p14:creationId xmlns:p14="http://schemas.microsoft.com/office/powerpoint/2010/main" val="2876719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10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35</a:t>
            </a:fld>
            <a:endParaRPr lang="sv-SE"/>
          </a:p>
        </p:txBody>
      </p:sp>
    </p:spTree>
    <p:extLst>
      <p:ext uri="{BB962C8B-B14F-4D97-AF65-F5344CB8AC3E}">
        <p14:creationId xmlns:p14="http://schemas.microsoft.com/office/powerpoint/2010/main" val="436206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Visa filmerna och diskutera frågeställningen utifrån SvFF:s förslag och skriv ner era svar. </a:t>
            </a:r>
            <a:r>
              <a:rPr lang="sv-SE" i="1" dirty="0"/>
              <a:t>15-20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i="0" dirty="0"/>
              <a:t>För musen över filmikonerna för direktlänk till filmerna.</a:t>
            </a:r>
            <a:endParaRPr lang="sv-SE"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Alla spelare är anfallsspelare när laget har bollen och försvarsspelare när motståndarna har bollen.</a:t>
            </a:r>
          </a:p>
          <a:p>
            <a:pPr marL="171450" indent="-171450">
              <a:buFont typeface="Arial" panose="020B0604020202020204" pitchFamily="34" charset="0"/>
              <a:buChar char="•"/>
            </a:pPr>
            <a:r>
              <a:rPr lang="sv-SE" dirty="0"/>
              <a:t>SvFF rekommenderar att redan från 3 mot 3 prata om omställningen mellan anfall och försvar. Alltså att laget direkt försöker ta bollen framåt när laget vinner bollen och direkt försöker ta tillbaka den när laget tappar den.</a:t>
            </a:r>
          </a:p>
        </p:txBody>
      </p:sp>
      <p:sp>
        <p:nvSpPr>
          <p:cNvPr id="4" name="Platshållare för bildnummer 3"/>
          <p:cNvSpPr>
            <a:spLocks noGrp="1"/>
          </p:cNvSpPr>
          <p:nvPr>
            <p:ph type="sldNum" sz="quarter" idx="5"/>
          </p:nvPr>
        </p:nvSpPr>
        <p:spPr/>
        <p:txBody>
          <a:bodyPr/>
          <a:lstStyle/>
          <a:p>
            <a:fld id="{545DBF55-EA89-4D67-9404-6E2CB95C8D5B}" type="slidenum">
              <a:rPr lang="sv-SE" smtClean="0"/>
              <a:t>37</a:t>
            </a:fld>
            <a:endParaRPr lang="sv-SE"/>
          </a:p>
        </p:txBody>
      </p:sp>
    </p:spTree>
    <p:extLst>
      <p:ext uri="{BB962C8B-B14F-4D97-AF65-F5344CB8AC3E}">
        <p14:creationId xmlns:p14="http://schemas.microsoft.com/office/powerpoint/2010/main" val="3236878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15-20 min</a:t>
            </a:r>
          </a:p>
          <a:p>
            <a:pPr marL="171450" indent="-171450">
              <a:buFont typeface="Arial" panose="020B0604020202020204" pitchFamily="34" charset="0"/>
              <a:buChar char="•"/>
            </a:pPr>
            <a:r>
              <a:rPr lang="sv-SE" dirty="0"/>
              <a:t>Filmer på färdigheterna i SvFF:s förslag finns på svenskfotboll.se/sup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t>OBS! </a:t>
            </a:r>
            <a:r>
              <a:rPr lang="sv-SE" sz="1200" dirty="0"/>
              <a:t>Stark rekommendation att inte lägga till nicka förrän tidigast 9 mot 9 </a:t>
            </a:r>
            <a:r>
              <a:rPr lang="sv-SE" sz="1200" dirty="0" err="1"/>
              <a:t>pga</a:t>
            </a:r>
            <a:r>
              <a:rPr lang="sv-SE" sz="1200" dirty="0"/>
              <a:t> hjärnans utveckling.</a:t>
            </a:r>
          </a:p>
          <a:p>
            <a:pPr marL="0" indent="0">
              <a:buFont typeface="Arial" panose="020B0604020202020204" pitchFamily="34" charset="0"/>
              <a:buNone/>
            </a:pPr>
            <a:endParaRPr lang="sv-SE" i="1"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38</a:t>
            </a:fld>
            <a:endParaRPr lang="sv-SE"/>
          </a:p>
        </p:txBody>
      </p:sp>
    </p:spTree>
    <p:extLst>
      <p:ext uri="{BB962C8B-B14F-4D97-AF65-F5344CB8AC3E}">
        <p14:creationId xmlns:p14="http://schemas.microsoft.com/office/powerpoint/2010/main" val="781466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10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39</a:t>
            </a:fld>
            <a:endParaRPr lang="sv-SE"/>
          </a:p>
        </p:txBody>
      </p:sp>
    </p:spTree>
    <p:extLst>
      <p:ext uri="{BB962C8B-B14F-4D97-AF65-F5344CB8AC3E}">
        <p14:creationId xmlns:p14="http://schemas.microsoft.com/office/powerpoint/2010/main" val="4229989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Visa filmerna och diskutera frågeställningen utifrån SvFF:s förslag och skriv ner era svar. </a:t>
            </a:r>
            <a:r>
              <a:rPr lang="sv-SE" i="1" dirty="0"/>
              <a:t>30 min</a:t>
            </a:r>
          </a:p>
          <a:p>
            <a:pPr marL="171450" indent="-171450">
              <a:buFont typeface="Arial" panose="020B0604020202020204" pitchFamily="34" charset="0"/>
              <a:buChar char="•"/>
            </a:pPr>
            <a:r>
              <a:rPr lang="sv-SE" sz="1200" i="0" dirty="0"/>
              <a:t>För musen över filmikonerna för direktlänk till filmerna.</a:t>
            </a:r>
          </a:p>
          <a:p>
            <a:pPr marL="171450" indent="-171450">
              <a:buFont typeface="Arial" panose="020B0604020202020204" pitchFamily="34" charset="0"/>
              <a:buChar char="•"/>
            </a:pPr>
            <a:r>
              <a:rPr lang="sv-SE" sz="1200" i="0" dirty="0"/>
              <a:t>Värdera om det är bäst att diskutera efter varje film eller tex först alla anfallsspelets skeden tillsammans</a:t>
            </a:r>
            <a:endParaRPr lang="sv-SE" i="0"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41</a:t>
            </a:fld>
            <a:endParaRPr lang="sv-SE"/>
          </a:p>
        </p:txBody>
      </p:sp>
    </p:spTree>
    <p:extLst>
      <p:ext uri="{BB962C8B-B14F-4D97-AF65-F5344CB8AC3E}">
        <p14:creationId xmlns:p14="http://schemas.microsoft.com/office/powerpoint/2010/main" val="737042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30 min</a:t>
            </a:r>
          </a:p>
          <a:p>
            <a:pPr marL="171450" indent="-171450">
              <a:buFont typeface="Arial" panose="020B0604020202020204" pitchFamily="34" charset="0"/>
              <a:buChar char="•"/>
            </a:pPr>
            <a:r>
              <a:rPr lang="sv-SE" dirty="0"/>
              <a:t>Filmer på färdigheterna i SvFF:s förslag finns på svenskfotboll.se/sup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t>OBS! </a:t>
            </a:r>
            <a:r>
              <a:rPr lang="sv-SE" sz="1200" dirty="0"/>
              <a:t>Stark rekommendation att inte lägga till nicka förrän tidigast 9 mot 9 </a:t>
            </a:r>
            <a:r>
              <a:rPr lang="sv-SE" sz="1200" dirty="0" err="1"/>
              <a:t>pga</a:t>
            </a:r>
            <a:r>
              <a:rPr lang="sv-SE" sz="1200" dirty="0"/>
              <a:t> hjärnans utveckling.</a:t>
            </a:r>
          </a:p>
          <a:p>
            <a:pPr marL="0" indent="0">
              <a:buFont typeface="Arial" panose="020B0604020202020204" pitchFamily="34" charset="0"/>
              <a:buNone/>
            </a:pPr>
            <a:endParaRPr lang="sv-SE" i="1"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42</a:t>
            </a:fld>
            <a:endParaRPr lang="sv-SE"/>
          </a:p>
        </p:txBody>
      </p:sp>
    </p:spTree>
    <p:extLst>
      <p:ext uri="{BB962C8B-B14F-4D97-AF65-F5344CB8AC3E}">
        <p14:creationId xmlns:p14="http://schemas.microsoft.com/office/powerpoint/2010/main" val="356669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15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43</a:t>
            </a:fld>
            <a:endParaRPr lang="sv-SE"/>
          </a:p>
        </p:txBody>
      </p:sp>
    </p:spTree>
    <p:extLst>
      <p:ext uri="{BB962C8B-B14F-4D97-AF65-F5344CB8AC3E}">
        <p14:creationId xmlns:p14="http://schemas.microsoft.com/office/powerpoint/2010/main" val="604671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Visa filmerna och diskutera frågeställningen utifrån SvFF:s förslag och skriv ner era svar. </a:t>
            </a:r>
            <a:r>
              <a:rPr lang="sv-SE" i="1" dirty="0"/>
              <a:t>30 min</a:t>
            </a:r>
          </a:p>
          <a:p>
            <a:pPr marL="171450" indent="-171450">
              <a:buFont typeface="Arial" panose="020B0604020202020204" pitchFamily="34" charset="0"/>
              <a:buChar char="•"/>
            </a:pPr>
            <a:r>
              <a:rPr lang="sv-SE" sz="1200" i="0" dirty="0"/>
              <a:t>För musen över filmikonerna för direktlänk.</a:t>
            </a:r>
          </a:p>
          <a:p>
            <a:pPr marL="171450" indent="-171450">
              <a:buFont typeface="Arial" panose="020B0604020202020204" pitchFamily="34" charset="0"/>
              <a:buChar char="•"/>
            </a:pPr>
            <a:r>
              <a:rPr lang="sv-SE" sz="1200" i="0" dirty="0"/>
              <a:t>Värdera om det är bäst att diskutera efter varje film eller tex först alla anfallsspelets skeden tillsammans</a:t>
            </a:r>
            <a:endParaRPr lang="sv-SE" i="0"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45</a:t>
            </a:fld>
            <a:endParaRPr lang="sv-SE"/>
          </a:p>
        </p:txBody>
      </p:sp>
    </p:spTree>
    <p:extLst>
      <p:ext uri="{BB962C8B-B14F-4D97-AF65-F5344CB8AC3E}">
        <p14:creationId xmlns:p14="http://schemas.microsoft.com/office/powerpoint/2010/main" val="2198359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30 min</a:t>
            </a:r>
          </a:p>
          <a:p>
            <a:pPr marL="171450" indent="-171450">
              <a:buFont typeface="Arial" panose="020B0604020202020204" pitchFamily="34" charset="0"/>
              <a:buChar char="•"/>
            </a:pPr>
            <a:r>
              <a:rPr lang="sv-SE" dirty="0"/>
              <a:t>Filmer på färdigheterna i SvFF:s förslag finns på svenskfotboll.se/sup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t>OBS! </a:t>
            </a:r>
            <a:r>
              <a:rPr lang="sv-SE" sz="1200" dirty="0"/>
              <a:t>Stark rekommendation att inte lägga till nicka förrän tidigast 9 mot 9 </a:t>
            </a:r>
            <a:r>
              <a:rPr lang="sv-SE" sz="1200" dirty="0" err="1"/>
              <a:t>pga</a:t>
            </a:r>
            <a:r>
              <a:rPr lang="sv-SE" sz="1200" dirty="0"/>
              <a:t> hjärnans utveckling.</a:t>
            </a:r>
          </a:p>
          <a:p>
            <a:pPr marL="0" indent="0">
              <a:buFont typeface="Arial" panose="020B0604020202020204" pitchFamily="34" charset="0"/>
              <a:buNone/>
            </a:pPr>
            <a:endParaRPr lang="sv-SE" i="1"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46</a:t>
            </a:fld>
            <a:endParaRPr lang="sv-SE"/>
          </a:p>
        </p:txBody>
      </p:sp>
    </p:spTree>
    <p:extLst>
      <p:ext uri="{BB962C8B-B14F-4D97-AF65-F5344CB8AC3E}">
        <p14:creationId xmlns:p14="http://schemas.microsoft.com/office/powerpoint/2010/main" val="2510175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15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47</a:t>
            </a:fld>
            <a:endParaRPr lang="sv-SE"/>
          </a:p>
        </p:txBody>
      </p:sp>
    </p:spTree>
    <p:extLst>
      <p:ext uri="{BB962C8B-B14F-4D97-AF65-F5344CB8AC3E}">
        <p14:creationId xmlns:p14="http://schemas.microsoft.com/office/powerpoint/2010/main" val="101265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0" noProof="0" dirty="0"/>
              <a:t>Förslag på schema ifall föreningen vill göra jobbet över flera kvällar med uppföljning efteråt.</a:t>
            </a:r>
          </a:p>
        </p:txBody>
      </p:sp>
      <p:sp>
        <p:nvSpPr>
          <p:cNvPr id="4" name="Platshållare för bildnummer 3"/>
          <p:cNvSpPr>
            <a:spLocks noGrp="1"/>
          </p:cNvSpPr>
          <p:nvPr>
            <p:ph type="sldNum" sz="quarter" idx="5"/>
          </p:nvPr>
        </p:nvSpPr>
        <p:spPr/>
        <p:txBody>
          <a:bodyPr/>
          <a:lstStyle/>
          <a:p>
            <a:fld id="{545DBF55-EA89-4D67-9404-6E2CB95C8D5B}" type="slidenum">
              <a:rPr lang="sv-SE" smtClean="0"/>
              <a:t>6</a:t>
            </a:fld>
            <a:endParaRPr lang="sv-SE"/>
          </a:p>
        </p:txBody>
      </p:sp>
    </p:spTree>
    <p:extLst>
      <p:ext uri="{BB962C8B-B14F-4D97-AF65-F5344CB8AC3E}">
        <p14:creationId xmlns:p14="http://schemas.microsoft.com/office/powerpoint/2010/main" val="3228162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Visa filmerna och diskutera frågeställningen utifrån SvFF:s förslag och skriv ner era svar. </a:t>
            </a:r>
            <a:r>
              <a:rPr lang="sv-SE" i="1" dirty="0"/>
              <a:t>30 min</a:t>
            </a:r>
          </a:p>
          <a:p>
            <a:pPr marL="171450" indent="-171450">
              <a:buFont typeface="Arial" panose="020B0604020202020204" pitchFamily="34" charset="0"/>
              <a:buChar char="•"/>
            </a:pPr>
            <a:r>
              <a:rPr lang="sv-SE" sz="1200" i="0" dirty="0"/>
              <a:t>För musen över filmikonerna för direktlänk.</a:t>
            </a:r>
          </a:p>
          <a:p>
            <a:pPr marL="171450" indent="-171450">
              <a:buFont typeface="Arial" panose="020B0604020202020204" pitchFamily="34" charset="0"/>
              <a:buChar char="•"/>
            </a:pPr>
            <a:r>
              <a:rPr lang="sv-SE" sz="1200" i="0" dirty="0"/>
              <a:t>Värdera om det är bäst att diskutera efter varje film eller tex först alla anfallsspelets skeden tillsammans</a:t>
            </a:r>
            <a:endParaRPr lang="sv-SE" i="0"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49</a:t>
            </a:fld>
            <a:endParaRPr lang="sv-SE"/>
          </a:p>
        </p:txBody>
      </p:sp>
    </p:spTree>
    <p:extLst>
      <p:ext uri="{BB962C8B-B14F-4D97-AF65-F5344CB8AC3E}">
        <p14:creationId xmlns:p14="http://schemas.microsoft.com/office/powerpoint/2010/main" val="1885524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30 min</a:t>
            </a:r>
          </a:p>
          <a:p>
            <a:pPr marL="171450" indent="-171450">
              <a:buFont typeface="Arial" panose="020B0604020202020204" pitchFamily="34" charset="0"/>
              <a:buChar char="•"/>
            </a:pPr>
            <a:r>
              <a:rPr lang="sv-SE" dirty="0"/>
              <a:t>Filmer på färdigheterna i SvFF:s förslag finns på svenskfotboll.se/sup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t>OBS! </a:t>
            </a:r>
            <a:r>
              <a:rPr lang="sv-SE" sz="1200" dirty="0"/>
              <a:t>Stark rekommendation att inte lägga till nicka förrän tidigast 9 mot 9 </a:t>
            </a:r>
            <a:r>
              <a:rPr lang="sv-SE" sz="1200" dirty="0" err="1"/>
              <a:t>pga</a:t>
            </a:r>
            <a:r>
              <a:rPr lang="sv-SE" sz="1200" dirty="0"/>
              <a:t> hjärnans utveckling.</a:t>
            </a:r>
          </a:p>
          <a:p>
            <a:pPr marL="0" indent="0">
              <a:buFont typeface="Arial" panose="020B0604020202020204" pitchFamily="34" charset="0"/>
              <a:buNone/>
            </a:pPr>
            <a:endParaRPr lang="sv-SE" i="1"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50</a:t>
            </a:fld>
            <a:endParaRPr lang="sv-SE"/>
          </a:p>
        </p:txBody>
      </p:sp>
    </p:spTree>
    <p:extLst>
      <p:ext uri="{BB962C8B-B14F-4D97-AF65-F5344CB8AC3E}">
        <p14:creationId xmlns:p14="http://schemas.microsoft.com/office/powerpoint/2010/main" val="1312736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Diskutera frågeställningen utifrån SvFF:s förslag och skriv ner era svar. </a:t>
            </a:r>
            <a:r>
              <a:rPr lang="sv-SE" i="1" dirty="0"/>
              <a:t>15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51</a:t>
            </a:fld>
            <a:endParaRPr lang="sv-SE"/>
          </a:p>
        </p:txBody>
      </p:sp>
    </p:spTree>
    <p:extLst>
      <p:ext uri="{BB962C8B-B14F-4D97-AF65-F5344CB8AC3E}">
        <p14:creationId xmlns:p14="http://schemas.microsoft.com/office/powerpoint/2010/main" val="3234111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52</a:t>
            </a:fld>
            <a:endParaRPr lang="sv-SE"/>
          </a:p>
        </p:txBody>
      </p:sp>
    </p:spTree>
    <p:extLst>
      <p:ext uri="{BB962C8B-B14F-4D97-AF65-F5344CB8AC3E}">
        <p14:creationId xmlns:p14="http://schemas.microsoft.com/office/powerpoint/2010/main" val="3575027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noProof="0" dirty="0">
                <a:cs typeface="Calibri"/>
              </a:rPr>
              <a:t>Samma vikt av SDT som Rekrytera och Avsluta.</a:t>
            </a:r>
          </a:p>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54</a:t>
            </a:fld>
            <a:endParaRPr lang="sv-SE"/>
          </a:p>
        </p:txBody>
      </p:sp>
    </p:spTree>
    <p:extLst>
      <p:ext uri="{BB962C8B-B14F-4D97-AF65-F5344CB8AC3E}">
        <p14:creationId xmlns:p14="http://schemas.microsoft.com/office/powerpoint/2010/main" val="7706625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55</a:t>
            </a:fld>
            <a:endParaRPr lang="sv-SE"/>
          </a:p>
        </p:txBody>
      </p:sp>
    </p:spTree>
    <p:extLst>
      <p:ext uri="{BB962C8B-B14F-4D97-AF65-F5344CB8AC3E}">
        <p14:creationId xmlns:p14="http://schemas.microsoft.com/office/powerpoint/2010/main" val="42852551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56</a:t>
            </a:fld>
            <a:endParaRPr lang="sv-SE"/>
          </a:p>
        </p:txBody>
      </p:sp>
    </p:spTree>
    <p:extLst>
      <p:ext uri="{BB962C8B-B14F-4D97-AF65-F5344CB8AC3E}">
        <p14:creationId xmlns:p14="http://schemas.microsoft.com/office/powerpoint/2010/main" val="679052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57</a:t>
            </a:fld>
            <a:endParaRPr lang="sv-SE"/>
          </a:p>
        </p:txBody>
      </p:sp>
    </p:spTree>
    <p:extLst>
      <p:ext uri="{BB962C8B-B14F-4D97-AF65-F5344CB8AC3E}">
        <p14:creationId xmlns:p14="http://schemas.microsoft.com/office/powerpoint/2010/main" val="741806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58</a:t>
            </a:fld>
            <a:endParaRPr lang="sv-SE"/>
          </a:p>
        </p:txBody>
      </p:sp>
    </p:spTree>
    <p:extLst>
      <p:ext uri="{BB962C8B-B14F-4D97-AF65-F5344CB8AC3E}">
        <p14:creationId xmlns:p14="http://schemas.microsoft.com/office/powerpoint/2010/main" val="3782759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Låt föreningen komma fram till hur de ska tillämpa spelarutbildningsplanen.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Koppla arbetet med tillämpning till föreningens verksamhetsplan.</a:t>
            </a:r>
          </a:p>
        </p:txBody>
      </p:sp>
      <p:sp>
        <p:nvSpPr>
          <p:cNvPr id="4" name="Platshållare för bildnummer 3"/>
          <p:cNvSpPr>
            <a:spLocks noGrp="1"/>
          </p:cNvSpPr>
          <p:nvPr>
            <p:ph type="sldNum" sz="quarter" idx="5"/>
          </p:nvPr>
        </p:nvSpPr>
        <p:spPr/>
        <p:txBody>
          <a:bodyPr/>
          <a:lstStyle/>
          <a:p>
            <a:fld id="{545DBF55-EA89-4D67-9404-6E2CB95C8D5B}" type="slidenum">
              <a:rPr lang="sv-SE" smtClean="0"/>
              <a:t>59</a:t>
            </a:fld>
            <a:endParaRPr lang="sv-SE"/>
          </a:p>
        </p:txBody>
      </p:sp>
    </p:spTree>
    <p:extLst>
      <p:ext uri="{BB962C8B-B14F-4D97-AF65-F5344CB8AC3E}">
        <p14:creationId xmlns:p14="http://schemas.microsoft.com/office/powerpoint/2010/main" val="52649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syfte och mål utifrån PP-bilden ovan med fokus på att bli konkreta och dokumentera det ni kommer fram till. Sätt mål för denna träff! </a:t>
            </a:r>
            <a:endParaRPr lang="en-US"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7</a:t>
            </a:fld>
            <a:endParaRPr lang="sv-SE"/>
          </a:p>
        </p:txBody>
      </p:sp>
    </p:spTree>
    <p:extLst>
      <p:ext uri="{BB962C8B-B14F-4D97-AF65-F5344CB8AC3E}">
        <p14:creationId xmlns:p14="http://schemas.microsoft.com/office/powerpoint/2010/main" val="1974789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noProof="0" dirty="0">
              <a:cs typeface="Calibri"/>
            </a:endParaRPr>
          </a:p>
          <a:p>
            <a:endParaRPr lang="sv-SE" noProof="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45DBF55-EA89-4D67-9404-6E2CB95C8D5B}" type="slidenum">
              <a:rPr lang="sv-SE" smtClean="0"/>
              <a:t>61</a:t>
            </a:fld>
            <a:endParaRPr lang="sv-SE"/>
          </a:p>
        </p:txBody>
      </p:sp>
    </p:spTree>
    <p:extLst>
      <p:ext uri="{BB962C8B-B14F-4D97-AF65-F5344CB8AC3E}">
        <p14:creationId xmlns:p14="http://schemas.microsoft.com/office/powerpoint/2010/main" val="3076550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Reflektera över frågeställningen. </a:t>
            </a:r>
            <a:r>
              <a:rPr lang="sv-SE" b="0" i="1" dirty="0"/>
              <a:t>10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62</a:t>
            </a:fld>
            <a:endParaRPr lang="sv-SE"/>
          </a:p>
        </p:txBody>
      </p:sp>
    </p:spTree>
    <p:extLst>
      <p:ext uri="{BB962C8B-B14F-4D97-AF65-F5344CB8AC3E}">
        <p14:creationId xmlns:p14="http://schemas.microsoft.com/office/powerpoint/2010/main" val="41119091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dirty="0">
                <a:solidFill>
                  <a:schemeClr val="bg1"/>
                </a:solidFill>
                <a:latin typeface="Arial" panose="020B0604020202020204" pitchFamily="34" charset="0"/>
                <a:cs typeface="Arial" panose="020B0604020202020204" pitchFamily="34" charset="0"/>
              </a:rPr>
              <a:t>Kom fram till hur föreningen ska utvärdera spelarutbildningsplanen. </a:t>
            </a:r>
            <a:r>
              <a:rPr lang="sv-SE" sz="1200" b="0" i="1" dirty="0">
                <a:solidFill>
                  <a:schemeClr val="bg1"/>
                </a:solidFill>
                <a:latin typeface="Arial" panose="020B0604020202020204" pitchFamily="34" charset="0"/>
                <a:cs typeface="Arial" panose="020B0604020202020204" pitchFamily="34" charset="0"/>
              </a:rPr>
              <a:t>30 min</a:t>
            </a:r>
          </a:p>
        </p:txBody>
      </p:sp>
      <p:sp>
        <p:nvSpPr>
          <p:cNvPr id="4" name="Platshållare för bildnummer 3"/>
          <p:cNvSpPr>
            <a:spLocks noGrp="1"/>
          </p:cNvSpPr>
          <p:nvPr>
            <p:ph type="sldNum" sz="quarter" idx="5"/>
          </p:nvPr>
        </p:nvSpPr>
        <p:spPr/>
        <p:txBody>
          <a:bodyPr/>
          <a:lstStyle/>
          <a:p>
            <a:fld id="{545DBF55-EA89-4D67-9404-6E2CB95C8D5B}" type="slidenum">
              <a:rPr lang="sv-SE" smtClean="0"/>
              <a:t>63</a:t>
            </a:fld>
            <a:endParaRPr lang="sv-SE"/>
          </a:p>
        </p:txBody>
      </p:sp>
    </p:spTree>
    <p:extLst>
      <p:ext uri="{BB962C8B-B14F-4D97-AF65-F5344CB8AC3E}">
        <p14:creationId xmlns:p14="http://schemas.microsoft.com/office/powerpoint/2010/main" val="2043592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0" dirty="0"/>
              <a:t>Riktlinjerna från SvFF behöver diskuteras utifrån föreningens kontext medan sättet att spela går att använda rakt av – men det går även att anpassa och göra mer detaljerat utifrån föreningens önskemål</a:t>
            </a:r>
            <a:endParaRPr lang="sv-SE" b="0" noProof="0" dirty="0"/>
          </a:p>
        </p:txBody>
      </p:sp>
      <p:sp>
        <p:nvSpPr>
          <p:cNvPr id="4" name="Platshållare för bildnummer 3"/>
          <p:cNvSpPr>
            <a:spLocks noGrp="1"/>
          </p:cNvSpPr>
          <p:nvPr>
            <p:ph type="sldNum" sz="quarter" idx="5"/>
          </p:nvPr>
        </p:nvSpPr>
        <p:spPr/>
        <p:txBody>
          <a:bodyPr/>
          <a:lstStyle/>
          <a:p>
            <a:fld id="{545DBF55-EA89-4D67-9404-6E2CB95C8D5B}" type="slidenum">
              <a:rPr lang="sv-SE" smtClean="0"/>
              <a:t>8</a:t>
            </a:fld>
            <a:endParaRPr lang="sv-SE"/>
          </a:p>
        </p:txBody>
      </p:sp>
    </p:spTree>
    <p:extLst>
      <p:ext uri="{BB962C8B-B14F-4D97-AF65-F5344CB8AC3E}">
        <p14:creationId xmlns:p14="http://schemas.microsoft.com/office/powerpoint/2010/main" val="282858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Poängtera vikten av en plan för tillämpning. Detta sker ofta via Fotbollsutvecklare men Fotbollsutvecklaren behöver en spelarutbildningsplan att luta sig mot.</a:t>
            </a: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fld id="{545DBF55-EA89-4D67-9404-6E2CB95C8D5B}" type="slidenum">
              <a:rPr lang="sv-SE" smtClean="0"/>
              <a:t>9</a:t>
            </a:fld>
            <a:endParaRPr lang="sv-SE"/>
          </a:p>
        </p:txBody>
      </p:sp>
    </p:spTree>
    <p:extLst>
      <p:ext uri="{BB962C8B-B14F-4D97-AF65-F5344CB8AC3E}">
        <p14:creationId xmlns:p14="http://schemas.microsoft.com/office/powerpoint/2010/main" val="192195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Introducerande fråga för att komma igång och låta alla komma till tals. Koppla gärna frågan till föreningens syfte och verksamhetsidé. </a:t>
            </a:r>
            <a:r>
              <a:rPr lang="sv-SE" b="0" i="1" dirty="0"/>
              <a:t>10-15 min </a:t>
            </a:r>
          </a:p>
        </p:txBody>
      </p:sp>
      <p:sp>
        <p:nvSpPr>
          <p:cNvPr id="4" name="Platshållare för bildnummer 3"/>
          <p:cNvSpPr>
            <a:spLocks noGrp="1"/>
          </p:cNvSpPr>
          <p:nvPr>
            <p:ph type="sldNum" sz="quarter" idx="5"/>
          </p:nvPr>
        </p:nvSpPr>
        <p:spPr/>
        <p:txBody>
          <a:bodyPr/>
          <a:lstStyle/>
          <a:p>
            <a:fld id="{545DBF55-EA89-4D67-9404-6E2CB95C8D5B}" type="slidenum">
              <a:rPr lang="sv-SE" smtClean="0"/>
              <a:t>10</a:t>
            </a:fld>
            <a:endParaRPr lang="sv-SE"/>
          </a:p>
        </p:txBody>
      </p:sp>
    </p:spTree>
    <p:extLst>
      <p:ext uri="{BB962C8B-B14F-4D97-AF65-F5344CB8AC3E}">
        <p14:creationId xmlns:p14="http://schemas.microsoft.com/office/powerpoint/2010/main" val="211627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Föreningens verksamhetsidé och stadgar bör ligga till grund för arbetet. Om föreningen saknar verksamhetsidé så kan man tillsvidare utgå helt från riktlinjerna i FSLL.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Animering: </a:t>
            </a:r>
            <a:r>
              <a:rPr lang="sv-SE" dirty="0"/>
              <a:t>Den här workshopen syftar till att ta fram och konkretisera föreningens riktlinjer.</a:t>
            </a:r>
          </a:p>
        </p:txBody>
      </p:sp>
      <p:sp>
        <p:nvSpPr>
          <p:cNvPr id="4" name="Platshållare för bildnummer 3"/>
          <p:cNvSpPr>
            <a:spLocks noGrp="1"/>
          </p:cNvSpPr>
          <p:nvPr>
            <p:ph type="sldNum" sz="quarter" idx="5"/>
          </p:nvPr>
        </p:nvSpPr>
        <p:spPr/>
        <p:txBody>
          <a:bodyPr/>
          <a:lstStyle/>
          <a:p>
            <a:fld id="{545DBF55-EA89-4D67-9404-6E2CB95C8D5B}" type="slidenum">
              <a:rPr lang="sv-SE" smtClean="0"/>
              <a:t>12</a:t>
            </a:fld>
            <a:endParaRPr lang="sv-SE"/>
          </a:p>
        </p:txBody>
      </p:sp>
    </p:spTree>
    <p:extLst>
      <p:ext uri="{BB962C8B-B14F-4D97-AF65-F5344CB8AC3E}">
        <p14:creationId xmlns:p14="http://schemas.microsoft.com/office/powerpoint/2010/main" val="53163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mp; Bild - blå">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40912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Ledare8">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B992DC98-5D95-05C2-2FE8-143F945090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06B77095-D175-06FF-D1D4-A287021022A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BBB6F6D6-AF71-0A91-B76E-DC028B0C84C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54893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Ledare9">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01A1D958-6D34-D19E-1BA6-DE329B3E7B03}"/>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C95B280D-63C4-E6C3-D1BD-6B9CDBD76F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56429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edare10">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09F91F58-2B76-90FB-0E01-7A9B367763D8}"/>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B2ECA83F-7D2A-BB7F-6B86-B73A80988F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67910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Ledare11">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174229BD-9053-C572-2424-338699DC6EDE}"/>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02839ADC-6D76-DE28-7B25-A85B80B1C1C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96033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Ledare1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5BA5B8C3-13A6-6B8F-7BB1-25E79EDF4A74}"/>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8F2566B2-B160-3682-A3CD-82879334CC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77341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edare1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49805BB2-F7DA-5A52-24D4-D5DFAC0B38C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EFFBFDFA-1E93-AF18-4463-65D894D8D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398448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Ledare1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A28EF3F-146B-DFDA-6A10-F9517A5E1F3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73873" y="6196500"/>
            <a:ext cx="330715" cy="527871"/>
          </a:xfrm>
          <a:prstGeom prst="rect">
            <a:avLst/>
          </a:prstGeom>
        </p:spPr>
      </p:pic>
      <p:sp>
        <p:nvSpPr>
          <p:cNvPr id="7" name="Rektangel 6">
            <a:extLst>
              <a:ext uri="{FF2B5EF4-FFF2-40B4-BE49-F238E27FC236}">
                <a16:creationId xmlns:a16="http://schemas.microsoft.com/office/drawing/2014/main" id="{B4EC99BB-E194-5486-BC6E-CB695186374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5BD13287-0890-54DF-78F4-5E729F896D4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103552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Vänne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E099B946-86CE-9D8D-F00D-43A4F0391BA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73873" y="6226318"/>
            <a:ext cx="330715" cy="527871"/>
          </a:xfrm>
          <a:prstGeom prst="rect">
            <a:avLst/>
          </a:prstGeom>
        </p:spPr>
      </p:pic>
      <p:pic>
        <p:nvPicPr>
          <p:cNvPr id="6" name="Bildobjekt 5" descr="En bild som visar text, skylt, clipart&#10;&#10;Automatiskt genererad beskrivning">
            <a:extLst>
              <a:ext uri="{FF2B5EF4-FFF2-40B4-BE49-F238E27FC236}">
                <a16:creationId xmlns:a16="http://schemas.microsoft.com/office/drawing/2014/main" id="{6EB96AC1-A84F-0CFD-ABF7-BE49C411B0F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77686"/>
            <a:ext cx="927723" cy="992021"/>
          </a:xfrm>
          <a:prstGeom prst="rect">
            <a:avLst/>
          </a:prstGeom>
        </p:spPr>
      </p:pic>
      <p:sp>
        <p:nvSpPr>
          <p:cNvPr id="7" name="Rektangel 6">
            <a:extLst>
              <a:ext uri="{FF2B5EF4-FFF2-40B4-BE49-F238E27FC236}">
                <a16:creationId xmlns:a16="http://schemas.microsoft.com/office/drawing/2014/main" id="{132F737F-7B4D-138D-524C-496E4653DF84}"/>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9490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Flickor Fira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Rektangel 3">
            <a:extLst>
              <a:ext uri="{FF2B5EF4-FFF2-40B4-BE49-F238E27FC236}">
                <a16:creationId xmlns:a16="http://schemas.microsoft.com/office/drawing/2014/main" id="{195710DB-D888-667E-FB65-4FE7C7C842F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1286BA70-6889-927C-CCDF-C51CE89E827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73873" y="6216378"/>
            <a:ext cx="330715" cy="527871"/>
          </a:xfrm>
          <a:prstGeom prst="rect">
            <a:avLst/>
          </a:prstGeom>
        </p:spPr>
      </p:pic>
      <p:pic>
        <p:nvPicPr>
          <p:cNvPr id="7" name="Bildobjekt 6" descr="En bild som visar text, skylt, clipart&#10;&#10;Automatiskt genererad beskrivning">
            <a:extLst>
              <a:ext uri="{FF2B5EF4-FFF2-40B4-BE49-F238E27FC236}">
                <a16:creationId xmlns:a16="http://schemas.microsoft.com/office/drawing/2014/main" id="{440F9528-EAC6-E2D4-DB2E-3EAE539FC1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57808"/>
            <a:ext cx="927723" cy="992021"/>
          </a:xfrm>
          <a:prstGeom prst="rect">
            <a:avLst/>
          </a:prstGeom>
        </p:spPr>
      </p:pic>
    </p:spTree>
    <p:extLst>
      <p:ext uri="{BB962C8B-B14F-4D97-AF65-F5344CB8AC3E}">
        <p14:creationId xmlns:p14="http://schemas.microsoft.com/office/powerpoint/2010/main" val="2902355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Rubrikbild Pojkar Spela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Rektangel 3">
            <a:extLst>
              <a:ext uri="{FF2B5EF4-FFF2-40B4-BE49-F238E27FC236}">
                <a16:creationId xmlns:a16="http://schemas.microsoft.com/office/drawing/2014/main" id="{42D8D3A1-F3CA-7C33-C801-6F93F4A91F7B}"/>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9D223824-0E6C-2568-E6A3-6ECC0328B87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73873" y="6216378"/>
            <a:ext cx="330715" cy="527871"/>
          </a:xfrm>
          <a:prstGeom prst="rect">
            <a:avLst/>
          </a:prstGeom>
        </p:spPr>
      </p:pic>
      <p:pic>
        <p:nvPicPr>
          <p:cNvPr id="7" name="Bildobjekt 6" descr="En bild som visar text, skylt, clipart&#10;&#10;Automatiskt genererad beskrivning">
            <a:extLst>
              <a:ext uri="{FF2B5EF4-FFF2-40B4-BE49-F238E27FC236}">
                <a16:creationId xmlns:a16="http://schemas.microsoft.com/office/drawing/2014/main" id="{E9FA363C-D8BA-D05D-C325-2132501E85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57808"/>
            <a:ext cx="927723" cy="992021"/>
          </a:xfrm>
          <a:prstGeom prst="rect">
            <a:avLst/>
          </a:prstGeom>
        </p:spPr>
      </p:pic>
    </p:spTree>
    <p:extLst>
      <p:ext uri="{BB962C8B-B14F-4D97-AF65-F5344CB8AC3E}">
        <p14:creationId xmlns:p14="http://schemas.microsoft.com/office/powerpoint/2010/main" val="126428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5075584"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5" name="Rektangel 4">
            <a:extLst>
              <a:ext uri="{FF2B5EF4-FFF2-40B4-BE49-F238E27FC236}">
                <a16:creationId xmlns:a16="http://schemas.microsoft.com/office/drawing/2014/main" id="{624BF36C-D57C-084B-5E65-E55D27D10E9B}"/>
              </a:ext>
            </a:extLst>
          </p:cNvPr>
          <p:cNvSpPr/>
          <p:nvPr userDrawn="1"/>
        </p:nvSpPr>
        <p:spPr>
          <a:xfrm>
            <a:off x="0" y="0"/>
            <a:ext cx="9939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74138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Rubrikbild Hjälp">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Rektangel 3">
            <a:extLst>
              <a:ext uri="{FF2B5EF4-FFF2-40B4-BE49-F238E27FC236}">
                <a16:creationId xmlns:a16="http://schemas.microsoft.com/office/drawing/2014/main" id="{887BB571-80C9-3C9C-D155-78A1B36DD43A}"/>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B3093E49-06A5-E42A-0C37-7A0FA6FAFC0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73873" y="6216378"/>
            <a:ext cx="330715" cy="527871"/>
          </a:xfrm>
          <a:prstGeom prst="rect">
            <a:avLst/>
          </a:prstGeom>
        </p:spPr>
      </p:pic>
      <p:pic>
        <p:nvPicPr>
          <p:cNvPr id="7" name="Bildobjekt 6" descr="En bild som visar text, skylt, clipart&#10;&#10;Automatiskt genererad beskrivning">
            <a:extLst>
              <a:ext uri="{FF2B5EF4-FFF2-40B4-BE49-F238E27FC236}">
                <a16:creationId xmlns:a16="http://schemas.microsoft.com/office/drawing/2014/main" id="{AA76E6A3-C4EB-B0FF-0895-E0323F0AAB2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57808"/>
            <a:ext cx="927723" cy="992021"/>
          </a:xfrm>
          <a:prstGeom prst="rect">
            <a:avLst/>
          </a:prstGeom>
        </p:spPr>
      </p:pic>
    </p:spTree>
    <p:extLst>
      <p:ext uri="{BB962C8B-B14F-4D97-AF65-F5344CB8AC3E}">
        <p14:creationId xmlns:p14="http://schemas.microsoft.com/office/powerpoint/2010/main" val="1867654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ublik 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Rektangel 3">
            <a:extLst>
              <a:ext uri="{FF2B5EF4-FFF2-40B4-BE49-F238E27FC236}">
                <a16:creationId xmlns:a16="http://schemas.microsoft.com/office/drawing/2014/main" id="{1B7DC379-9296-1B4B-48AF-6BDE886B7D00}"/>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E7248D74-2D92-2316-26CC-EB7AF6E77B8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673873" y="6216378"/>
            <a:ext cx="330715" cy="527871"/>
          </a:xfrm>
          <a:prstGeom prst="rect">
            <a:avLst/>
          </a:prstGeom>
        </p:spPr>
      </p:pic>
      <p:pic>
        <p:nvPicPr>
          <p:cNvPr id="7" name="Bildobjekt 6" descr="En bild som visar text, skylt, clipart&#10;&#10;Automatiskt genererad beskrivning">
            <a:extLst>
              <a:ext uri="{FF2B5EF4-FFF2-40B4-BE49-F238E27FC236}">
                <a16:creationId xmlns:a16="http://schemas.microsoft.com/office/drawing/2014/main" id="{F75C7F9B-5242-E10B-FDD7-01A449E11C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57808"/>
            <a:ext cx="927723" cy="992021"/>
          </a:xfrm>
          <a:prstGeom prst="rect">
            <a:avLst/>
          </a:prstGeom>
        </p:spPr>
      </p:pic>
    </p:spTree>
    <p:extLst>
      <p:ext uri="{BB962C8B-B14F-4D97-AF65-F5344CB8AC3E}">
        <p14:creationId xmlns:p14="http://schemas.microsoft.com/office/powerpoint/2010/main" val="3653289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Första sida / Sista sida">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3C3427-9420-AF4A-9468-4ECB06C1B2AC}"/>
              </a:ext>
            </a:extLst>
          </p:cNvPr>
          <p:cNvSpPr>
            <a:spLocks noGrp="1"/>
          </p:cNvSpPr>
          <p:nvPr>
            <p:ph type="ctrTitle" hasCustomPrompt="1"/>
          </p:nvPr>
        </p:nvSpPr>
        <p:spPr>
          <a:xfrm>
            <a:off x="1523998" y="4122133"/>
            <a:ext cx="9144000" cy="904150"/>
          </a:xfrm>
          <a:prstGeom prst="rect">
            <a:avLst/>
          </a:prstGeom>
        </p:spPr>
        <p:txBody>
          <a:bodyPr anchor="b">
            <a:normAutofit/>
          </a:bodyPr>
          <a:lstStyle>
            <a:lvl1pPr algn="ctr">
              <a:lnSpc>
                <a:spcPts val="5200"/>
              </a:lnSpc>
              <a:defRPr sz="4000"/>
            </a:lvl1pPr>
          </a:lstStyle>
          <a:p>
            <a:r>
              <a:rPr lang="sv-SE" dirty="0"/>
              <a:t>Lägg till rubrik</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hasCustomPrompt="1"/>
          </p:nvPr>
        </p:nvSpPr>
        <p:spPr>
          <a:xfrm>
            <a:off x="1524000" y="5832388"/>
            <a:ext cx="9144000" cy="4015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Datum</a:t>
            </a:r>
          </a:p>
        </p:txBody>
      </p:sp>
      <p:sp>
        <p:nvSpPr>
          <p:cNvPr id="4" name="Rektangel 3">
            <a:extLst>
              <a:ext uri="{FF2B5EF4-FFF2-40B4-BE49-F238E27FC236}">
                <a16:creationId xmlns:a16="http://schemas.microsoft.com/office/drawing/2014/main" id="{347B8823-4835-277C-60CB-92B3540D93F2}"/>
              </a:ext>
            </a:extLst>
          </p:cNvPr>
          <p:cNvSpPr/>
          <p:nvPr userDrawn="1"/>
        </p:nvSpPr>
        <p:spPr>
          <a:xfrm>
            <a:off x="10759044" y="391886"/>
            <a:ext cx="1223159" cy="11281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77040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Bild - blå">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393466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7793747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Blågul">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6740856C-93DD-0944-B10D-9A15F59644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5661"/>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8" name="Bildobjekt 17">
            <a:extLst>
              <a:ext uri="{FF2B5EF4-FFF2-40B4-BE49-F238E27FC236}">
                <a16:creationId xmlns:a16="http://schemas.microsoft.com/office/drawing/2014/main" id="{388B9E1E-C439-7949-9F01-AA291BB865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199341" y="342419"/>
            <a:ext cx="682699" cy="1089692"/>
          </a:xfrm>
          <a:prstGeom prst="rect">
            <a:avLst/>
          </a:prstGeom>
        </p:spPr>
      </p:pic>
    </p:spTree>
    <p:extLst>
      <p:ext uri="{BB962C8B-B14F-4D97-AF65-F5344CB8AC3E}">
        <p14:creationId xmlns:p14="http://schemas.microsoft.com/office/powerpoint/2010/main" val="4260210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Friends">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2013281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G:a Ullevi">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2554475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ublik 1">
    <p:spTree>
      <p:nvGrpSpPr>
        <p:cNvPr id="1" name=""/>
        <p:cNvGrpSpPr/>
        <p:nvPr/>
      </p:nvGrpSpPr>
      <p:grpSpPr>
        <a:xfrm>
          <a:off x="0" y="0"/>
          <a:ext cx="0" cy="0"/>
          <a:chOff x="0" y="0"/>
          <a:chExt cx="0" cy="0"/>
        </a:xfrm>
      </p:grpSpPr>
      <p:pic>
        <p:nvPicPr>
          <p:cNvPr id="5" name="Bildobjekt 4" descr="En bild som visar utomhus, person, stor, stående&#10;&#10;Automatiskt genererad beskrivning">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3587856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Ben Fotbo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134444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Ledare1">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4226576E-3786-4195-0ECF-E1D12E74A3F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33B4405C-5210-92E4-3C78-CCA700EA3B75}"/>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0FC5811D-8D1A-BB0E-4975-1B95D05764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452831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Hjälp">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3803434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ojkar Spela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1855407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Rubrikbild Publik 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4137639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Första sida / Sista sida">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6740856C-93DD-0944-B10D-9A15F59644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5661"/>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hasCustomPrompt="1"/>
          </p:nvPr>
        </p:nvSpPr>
        <p:spPr>
          <a:xfrm>
            <a:off x="1523998" y="4122133"/>
            <a:ext cx="9144000" cy="904150"/>
          </a:xfrm>
          <a:prstGeom prst="rect">
            <a:avLst/>
          </a:prstGeom>
        </p:spPr>
        <p:txBody>
          <a:bodyPr anchor="b"/>
          <a:lstStyle>
            <a:lvl1pPr algn="ctr">
              <a:lnSpc>
                <a:spcPts val="5200"/>
              </a:lnSpc>
              <a:defRPr sz="6000"/>
            </a:lvl1pPr>
          </a:lstStyle>
          <a:p>
            <a:r>
              <a:rPr lang="sv-SE" dirty="0"/>
              <a:t>Lägg till rubrik</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hasCustomPrompt="1"/>
          </p:nvPr>
        </p:nvSpPr>
        <p:spPr>
          <a:xfrm>
            <a:off x="1524000" y="5832388"/>
            <a:ext cx="9144000" cy="4015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Datum</a:t>
            </a:r>
          </a:p>
        </p:txBody>
      </p:sp>
      <p:pic>
        <p:nvPicPr>
          <p:cNvPr id="18" name="Bildobjekt 17">
            <a:extLst>
              <a:ext uri="{FF2B5EF4-FFF2-40B4-BE49-F238E27FC236}">
                <a16:creationId xmlns:a16="http://schemas.microsoft.com/office/drawing/2014/main" id="{388B9E1E-C439-7949-9F01-AA291BB865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312002" y="1191189"/>
            <a:ext cx="1567993" cy="2502758"/>
          </a:xfrm>
          <a:prstGeom prst="rect">
            <a:avLst/>
          </a:prstGeom>
        </p:spPr>
      </p:pic>
    </p:spTree>
    <p:extLst>
      <p:ext uri="{BB962C8B-B14F-4D97-AF65-F5344CB8AC3E}">
        <p14:creationId xmlns:p14="http://schemas.microsoft.com/office/powerpoint/2010/main" val="4174699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Bild - blå">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508203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Bild - Vit">
    <p:bg>
      <p:bgRef idx="1001">
        <a:schemeClr val="bg1"/>
      </p:bgRef>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67356954-6D52-2C42-9FB8-9C2A685D9803}"/>
              </a:ext>
            </a:extLst>
          </p:cNvPr>
          <p:cNvSpPr>
            <a:spLocks noGrp="1"/>
          </p:cNvSpPr>
          <p:nvPr>
            <p:ph type="pic" idx="1"/>
          </p:nvPr>
        </p:nvSpPr>
        <p:spPr>
          <a:xfrm>
            <a:off x="6629400" y="2057399"/>
            <a:ext cx="4725988" cy="4145691"/>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DBA622FA-057F-1A49-82FD-00EAE58B1EC6}"/>
              </a:ext>
            </a:extLst>
          </p:cNvPr>
          <p:cNvSpPr>
            <a:spLocks noGrp="1"/>
          </p:cNvSpPr>
          <p:nvPr>
            <p:ph type="body" sz="half" idx="2" hasCustomPrompt="1"/>
          </p:nvPr>
        </p:nvSpPr>
        <p:spPr>
          <a:xfrm>
            <a:off x="487016" y="2057400"/>
            <a:ext cx="5754758" cy="4145692"/>
          </a:xfrm>
        </p:spPr>
        <p:txBody>
          <a:bodyPr/>
          <a:lstStyle>
            <a:lvl1pPr marL="0" indent="0">
              <a:buClr>
                <a:schemeClr val="bg2"/>
              </a:buClr>
              <a:buSzPct val="100000"/>
              <a:buFont typeface="Arial" panose="020B0604020202020204" pitchFamily="34" charset="0"/>
              <a:buNone/>
              <a:defRPr sz="1800" b="0" i="0">
                <a:latin typeface="Stag Sans Book" panose="020B0503040000020004" pitchFamily="34"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skriva text</a:t>
            </a:r>
          </a:p>
          <a:p>
            <a:pPr lvl="0"/>
            <a:endParaRPr lang="sv-SE" dirty="0"/>
          </a:p>
          <a:p>
            <a:pPr lvl="0"/>
            <a:endParaRPr lang="sv-SE" dirty="0"/>
          </a:p>
        </p:txBody>
      </p:sp>
      <p:sp>
        <p:nvSpPr>
          <p:cNvPr id="8" name="Rubrik 1">
            <a:extLst>
              <a:ext uri="{FF2B5EF4-FFF2-40B4-BE49-F238E27FC236}">
                <a16:creationId xmlns:a16="http://schemas.microsoft.com/office/drawing/2014/main" id="{69BF31EF-C7E4-B447-A696-0FF9F2901CB9}"/>
              </a:ext>
            </a:extLst>
          </p:cNvPr>
          <p:cNvSpPr>
            <a:spLocks noGrp="1"/>
          </p:cNvSpPr>
          <p:nvPr>
            <p:ph type="title" hasCustomPrompt="1"/>
          </p:nvPr>
        </p:nvSpPr>
        <p:spPr>
          <a:xfrm>
            <a:off x="487017" y="496954"/>
            <a:ext cx="9531626" cy="773252"/>
          </a:xfrm>
          <a:prstGeom prst="rect">
            <a:avLst/>
          </a:prstGeom>
        </p:spPr>
        <p:txBody>
          <a:bodyPr/>
          <a:lstStyle>
            <a:lvl1pPr>
              <a:lnSpc>
                <a:spcPts val="5000"/>
              </a:lnSpc>
              <a:defRPr sz="5500"/>
            </a:lvl1pPr>
          </a:lstStyle>
          <a:p>
            <a:r>
              <a:rPr lang="sv-SE" dirty="0"/>
              <a:t>Rubrik</a:t>
            </a:r>
          </a:p>
        </p:txBody>
      </p:sp>
      <p:sp>
        <p:nvSpPr>
          <p:cNvPr id="9" name="Underrubrik 2">
            <a:extLst>
              <a:ext uri="{FF2B5EF4-FFF2-40B4-BE49-F238E27FC236}">
                <a16:creationId xmlns:a16="http://schemas.microsoft.com/office/drawing/2014/main" id="{30D5A097-E4FE-8C49-A497-01F091472B0A}"/>
              </a:ext>
            </a:extLst>
          </p:cNvPr>
          <p:cNvSpPr>
            <a:spLocks noGrp="1"/>
          </p:cNvSpPr>
          <p:nvPr>
            <p:ph type="subTitle" idx="13" hasCustomPrompt="1"/>
          </p:nvPr>
        </p:nvSpPr>
        <p:spPr>
          <a:xfrm>
            <a:off x="487016" y="1111182"/>
            <a:ext cx="9531625" cy="40950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184361775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Blågul">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6740856C-93DD-0944-B10D-9A15F59644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5661"/>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8" name="Bildobjekt 17">
            <a:extLst>
              <a:ext uri="{FF2B5EF4-FFF2-40B4-BE49-F238E27FC236}">
                <a16:creationId xmlns:a16="http://schemas.microsoft.com/office/drawing/2014/main" id="{388B9E1E-C439-7949-9F01-AA291BB865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199341" y="342419"/>
            <a:ext cx="682699" cy="1089692"/>
          </a:xfrm>
          <a:prstGeom prst="rect">
            <a:avLst/>
          </a:prstGeom>
        </p:spPr>
      </p:pic>
    </p:spTree>
    <p:extLst>
      <p:ext uri="{BB962C8B-B14F-4D97-AF65-F5344CB8AC3E}">
        <p14:creationId xmlns:p14="http://schemas.microsoft.com/office/powerpoint/2010/main" val="2796050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Friends">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2875052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G:a Ullevi">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3950017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Rubrikbild Publik 1">
    <p:spTree>
      <p:nvGrpSpPr>
        <p:cNvPr id="1" name=""/>
        <p:cNvGrpSpPr/>
        <p:nvPr/>
      </p:nvGrpSpPr>
      <p:grpSpPr>
        <a:xfrm>
          <a:off x="0" y="0"/>
          <a:ext cx="0" cy="0"/>
          <a:chOff x="0" y="0"/>
          <a:chExt cx="0" cy="0"/>
        </a:xfrm>
      </p:grpSpPr>
      <p:pic>
        <p:nvPicPr>
          <p:cNvPr id="5" name="Bildobjekt 4" descr="En bild som visar utomhus, person, stor, stående&#10;&#10;Automatiskt genererad beskrivning">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2332520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Ledare2">
    <p:bg>
      <p:bgPr>
        <a:solidFill>
          <a:schemeClr val="bg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01596509-0429-2756-45BB-5B0B795074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B5641A67-C44A-775B-B066-E648085DF6C7}"/>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8EB2451C-F35D-C620-9ECC-090E67AB4D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162135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Rubrikbild Ben Fotbo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2562304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Rubrikbild Flickor Fira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839830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Vänner">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descr="En bild som visar ritning, tecken&#10;&#10;Automatiskt genererad beskrivning">
            <a:extLst>
              <a:ext uri="{FF2B5EF4-FFF2-40B4-BE49-F238E27FC236}">
                <a16:creationId xmlns:a16="http://schemas.microsoft.com/office/drawing/2014/main" id="{9AE34A90-3659-7B42-BF35-D43CDF14BB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99341" y="342207"/>
            <a:ext cx="682699" cy="1090116"/>
          </a:xfrm>
          <a:prstGeom prst="rect">
            <a:avLst/>
          </a:prstGeom>
        </p:spPr>
      </p:pic>
    </p:spTree>
    <p:extLst>
      <p:ext uri="{BB962C8B-B14F-4D97-AF65-F5344CB8AC3E}">
        <p14:creationId xmlns:p14="http://schemas.microsoft.com/office/powerpoint/2010/main" val="3112852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Första sida / Sista sida">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6740856C-93DD-0944-B10D-9A15F59644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5661"/>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hasCustomPrompt="1"/>
          </p:nvPr>
        </p:nvSpPr>
        <p:spPr>
          <a:xfrm>
            <a:off x="1523998" y="4122133"/>
            <a:ext cx="9144000" cy="904150"/>
          </a:xfrm>
          <a:prstGeom prst="rect">
            <a:avLst/>
          </a:prstGeom>
        </p:spPr>
        <p:txBody>
          <a:bodyPr anchor="b"/>
          <a:lstStyle>
            <a:lvl1pPr algn="ctr">
              <a:lnSpc>
                <a:spcPts val="5200"/>
              </a:lnSpc>
              <a:defRPr sz="6000"/>
            </a:lvl1pPr>
          </a:lstStyle>
          <a:p>
            <a:r>
              <a:rPr lang="sv-SE" dirty="0"/>
              <a:t>Lägg till rubrik</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hasCustomPrompt="1"/>
          </p:nvPr>
        </p:nvSpPr>
        <p:spPr>
          <a:xfrm>
            <a:off x="1524000" y="5832388"/>
            <a:ext cx="9144000" cy="40159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Datum</a:t>
            </a:r>
          </a:p>
        </p:txBody>
      </p:sp>
      <p:pic>
        <p:nvPicPr>
          <p:cNvPr id="18" name="Bildobjekt 17">
            <a:extLst>
              <a:ext uri="{FF2B5EF4-FFF2-40B4-BE49-F238E27FC236}">
                <a16:creationId xmlns:a16="http://schemas.microsoft.com/office/drawing/2014/main" id="{388B9E1E-C439-7949-9F01-AA291BB865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5312002" y="1191189"/>
            <a:ext cx="1567993" cy="2502758"/>
          </a:xfrm>
          <a:prstGeom prst="rect">
            <a:avLst/>
          </a:prstGeom>
        </p:spPr>
      </p:pic>
    </p:spTree>
    <p:extLst>
      <p:ext uri="{BB962C8B-B14F-4D97-AF65-F5344CB8AC3E}">
        <p14:creationId xmlns:p14="http://schemas.microsoft.com/office/powerpoint/2010/main" val="104555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Ledare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319A6956-7E75-B75B-521D-42F01910446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F2EBF1DD-9F52-CDC3-1A5D-928B4F099E09}"/>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9BFAC116-CDF6-EEDE-0830-4335ED93BC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04510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Ledare4">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F2E45E3D-667E-49B9-72BB-5226754D00A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1D542435-A29D-8A9C-027B-D6A53B42B3F2}"/>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5D1AA283-79A5-1268-A497-9A1E972066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223320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Ledare5">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0D3018D5-79CF-047B-E9DA-99EE3186D6C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E55F1AF3-1DC4-A178-6B79-228A4EF330B8}"/>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02ED1140-95CA-63CC-B58C-F7A28C65BAD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40326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Ledare6">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1F0E4E00-FC5D-08BF-0480-033843BD4E5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4B0732C8-93CE-B28E-C7FD-660EC6A2B15F}"/>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7129FC7C-65DB-EBC0-D3FA-BB5C4296B1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73901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Ledare7">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0D308B3-A2B0-F843-AA2F-43596452FFBC}"/>
              </a:ext>
            </a:extLst>
          </p:cNvPr>
          <p:cNvPicPr>
            <a:picLocks noChangeAspect="1"/>
          </p:cNvPicPr>
          <p:nvPr userDrawn="1"/>
        </p:nvPicPr>
        <p:blipFill>
          <a:blip r:embed="rId2"/>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A53C3427-9420-AF4A-9468-4ECB06C1B2AC}"/>
              </a:ext>
            </a:extLst>
          </p:cNvPr>
          <p:cNvSpPr>
            <a:spLocks noGrp="1"/>
          </p:cNvSpPr>
          <p:nvPr>
            <p:ph type="ctrTitle"/>
          </p:nvPr>
        </p:nvSpPr>
        <p:spPr>
          <a:xfrm>
            <a:off x="1524000" y="1122363"/>
            <a:ext cx="9144000" cy="2387600"/>
          </a:xfrm>
          <a:prstGeom prst="rect">
            <a:avLst/>
          </a:prstGeom>
        </p:spPr>
        <p:txBody>
          <a:bodyPr anchor="b"/>
          <a:lstStyle>
            <a:lvl1pPr algn="ctr">
              <a:lnSpc>
                <a:spcPts val="5200"/>
              </a:lnSpc>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C0353C1-1F12-7148-9995-957CB3191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4" name="Bildobjekt 3">
            <a:extLst>
              <a:ext uri="{FF2B5EF4-FFF2-40B4-BE49-F238E27FC236}">
                <a16:creationId xmlns:a16="http://schemas.microsoft.com/office/drawing/2014/main" id="{D24E7997-ABD7-8E77-335F-98D36FC29D5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sp>
        <p:nvSpPr>
          <p:cNvPr id="7" name="Rektangel 6">
            <a:extLst>
              <a:ext uri="{FF2B5EF4-FFF2-40B4-BE49-F238E27FC236}">
                <a16:creationId xmlns:a16="http://schemas.microsoft.com/office/drawing/2014/main" id="{83BB7945-A306-9866-C878-A09796BB3137}"/>
              </a:ext>
            </a:extLst>
          </p:cNvPr>
          <p:cNvSpPr/>
          <p:nvPr userDrawn="1"/>
        </p:nvSpPr>
        <p:spPr>
          <a:xfrm>
            <a:off x="0" y="0"/>
            <a:ext cx="99390"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text, skylt, clipart&#10;&#10;Automatiskt genererad beskrivning">
            <a:extLst>
              <a:ext uri="{FF2B5EF4-FFF2-40B4-BE49-F238E27FC236}">
                <a16:creationId xmlns:a16="http://schemas.microsoft.com/office/drawing/2014/main" id="{A2B40311-5BBA-579C-1FD7-9827B9B892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221808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0.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BC7867-3257-D146-AD11-F474D9ED5CAA}"/>
              </a:ext>
            </a:extLst>
          </p:cNvPr>
          <p:cNvSpPr>
            <a:spLocks noGrp="1"/>
          </p:cNvSpPr>
          <p:nvPr>
            <p:ph type="title"/>
          </p:nvPr>
        </p:nvSpPr>
        <p:spPr>
          <a:xfrm>
            <a:off x="475422" y="397564"/>
            <a:ext cx="11211338" cy="844827"/>
          </a:xfrm>
          <a:prstGeom prst="rect">
            <a:avLst/>
          </a:prstGeom>
        </p:spPr>
        <p:txBody>
          <a:bodyPr vert="horz" lIns="91440" tIns="45720" rIns="91440" bIns="45720" rtlCol="0" anchor="ctr">
            <a:normAutofit/>
          </a:bodyPr>
          <a:lstStyle/>
          <a:p>
            <a:r>
              <a:rPr lang="sv-SE" dirty="0"/>
              <a:t>Lägg till rubrik här</a:t>
            </a:r>
          </a:p>
        </p:txBody>
      </p:sp>
      <p:sp>
        <p:nvSpPr>
          <p:cNvPr id="3" name="Platshållare för text 2">
            <a:extLst>
              <a:ext uri="{FF2B5EF4-FFF2-40B4-BE49-F238E27FC236}">
                <a16:creationId xmlns:a16="http://schemas.microsoft.com/office/drawing/2014/main" id="{B1123BAD-93FC-AA4B-9864-4BDEA8D861A0}"/>
              </a:ext>
            </a:extLst>
          </p:cNvPr>
          <p:cNvSpPr>
            <a:spLocks noGrp="1"/>
          </p:cNvSpPr>
          <p:nvPr>
            <p:ph type="body" idx="1"/>
          </p:nvPr>
        </p:nvSpPr>
        <p:spPr>
          <a:xfrm>
            <a:off x="487017" y="1847850"/>
            <a:ext cx="11211339"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4" name="Bildobjekt 13">
            <a:extLst>
              <a:ext uri="{FF2B5EF4-FFF2-40B4-BE49-F238E27FC236}">
                <a16:creationId xmlns:a16="http://schemas.microsoft.com/office/drawing/2014/main" id="{104D253F-8F14-2C48-8224-441827A758E2}"/>
              </a:ext>
            </a:extLst>
          </p:cNvPr>
          <p:cNvPicPr>
            <a:picLocks noChangeAspect="1"/>
          </p:cNvPicPr>
          <p:nvPr userDrawn="1"/>
        </p:nvPicPr>
        <p:blipFill>
          <a:blip r:embed="rId24" cstate="email">
            <a:extLst>
              <a:ext uri="{28A0092B-C50C-407E-A947-70E740481C1C}">
                <a14:useLocalDpi xmlns:a14="http://schemas.microsoft.com/office/drawing/2010/main"/>
              </a:ext>
            </a:extLst>
          </a:blip>
          <a:srcRect/>
          <a:stretch/>
        </p:blipFill>
        <p:spPr>
          <a:xfrm>
            <a:off x="11707081" y="6199188"/>
            <a:ext cx="330715" cy="527871"/>
          </a:xfrm>
          <a:prstGeom prst="rect">
            <a:avLst/>
          </a:prstGeom>
        </p:spPr>
      </p:pic>
      <p:pic>
        <p:nvPicPr>
          <p:cNvPr id="6" name="Bildobjekt 5" descr="En bild som visar text, skylt, clipart&#10;&#10;Automatiskt genererad beskrivning">
            <a:extLst>
              <a:ext uri="{FF2B5EF4-FFF2-40B4-BE49-F238E27FC236}">
                <a16:creationId xmlns:a16="http://schemas.microsoft.com/office/drawing/2014/main" id="{5E6EFBFB-894F-BBDB-2538-2B270CF1E0F2}"/>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911508" y="397564"/>
            <a:ext cx="927723" cy="992021"/>
          </a:xfrm>
          <a:prstGeom prst="rect">
            <a:avLst/>
          </a:prstGeom>
        </p:spPr>
      </p:pic>
    </p:spTree>
    <p:extLst>
      <p:ext uri="{BB962C8B-B14F-4D97-AF65-F5344CB8AC3E}">
        <p14:creationId xmlns:p14="http://schemas.microsoft.com/office/powerpoint/2010/main" val="3325978701"/>
      </p:ext>
    </p:extLst>
  </p:cSld>
  <p:clrMap bg1="dk1" tx1="lt1" bg2="dk2" tx2="lt2" accent1="accent1" accent2="accent2" accent3="accent3" accent4="accent4" accent5="accent5" accent6="accent6" hlink="hlink" folHlink="folHlink"/>
  <p:sldLayoutIdLst>
    <p:sldLayoutId id="2147483657" r:id="rId1"/>
    <p:sldLayoutId id="2147483673" r:id="rId2"/>
    <p:sldLayoutId id="2147483664" r:id="rId3"/>
    <p:sldLayoutId id="2147483672" r:id="rId4"/>
    <p:sldLayoutId id="2147483663" r:id="rId5"/>
    <p:sldLayoutId id="2147483665" r:id="rId6"/>
    <p:sldLayoutId id="2147483666" r:id="rId7"/>
    <p:sldLayoutId id="2147483667" r:id="rId8"/>
    <p:sldLayoutId id="2147483669" r:id="rId9"/>
    <p:sldLayoutId id="2147483668" r:id="rId10"/>
    <p:sldLayoutId id="2147483670" r:id="rId11"/>
    <p:sldLayoutId id="2147483674" r:id="rId12"/>
    <p:sldLayoutId id="2147483675" r:id="rId13"/>
    <p:sldLayoutId id="2147483676" r:id="rId14"/>
    <p:sldLayoutId id="2147483677" r:id="rId15"/>
    <p:sldLayoutId id="2147483678" r:id="rId16"/>
    <p:sldLayoutId id="2147483703" r:id="rId17"/>
    <p:sldLayoutId id="2147483702" r:id="rId18"/>
    <p:sldLayoutId id="2147483691" r:id="rId19"/>
    <p:sldLayoutId id="2147483690" r:id="rId20"/>
    <p:sldLayoutId id="2147483700" r:id="rId21"/>
    <p:sldLayoutId id="2147483671" r:id="rId22"/>
  </p:sldLayoutIdLst>
  <p:txStyles>
    <p:titleStyle>
      <a:lvl1pPr algn="l" defTabSz="914400" rtl="0" eaLnBrk="1" latinLnBrk="0" hangingPunct="1">
        <a:lnSpc>
          <a:spcPts val="4000"/>
        </a:lnSpc>
        <a:spcBef>
          <a:spcPct val="0"/>
        </a:spcBef>
        <a:buNone/>
        <a:defRPr sz="4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BC7867-3257-D146-AD11-F474D9ED5CAA}"/>
              </a:ext>
            </a:extLst>
          </p:cNvPr>
          <p:cNvSpPr>
            <a:spLocks noGrp="1"/>
          </p:cNvSpPr>
          <p:nvPr>
            <p:ph type="title"/>
          </p:nvPr>
        </p:nvSpPr>
        <p:spPr>
          <a:xfrm>
            <a:off x="475422" y="397564"/>
            <a:ext cx="9980544" cy="844827"/>
          </a:xfrm>
          <a:prstGeom prst="rect">
            <a:avLst/>
          </a:prstGeom>
        </p:spPr>
        <p:txBody>
          <a:bodyPr vert="horz" lIns="91440" tIns="45720" rIns="91440" bIns="45720" rtlCol="0" anchor="ctr">
            <a:normAutofit/>
          </a:bodyPr>
          <a:lstStyle/>
          <a:p>
            <a:r>
              <a:rPr lang="sv-SE" dirty="0"/>
              <a:t>Lägg till Rubrik här</a:t>
            </a:r>
          </a:p>
        </p:txBody>
      </p:sp>
      <p:sp>
        <p:nvSpPr>
          <p:cNvPr id="3" name="Platshållare för text 2">
            <a:extLst>
              <a:ext uri="{FF2B5EF4-FFF2-40B4-BE49-F238E27FC236}">
                <a16:creationId xmlns:a16="http://schemas.microsoft.com/office/drawing/2014/main" id="{B1123BAD-93FC-AA4B-9864-4BDEA8D861A0}"/>
              </a:ext>
            </a:extLst>
          </p:cNvPr>
          <p:cNvSpPr>
            <a:spLocks noGrp="1"/>
          </p:cNvSpPr>
          <p:nvPr>
            <p:ph type="body" idx="1"/>
          </p:nvPr>
        </p:nvSpPr>
        <p:spPr>
          <a:xfrm>
            <a:off x="487017" y="1847850"/>
            <a:ext cx="11211339"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4" name="Bildobjekt 13">
            <a:extLst>
              <a:ext uri="{FF2B5EF4-FFF2-40B4-BE49-F238E27FC236}">
                <a16:creationId xmlns:a16="http://schemas.microsoft.com/office/drawing/2014/main" id="{104D253F-8F14-2C48-8224-441827A758E2}"/>
              </a:ext>
            </a:extLst>
          </p:cNvPr>
          <p:cNvPicPr>
            <a:picLocks noChangeAspect="1"/>
          </p:cNvPicPr>
          <p:nvPr userDrawn="1"/>
        </p:nvPicPr>
        <p:blipFill>
          <a:blip r:embed="rId13" cstate="email">
            <a:extLst>
              <a:ext uri="{28A0092B-C50C-407E-A947-70E740481C1C}">
                <a14:useLocalDpi xmlns:a14="http://schemas.microsoft.com/office/drawing/2010/main"/>
              </a:ext>
            </a:extLst>
          </a:blip>
          <a:srcRect/>
          <a:stretch/>
        </p:blipFill>
        <p:spPr>
          <a:xfrm>
            <a:off x="11199341" y="342419"/>
            <a:ext cx="682699" cy="1089692"/>
          </a:xfrm>
          <a:prstGeom prst="rect">
            <a:avLst/>
          </a:prstGeom>
        </p:spPr>
      </p:pic>
    </p:spTree>
    <p:extLst>
      <p:ext uri="{BB962C8B-B14F-4D97-AF65-F5344CB8AC3E}">
        <p14:creationId xmlns:p14="http://schemas.microsoft.com/office/powerpoint/2010/main" val="142705850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1" r:id="rId7"/>
    <p:sldLayoutId id="2147483704" r:id="rId8"/>
    <p:sldLayoutId id="2147483705" r:id="rId9"/>
    <p:sldLayoutId id="2147483686" r:id="rId10"/>
    <p:sldLayoutId id="2147483706" r:id="rId11"/>
  </p:sldLayoutIdLst>
  <p:txStyles>
    <p:titleStyle>
      <a:lvl1pPr algn="l" defTabSz="914400" rtl="0" eaLnBrk="1" latinLnBrk="0" hangingPunct="1">
        <a:lnSpc>
          <a:spcPts val="4000"/>
        </a:lnSpc>
        <a:spcBef>
          <a:spcPct val="0"/>
        </a:spcBef>
        <a:buNone/>
        <a:defRPr sz="4400" kern="1200">
          <a:solidFill>
            <a:schemeClr val="tx1"/>
          </a:solidFill>
          <a:latin typeface="SvFF Trim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tag Sans Semibold" panose="020B05030400000200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tag Sans Book" panose="020B05030400000200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tag Sans Book" panose="020B05030400000200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Sans Book" panose="020B05030400000200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Sans Book" panose="020B05030400000200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4BC7867-3257-D146-AD11-F474D9ED5CAA}"/>
              </a:ext>
            </a:extLst>
          </p:cNvPr>
          <p:cNvSpPr>
            <a:spLocks noGrp="1"/>
          </p:cNvSpPr>
          <p:nvPr>
            <p:ph type="title"/>
          </p:nvPr>
        </p:nvSpPr>
        <p:spPr>
          <a:xfrm>
            <a:off x="475422" y="397564"/>
            <a:ext cx="9980544" cy="844827"/>
          </a:xfrm>
          <a:prstGeom prst="rect">
            <a:avLst/>
          </a:prstGeom>
        </p:spPr>
        <p:txBody>
          <a:bodyPr vert="horz" lIns="91440" tIns="45720" rIns="91440" bIns="45720" rtlCol="0" anchor="ctr">
            <a:normAutofit/>
          </a:bodyPr>
          <a:lstStyle/>
          <a:p>
            <a:r>
              <a:rPr lang="sv-SE" dirty="0"/>
              <a:t>Lägg till Rubrik här</a:t>
            </a:r>
          </a:p>
        </p:txBody>
      </p:sp>
      <p:sp>
        <p:nvSpPr>
          <p:cNvPr id="3" name="Platshållare för text 2">
            <a:extLst>
              <a:ext uri="{FF2B5EF4-FFF2-40B4-BE49-F238E27FC236}">
                <a16:creationId xmlns:a16="http://schemas.microsoft.com/office/drawing/2014/main" id="{B1123BAD-93FC-AA4B-9864-4BDEA8D861A0}"/>
              </a:ext>
            </a:extLst>
          </p:cNvPr>
          <p:cNvSpPr>
            <a:spLocks noGrp="1"/>
          </p:cNvSpPr>
          <p:nvPr>
            <p:ph type="body" idx="1"/>
          </p:nvPr>
        </p:nvSpPr>
        <p:spPr>
          <a:xfrm>
            <a:off x="487017" y="1847850"/>
            <a:ext cx="11211339"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4" name="Bildobjekt 13">
            <a:extLst>
              <a:ext uri="{FF2B5EF4-FFF2-40B4-BE49-F238E27FC236}">
                <a16:creationId xmlns:a16="http://schemas.microsoft.com/office/drawing/2014/main" id="{104D253F-8F14-2C48-8224-441827A758E2}"/>
              </a:ext>
            </a:extLst>
          </p:cNvPr>
          <p:cNvPicPr>
            <a:picLocks noChangeAspect="1"/>
          </p:cNvPicPr>
          <p:nvPr userDrawn="1"/>
        </p:nvPicPr>
        <p:blipFill>
          <a:blip r:embed="rId12" cstate="email">
            <a:extLst>
              <a:ext uri="{28A0092B-C50C-407E-A947-70E740481C1C}">
                <a14:useLocalDpi xmlns:a14="http://schemas.microsoft.com/office/drawing/2010/main"/>
              </a:ext>
            </a:extLst>
          </a:blip>
          <a:srcRect/>
          <a:stretch/>
        </p:blipFill>
        <p:spPr>
          <a:xfrm>
            <a:off x="11199341" y="342419"/>
            <a:ext cx="682699" cy="1089692"/>
          </a:xfrm>
          <a:prstGeom prst="rect">
            <a:avLst/>
          </a:prstGeom>
        </p:spPr>
      </p:pic>
    </p:spTree>
    <p:extLst>
      <p:ext uri="{BB962C8B-B14F-4D97-AF65-F5344CB8AC3E}">
        <p14:creationId xmlns:p14="http://schemas.microsoft.com/office/powerpoint/2010/main" val="2815457030"/>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2" r:id="rId10"/>
  </p:sldLayoutIdLst>
  <p:txStyles>
    <p:titleStyle>
      <a:lvl1pPr algn="l" defTabSz="914400" rtl="0" eaLnBrk="1" latinLnBrk="0" hangingPunct="1">
        <a:lnSpc>
          <a:spcPts val="4000"/>
        </a:lnSpc>
        <a:spcBef>
          <a:spcPct val="0"/>
        </a:spcBef>
        <a:buNone/>
        <a:defRPr sz="4400" kern="1200">
          <a:solidFill>
            <a:schemeClr val="tx1"/>
          </a:solidFill>
          <a:latin typeface="SvFF Trim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Stag Sans Semibold" panose="020B05030400000200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tag Sans Book" panose="020B05030400000200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tag Sans Book" panose="020B05030400000200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Sans Book" panose="020B05030400000200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tag Sans Book" panose="020B05030400000200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ktiva.svenskfotboll.se/forening/kvalitetsklubb/klubbguiden/vara-spelar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utbildning.sisuidrottsbocker.se/fotboll/tranare/tranarutbildning/fsll/riktlinjer/" TargetMode="External"/><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jpg"/><Relationship Id="rId5" Type="http://schemas.openxmlformats.org/officeDocument/2006/relationships/image" Target="../media/image36.png"/><Relationship Id="rId10" Type="http://schemas.openxmlformats.org/officeDocument/2006/relationships/image" Target="../media/image40.svg"/><Relationship Id="rId4" Type="http://schemas.openxmlformats.org/officeDocument/2006/relationships/image" Target="../media/image35.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utbildning.sisuidrottsbocker.se/fotboll/tranare/tranarutbildning/fsll/riktlinjer/fotboll-for-all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utbildning.sisuidrottsbocker.se/fotboll/tranare/tranarutbildning/fsll/riktlinjer/barn-och-ungdomars-villko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utbildning.sisuidrottsbocker.se/fotboll/tranare/tranarutbildning/fsll/riktlinjer/fokus-pa-gladje-och-lara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utbildning.sisuidrottsbocker.se/fotboll/tranare/tranarutbildning/fsll/riktlinjer/hallbart-idrottan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2.sv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utbildning.sisuidrottsbocker.se/fotboll/tranare/tranarutbildning/fsll/riktlinjer/fair-pla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56.png"/><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utbildning.sisuidrottsbocker.se/fotboll/tranare/spelarutbildning/svffs-spelarutbildningsplan/spel-3-mot-3/spelet/" TargetMode="External"/><Relationship Id="rId5" Type="http://schemas.openxmlformats.org/officeDocument/2006/relationships/image" Target="../media/image58.png"/><Relationship Id="rId10" Type="http://schemas.openxmlformats.org/officeDocument/2006/relationships/image" Target="../media/image42.svg"/><Relationship Id="rId4" Type="http://schemas.openxmlformats.org/officeDocument/2006/relationships/image" Target="../media/image57.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utbildning.sisuidrottsbocker.se/fotboll/tranare/spelarutbildning/svffs-spelarutbildningsplan/spel-3-mot-3/spelet/" TargetMode="External"/><Relationship Id="rId7" Type="http://schemas.openxmlformats.org/officeDocument/2006/relationships/image" Target="../media/image42.sv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hyperlink" Target="https://utbildning.sisuidrottsbocker.se/fotboll/tranare/spelarutbildning/svffs-spelarutbildningsplan/spel-5-mot-5/spelet/" TargetMode="External"/><Relationship Id="rId3" Type="http://schemas.openxmlformats.org/officeDocument/2006/relationships/image" Target="../media/image56.png"/><Relationship Id="rId7"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42.svg"/><Relationship Id="rId10" Type="http://schemas.openxmlformats.org/officeDocument/2006/relationships/image" Target="../media/image40.svg"/><Relationship Id="rId4" Type="http://schemas.openxmlformats.org/officeDocument/2006/relationships/image" Target="../media/image29.png"/><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utbildning.sisuidrottsbocker.se/fotboll/tranare/spelarutbildning/svffs-spelarutbildningsplan/spel-5-mot-5/spelet/" TargetMode="External"/><Relationship Id="rId7" Type="http://schemas.openxmlformats.org/officeDocument/2006/relationships/image" Target="../media/image42.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8" Type="http://schemas.openxmlformats.org/officeDocument/2006/relationships/hyperlink" Target="https://utbildning.sisuidrottsbocker.se/fotboll/tranare/spelarutbildning/svffs-spelarutbildningsplan/spel-7-mot-7/spelet2/spelets-skeden/forsvarsspel/" TargetMode="External"/><Relationship Id="rId3" Type="http://schemas.openxmlformats.org/officeDocument/2006/relationships/image" Target="../media/image29.png"/><Relationship Id="rId7"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utbildning.sisuidrottsbocker.se/fotboll/tranare/spelarutbildning/svffs-spelarutbildningsplan/spel-7-mot-7/spelet2/spelets-skeden/anfallsspel/" TargetMode="External"/><Relationship Id="rId5" Type="http://schemas.openxmlformats.org/officeDocument/2006/relationships/image" Target="../media/image67.png"/><Relationship Id="rId4" Type="http://schemas.openxmlformats.org/officeDocument/2006/relationships/image" Target="../media/image42.svg"/><Relationship Id="rId9"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hyperlink" Target="https://utbildning.sisuidrottsbocker.se/fotboll/tranare/spelarutbildning/svffs-spelarutbildningsplan/spel-9-mot-9/spelet2/mojligheter-i-spelet/" TargetMode="External"/><Relationship Id="rId7" Type="http://schemas.openxmlformats.org/officeDocument/2006/relationships/image" Target="../media/image42.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71.png"/><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9.png"/><Relationship Id="rId7" Type="http://schemas.openxmlformats.org/officeDocument/2006/relationships/hyperlink" Target="https://utbildning.sisuidrottsbocker.se/fotboll/tranare/spelarutbildning/svffs-spelarutbildningsplan/spel-9-mot-9/spelet2/spelets-skeden/anfallssp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hyperlink" Target="https://utbildning.sisuidrottsbocker.se/fotboll/tranare/spelarutbildning/svffs-spelarutbildningsplan/spel-9-mot-9/spelet2/spelets-skeden/forsvarsspel/" TargetMode="External"/><Relationship Id="rId4" Type="http://schemas.openxmlformats.org/officeDocument/2006/relationships/image" Target="../media/image42.svg"/><Relationship Id="rId9" Type="http://schemas.openxmlformats.org/officeDocument/2006/relationships/image" Target="../media/image75.png"/></Relationships>
</file>

<file path=ppt/slides/_rels/slide4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https://utbildning.sisuidrottsbocker.se/fotboll/tranare/spelarutbildning/svffs-spelarutbildningsplan/spel-7-mot-7/spelet2/mojligheter-i-spelet/" TargetMode="External"/><Relationship Id="rId7" Type="http://schemas.openxmlformats.org/officeDocument/2006/relationships/image" Target="../media/image42.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77.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8" Type="http://schemas.openxmlformats.org/officeDocument/2006/relationships/hyperlink" Target="https://utbildning.sisuidrottsbocker.se/fotboll/tranare/spelarutbildning/svffs-spelarutbildningsplan/spel-11-mot-11/spelet2/spelets-skeden/forsvarsspel/" TargetMode="External"/><Relationship Id="rId3" Type="http://schemas.openxmlformats.org/officeDocument/2006/relationships/hyperlink" Target="https://utbildning.sisuidrottsbocker.se/fotboll/tranare/spelarutbildning/svffs-spelarutbildningsplan/spel-11-mot-11/spelet2/spelets-skeden/anfallsspel/" TargetMode="External"/><Relationship Id="rId7" Type="http://schemas.openxmlformats.org/officeDocument/2006/relationships/image" Target="../media/image42.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https://utbildning.sisuidrottsbocker.se/fotboll/tranare/spelarutbildning/svffs-spelarutbildningsplan/spel-11-mot-11/spelet2/mojligheter-i-spelet/" TargetMode="External"/><Relationship Id="rId7" Type="http://schemas.openxmlformats.org/officeDocument/2006/relationships/image" Target="../media/image42.sv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83.pn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13946" y="2106257"/>
            <a:ext cx="7304173" cy="4448404"/>
          </a:xfrm>
        </p:spPr>
        <p:txBody>
          <a:bodyPr vert="horz" lIns="91440" tIns="45720" rIns="91440" bIns="45720" rtlCol="0" anchor="t">
            <a:noAutofit/>
          </a:bodyPr>
          <a:lstStyle/>
          <a:p>
            <a:pPr marR="0" lvl="0" algn="l" defTabSz="914400" rtl="0" eaLnBrk="1" fontAlgn="auto" latinLnBrk="0" hangingPunct="1">
              <a:lnSpc>
                <a:spcPct val="90000"/>
              </a:lnSpc>
              <a:spcBef>
                <a:spcPts val="1000"/>
              </a:spcBef>
              <a:spcAft>
                <a:spcPts val="0"/>
              </a:spcAft>
              <a:buClr>
                <a:srgbClr val="63B9E9"/>
              </a:buClr>
              <a:buSzPct val="100000"/>
              <a:tabLst/>
              <a:defRPr/>
            </a:pPr>
            <a:r>
              <a:rPr kumimoji="0" lang="sv-SE" b="1" i="0" u="none" strike="noStrike" kern="1200" cap="none" spc="0" normalizeH="0" baseline="0" noProof="0" dirty="0">
                <a:ln>
                  <a:noFill/>
                </a:ln>
                <a:solidFill>
                  <a:srgbClr val="005193"/>
                </a:solidFill>
                <a:effectLst/>
                <a:uLnTx/>
                <a:uFillTx/>
                <a:latin typeface="Arial" panose="020B0604020202020204" pitchFamily="34" charset="0"/>
              </a:rPr>
              <a:t>Såhär använder ni materialet: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kumimoji="0" lang="sv-SE" b="0" i="0" u="none" strike="noStrike" kern="1200" cap="none" spc="0" normalizeH="0" baseline="0" noProof="0" dirty="0">
                <a:ln>
                  <a:noFill/>
                </a:ln>
                <a:solidFill>
                  <a:srgbClr val="005193"/>
                </a:solidFill>
                <a:effectLst/>
                <a:uLnTx/>
                <a:uFillTx/>
                <a:latin typeface="Arial" panose="020B0604020202020204" pitchFamily="34" charset="0"/>
              </a:rPr>
              <a:t>Börja med att gå igenom ”Guide för </a:t>
            </a:r>
            <a:r>
              <a:rPr lang="sv-SE" dirty="0">
                <a:solidFill>
                  <a:srgbClr val="005193"/>
                </a:solidFill>
                <a:latin typeface="Arial" panose="020B0604020202020204" pitchFamily="34" charset="0"/>
              </a:rPr>
              <a:t>spelarutbildningsplan”</a:t>
            </a:r>
            <a:r>
              <a:rPr kumimoji="0" lang="sv-SE" b="0" i="0" u="none" strike="noStrike" kern="1200" cap="none" spc="0" normalizeH="0" baseline="0" noProof="0" dirty="0">
                <a:ln>
                  <a:noFill/>
                </a:ln>
                <a:solidFill>
                  <a:srgbClr val="005193"/>
                </a:solidFill>
                <a:effectLst/>
                <a:uLnTx/>
                <a:uFillTx/>
                <a:latin typeface="Arial" panose="020B0604020202020204" pitchFamily="34" charset="0"/>
              </a:rPr>
              <a:t>. </a:t>
            </a:r>
            <a:endParaRPr lang="sv-SE" dirty="0">
              <a:solidFill>
                <a:srgbClr val="005193"/>
              </a:solidFill>
              <a:latin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solidFill>
                  <a:srgbClr val="005193"/>
                </a:solidFill>
                <a:latin typeface="Arial" panose="020B0604020202020204" pitchFamily="34" charset="0"/>
              </a:rPr>
              <a:t>Bestäm om arbetet ska genomföras i en projektgrupp eller i flera grupper som jobbar med olika delar. Tex en grupp för riktlinjer och en annan för sätt att träna och spela alternativt olika grupper för olika spelformer. </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solidFill>
                  <a:srgbClr val="005193"/>
                </a:solidFill>
                <a:latin typeface="Arial" panose="020B0604020202020204" pitchFamily="34" charset="0"/>
              </a:rPr>
              <a:t>Föreslagna tider för sätt att träna och spela för varje spelform kan upplevas som forcerade om man vill göra ett större arbete än att göra mindre justeringar i SvFF:s förslag. För att göra ett större arbete kring detta föreslås att avsatta minst en två hela dagar för bara detta.</a:t>
            </a:r>
          </a:p>
          <a:p>
            <a:pPr marL="342900" marR="0" lvl="0" indent="-342900" algn="l" defTabSz="914400" rtl="0" eaLnBrk="1" fontAlgn="auto" latinLnBrk="0" hangingPunct="1">
              <a:lnSpc>
                <a:spcPct val="90000"/>
              </a:lnSpc>
              <a:spcBef>
                <a:spcPts val="1000"/>
              </a:spcBef>
              <a:spcAft>
                <a:spcPts val="0"/>
              </a:spcAft>
              <a:buClr>
                <a:srgbClr val="63B9E9"/>
              </a:buClr>
              <a:buSzPct val="100000"/>
              <a:buFont typeface="+mj-lt"/>
              <a:buAutoNum type="arabicPeriod"/>
              <a:tabLst/>
              <a:defRPr/>
            </a:pPr>
            <a:r>
              <a:rPr lang="sv-SE" dirty="0">
                <a:latin typeface="Arial" panose="020B0604020202020204" pitchFamily="34" charset="0"/>
              </a:rPr>
              <a:t>Utse en sekreterare som skriver ner det ni kommer fram till i ”Mall spelarutbildningsplan”.</a:t>
            </a:r>
          </a:p>
          <a:p>
            <a:pPr>
              <a:buClr>
                <a:srgbClr val="63B9E9"/>
              </a:buClr>
              <a:defRPr/>
            </a:pPr>
            <a:r>
              <a:rPr lang="sv-SE" dirty="0">
                <a:latin typeface="Arial"/>
                <a:cs typeface="Arial"/>
              </a:rPr>
              <a:t>Guide och mall hittar ni under Våra Spelare/Spelarutbildningsplan: </a:t>
            </a:r>
            <a:r>
              <a:rPr lang="sv-SE" dirty="0">
                <a:solidFill>
                  <a:schemeClr val="bg2"/>
                </a:solidFill>
                <a:latin typeface="Arial"/>
                <a:cs typeface="Arial"/>
                <a:hlinkClick r:id="rId2">
                  <a:extLst>
                    <a:ext uri="{A12FA001-AC4F-418D-AE19-62706E023703}">
                      <ahyp:hlinkClr xmlns:ahyp="http://schemas.microsoft.com/office/drawing/2018/hyperlinkcolor" val="tx"/>
                    </a:ext>
                  </a:extLst>
                </a:hlinkClick>
              </a:rPr>
              <a:t>Klicka här</a:t>
            </a:r>
            <a:endParaRPr lang="sv-SE" dirty="0">
              <a:solidFill>
                <a:schemeClr val="bg2"/>
              </a:solidFill>
              <a:latin typeface="Arial"/>
              <a:cs typeface="Arial"/>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5" y="501633"/>
            <a:ext cx="11217969" cy="773252"/>
          </a:xfrm>
        </p:spPr>
        <p:txBody>
          <a:bodyPr>
            <a:noAutofit/>
          </a:bodyPr>
          <a:lstStyle/>
          <a:p>
            <a:pPr>
              <a:lnSpc>
                <a:spcPct val="100000"/>
              </a:lnSpc>
            </a:pPr>
            <a:r>
              <a:rPr lang="sv-SE" sz="4000" dirty="0"/>
              <a:t>PROCESSTÖD SPELARUTBILDNINGSPLAN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a:xfrm>
            <a:off x="487016" y="1458517"/>
            <a:ext cx="9531625" cy="409505"/>
          </a:xfrm>
        </p:spPr>
        <p:txBody>
          <a:bodyPr>
            <a:normAutofit lnSpcReduction="10000"/>
          </a:bodyPr>
          <a:lstStyle/>
          <a:p>
            <a:r>
              <a:rPr lang="sv-SE" dirty="0">
                <a:solidFill>
                  <a:schemeClr val="tx2"/>
                </a:solidFill>
              </a:rPr>
              <a:t>En del av VÅRA SPELARE i Kvalitetsklubb</a:t>
            </a:r>
          </a:p>
        </p:txBody>
      </p:sp>
      <p:sp>
        <p:nvSpPr>
          <p:cNvPr id="2" name="Rektangel 1">
            <a:extLst>
              <a:ext uri="{FF2B5EF4-FFF2-40B4-BE49-F238E27FC236}">
                <a16:creationId xmlns:a16="http://schemas.microsoft.com/office/drawing/2014/main" id="{D121599B-753A-6B9F-516F-D3F3AFA8891D}"/>
              </a:ext>
            </a:extLst>
          </p:cNvPr>
          <p:cNvSpPr/>
          <p:nvPr/>
        </p:nvSpPr>
        <p:spPr>
          <a:xfrm>
            <a:off x="7866345" y="2461161"/>
            <a:ext cx="3838640" cy="19861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defTabSz="914400" rtl="0" eaLnBrk="1" fontAlgn="auto" latinLnBrk="0" hangingPunct="1">
              <a:lnSpc>
                <a:spcPct val="100000"/>
              </a:lnSpc>
              <a:spcBef>
                <a:spcPts val="0"/>
              </a:spcBef>
              <a:spcAft>
                <a:spcPts val="0"/>
              </a:spcAft>
              <a:buClrTx/>
              <a:buSzTx/>
              <a:buFontTx/>
              <a:buNone/>
              <a:tabLst/>
            </a:pPr>
            <a:r>
              <a:rPr kumimoji="0" lang="sv-SE" b="1" i="0" u="none" strike="noStrike" kern="1200" cap="none" spc="0" normalizeH="0" baseline="0" noProof="0" dirty="0">
                <a:ln>
                  <a:noFill/>
                </a:ln>
                <a:solidFill>
                  <a:schemeClr val="tx1"/>
                </a:solidFill>
                <a:effectLst/>
                <a:uLnTx/>
                <a:uFillTx/>
              </a:rPr>
              <a:t>Tips!</a:t>
            </a:r>
            <a:endParaRPr lang="sv-SE" dirty="0">
              <a:solidFill>
                <a:schemeClr val="tx1"/>
              </a:solidFill>
            </a:endParaRPr>
          </a:p>
          <a:p>
            <a:pPr marL="0" marR="0" indent="0" defTabSz="914400" rtl="0" eaLnBrk="1" fontAlgn="auto" latinLnBrk="0" hangingPunct="1">
              <a:lnSpc>
                <a:spcPct val="100000"/>
              </a:lnSpc>
              <a:spcBef>
                <a:spcPts val="0"/>
              </a:spcBef>
              <a:spcAft>
                <a:spcPts val="0"/>
              </a:spcAft>
              <a:buClrTx/>
              <a:buSzTx/>
              <a:buFontTx/>
              <a:buNone/>
              <a:tabLst/>
            </a:pPr>
            <a:r>
              <a:rPr kumimoji="0" lang="sv-SE" i="0" u="none" strike="noStrike" kern="1200" cap="none" spc="0" normalizeH="0" baseline="0" noProof="0" dirty="0">
                <a:ln>
                  <a:noFill/>
                </a:ln>
                <a:solidFill>
                  <a:schemeClr val="tx1"/>
                </a:solidFill>
                <a:effectLst/>
                <a:uLnTx/>
                <a:uFillTx/>
              </a:rPr>
              <a:t>Fundera på hur arbetet ska processledas och vilket material du behöver; dator, projektor,</a:t>
            </a:r>
            <a:r>
              <a:rPr lang="sv-SE" dirty="0">
                <a:solidFill>
                  <a:schemeClr val="tx1"/>
                </a:solidFill>
              </a:rPr>
              <a:t> duk och ljud samt post-it lappar eller blädderblock. </a:t>
            </a:r>
            <a:endParaRPr kumimoji="0" lang="sv-SE" i="0" u="none" strike="noStrike" kern="1200" cap="none" spc="0" normalizeH="0" baseline="0" noProof="0" dirty="0">
              <a:ln>
                <a:noFill/>
              </a:ln>
              <a:solidFill>
                <a:schemeClr val="tx1"/>
              </a:solidFill>
              <a:effectLst/>
              <a:uLnTx/>
              <a:uFillTx/>
            </a:endParaRPr>
          </a:p>
          <a:p>
            <a:pPr algn="ctr"/>
            <a:endParaRPr lang="sv-SE" dirty="0"/>
          </a:p>
        </p:txBody>
      </p:sp>
    </p:spTree>
    <p:extLst>
      <p:ext uri="{BB962C8B-B14F-4D97-AF65-F5344CB8AC3E}">
        <p14:creationId xmlns:p14="http://schemas.microsoft.com/office/powerpoint/2010/main" val="314119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EFFEKTER</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3849341" y="2774221"/>
            <a:ext cx="4668706" cy="1600202"/>
          </a:xfrm>
          <a:prstGeom prst="wedgeRoundRectCallout">
            <a:avLst>
              <a:gd name="adj1" fmla="val -33298"/>
              <a:gd name="adj2" fmla="val 8843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bg1"/>
                </a:solidFill>
                <a:latin typeface="Arial" panose="020B0604020202020204" pitchFamily="34" charset="0"/>
                <a:cs typeface="Arial" panose="020B0604020202020204" pitchFamily="34" charset="0"/>
              </a:rPr>
              <a:t>Vilka effekter hoppas du att föreningen ska få genom spelarutbildningsplanen?</a:t>
            </a:r>
          </a:p>
        </p:txBody>
      </p:sp>
    </p:spTree>
    <p:extLst>
      <p:ext uri="{BB962C8B-B14F-4D97-AF65-F5344CB8AC3E}">
        <p14:creationId xmlns:p14="http://schemas.microsoft.com/office/powerpoint/2010/main" val="396243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FBFD9C8-7132-6240-D679-AA9031D98846}"/>
              </a:ext>
            </a:extLst>
          </p:cNvPr>
          <p:cNvSpPr>
            <a:spLocks noGrp="1"/>
          </p:cNvSpPr>
          <p:nvPr>
            <p:ph type="ctrTitle"/>
          </p:nvPr>
        </p:nvSpPr>
        <p:spPr>
          <a:xfrm>
            <a:off x="1524000" y="1612221"/>
            <a:ext cx="9144000" cy="2387600"/>
          </a:xfrm>
        </p:spPr>
        <p:txBody>
          <a:bodyPr/>
          <a:lstStyle/>
          <a:p>
            <a:r>
              <a:rPr lang="sv-SE" dirty="0"/>
              <a:t>RIKTLINJER</a:t>
            </a:r>
          </a:p>
        </p:txBody>
      </p:sp>
    </p:spTree>
    <p:extLst>
      <p:ext uri="{BB962C8B-B14F-4D97-AF65-F5344CB8AC3E}">
        <p14:creationId xmlns:p14="http://schemas.microsoft.com/office/powerpoint/2010/main" val="228280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ARBETSFLÖDET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Föreningens riktlinjer</a:t>
            </a:r>
          </a:p>
        </p:txBody>
      </p:sp>
      <p:sp>
        <p:nvSpPr>
          <p:cNvPr id="18" name="Pil: femhörning 17">
            <a:extLst>
              <a:ext uri="{FF2B5EF4-FFF2-40B4-BE49-F238E27FC236}">
                <a16:creationId xmlns:a16="http://schemas.microsoft.com/office/drawing/2014/main" id="{B4A443C0-3F8C-C9EE-2A99-BDFF0AEDBA67}"/>
              </a:ext>
            </a:extLst>
          </p:cNvPr>
          <p:cNvSpPr/>
          <p:nvPr/>
        </p:nvSpPr>
        <p:spPr>
          <a:xfrm rot="5400000">
            <a:off x="2278904" y="1570924"/>
            <a:ext cx="806559" cy="2421298"/>
          </a:xfrm>
          <a:prstGeom prst="homePlate">
            <a:avLst>
              <a:gd name="adj" fmla="val 26969"/>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extruta 2">
            <a:extLst>
              <a:ext uri="{FF2B5EF4-FFF2-40B4-BE49-F238E27FC236}">
                <a16:creationId xmlns:a16="http://schemas.microsoft.com/office/drawing/2014/main" id="{440EFD51-12B4-FB4B-11D5-056E7F740835}"/>
              </a:ext>
            </a:extLst>
          </p:cNvPr>
          <p:cNvSpPr txBox="1"/>
          <p:nvPr/>
        </p:nvSpPr>
        <p:spPr>
          <a:xfrm>
            <a:off x="1580202" y="2354129"/>
            <a:ext cx="2187382"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2000" b="1" i="0" u="none" strike="noStrike" kern="1200" cap="none" spc="0" normalizeH="0" baseline="0" noProof="0" dirty="0">
                <a:ln>
                  <a:noFill/>
                </a:ln>
                <a:solidFill>
                  <a:schemeClr val="tx1"/>
                </a:solidFill>
                <a:effectLst/>
                <a:uLnTx/>
                <a:uFillTx/>
              </a:rPr>
              <a:t>Stadgar och Verksamhetsidé</a:t>
            </a:r>
          </a:p>
        </p:txBody>
      </p:sp>
      <p:sp>
        <p:nvSpPr>
          <p:cNvPr id="6" name="Pil: femhörning 5">
            <a:extLst>
              <a:ext uri="{FF2B5EF4-FFF2-40B4-BE49-F238E27FC236}">
                <a16:creationId xmlns:a16="http://schemas.microsoft.com/office/drawing/2014/main" id="{CA69DDE6-C2DC-EDF3-6C7C-97A9DAA9E45B}"/>
              </a:ext>
            </a:extLst>
          </p:cNvPr>
          <p:cNvSpPr/>
          <p:nvPr/>
        </p:nvSpPr>
        <p:spPr>
          <a:xfrm rot="5400000">
            <a:off x="2253300" y="2449754"/>
            <a:ext cx="806559" cy="2421298"/>
          </a:xfrm>
          <a:prstGeom prst="homePlate">
            <a:avLst>
              <a:gd name="adj" fmla="val 26969"/>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Pil: femhörning 7">
            <a:extLst>
              <a:ext uri="{FF2B5EF4-FFF2-40B4-BE49-F238E27FC236}">
                <a16:creationId xmlns:a16="http://schemas.microsoft.com/office/drawing/2014/main" id="{E0C9167C-569E-237C-3A73-D99E204F0DA0}"/>
              </a:ext>
            </a:extLst>
          </p:cNvPr>
          <p:cNvSpPr/>
          <p:nvPr/>
        </p:nvSpPr>
        <p:spPr>
          <a:xfrm rot="5400000">
            <a:off x="2253300" y="3289277"/>
            <a:ext cx="806559" cy="2421298"/>
          </a:xfrm>
          <a:prstGeom prst="homePlate">
            <a:avLst>
              <a:gd name="adj" fmla="val 26969"/>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Pil: femhörning 8">
            <a:extLst>
              <a:ext uri="{FF2B5EF4-FFF2-40B4-BE49-F238E27FC236}">
                <a16:creationId xmlns:a16="http://schemas.microsoft.com/office/drawing/2014/main" id="{598AADF1-6635-6998-54A0-6D04F44A28A2}"/>
              </a:ext>
            </a:extLst>
          </p:cNvPr>
          <p:cNvSpPr/>
          <p:nvPr/>
        </p:nvSpPr>
        <p:spPr>
          <a:xfrm rot="5400000">
            <a:off x="2253300" y="4119711"/>
            <a:ext cx="806559" cy="2421298"/>
          </a:xfrm>
          <a:prstGeom prst="homePlate">
            <a:avLst>
              <a:gd name="adj" fmla="val 26969"/>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Pil: femhörning 9">
            <a:extLst>
              <a:ext uri="{FF2B5EF4-FFF2-40B4-BE49-F238E27FC236}">
                <a16:creationId xmlns:a16="http://schemas.microsoft.com/office/drawing/2014/main" id="{F0922D87-7563-F55B-F563-CEE9AB968C2C}"/>
              </a:ext>
            </a:extLst>
          </p:cNvPr>
          <p:cNvSpPr/>
          <p:nvPr/>
        </p:nvSpPr>
        <p:spPr>
          <a:xfrm rot="10800000">
            <a:off x="939800" y="5765800"/>
            <a:ext cx="2886766" cy="595246"/>
          </a:xfrm>
          <a:prstGeom prst="homePlate">
            <a:avLst>
              <a:gd name="adj" fmla="val 6026"/>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ruta 10">
            <a:extLst>
              <a:ext uri="{FF2B5EF4-FFF2-40B4-BE49-F238E27FC236}">
                <a16:creationId xmlns:a16="http://schemas.microsoft.com/office/drawing/2014/main" id="{BC63E22D-F7C3-62D3-6E52-D7187FF5E45B}"/>
              </a:ext>
            </a:extLst>
          </p:cNvPr>
          <p:cNvSpPr txBox="1"/>
          <p:nvPr/>
        </p:nvSpPr>
        <p:spPr>
          <a:xfrm>
            <a:off x="1589477" y="3389635"/>
            <a:ext cx="218738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2000" b="1" i="0" u="none" strike="noStrike" kern="1200" cap="none" spc="0" normalizeH="0" baseline="0" noProof="0" dirty="0">
                <a:ln>
                  <a:noFill/>
                </a:ln>
                <a:solidFill>
                  <a:schemeClr val="tx1"/>
                </a:solidFill>
                <a:effectLst/>
                <a:uLnTx/>
                <a:uFillTx/>
              </a:rPr>
              <a:t>Riktlinjer</a:t>
            </a:r>
          </a:p>
        </p:txBody>
      </p:sp>
      <p:sp>
        <p:nvSpPr>
          <p:cNvPr id="12" name="textruta 11">
            <a:extLst>
              <a:ext uri="{FF2B5EF4-FFF2-40B4-BE49-F238E27FC236}">
                <a16:creationId xmlns:a16="http://schemas.microsoft.com/office/drawing/2014/main" id="{EF699AE3-82A8-CBB7-4377-4945EE43870C}"/>
              </a:ext>
            </a:extLst>
          </p:cNvPr>
          <p:cNvSpPr txBox="1"/>
          <p:nvPr/>
        </p:nvSpPr>
        <p:spPr>
          <a:xfrm>
            <a:off x="1588492" y="4250303"/>
            <a:ext cx="218738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2000" b="1" i="0" u="none" strike="noStrike" kern="1200" cap="none" spc="0" normalizeH="0" baseline="0" noProof="0" dirty="0">
                <a:ln>
                  <a:noFill/>
                </a:ln>
                <a:solidFill>
                  <a:schemeClr val="tx1"/>
                </a:solidFill>
                <a:effectLst/>
                <a:uLnTx/>
                <a:uFillTx/>
              </a:rPr>
              <a:t>Konkretisera</a:t>
            </a:r>
          </a:p>
        </p:txBody>
      </p:sp>
      <p:sp>
        <p:nvSpPr>
          <p:cNvPr id="13" name="textruta 12">
            <a:extLst>
              <a:ext uri="{FF2B5EF4-FFF2-40B4-BE49-F238E27FC236}">
                <a16:creationId xmlns:a16="http://schemas.microsoft.com/office/drawing/2014/main" id="{F3B16AB5-99CC-778D-B0F9-59BF91E6DEF5}"/>
              </a:ext>
            </a:extLst>
          </p:cNvPr>
          <p:cNvSpPr txBox="1"/>
          <p:nvPr/>
        </p:nvSpPr>
        <p:spPr>
          <a:xfrm>
            <a:off x="1625911" y="5083466"/>
            <a:ext cx="218738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2000" b="1" i="0" u="none" strike="noStrike" kern="1200" cap="none" spc="0" normalizeH="0" baseline="0" noProof="0" dirty="0">
                <a:ln>
                  <a:noFill/>
                </a:ln>
                <a:solidFill>
                  <a:schemeClr val="tx1"/>
                </a:solidFill>
                <a:effectLst/>
                <a:uLnTx/>
                <a:uFillTx/>
              </a:rPr>
              <a:t>Tillämpa</a:t>
            </a:r>
          </a:p>
        </p:txBody>
      </p:sp>
      <p:sp>
        <p:nvSpPr>
          <p:cNvPr id="14" name="textruta 13">
            <a:extLst>
              <a:ext uri="{FF2B5EF4-FFF2-40B4-BE49-F238E27FC236}">
                <a16:creationId xmlns:a16="http://schemas.microsoft.com/office/drawing/2014/main" id="{9C34D0F3-8973-C042-A1BD-07BC29DD5241}"/>
              </a:ext>
            </a:extLst>
          </p:cNvPr>
          <p:cNvSpPr txBox="1"/>
          <p:nvPr/>
        </p:nvSpPr>
        <p:spPr>
          <a:xfrm>
            <a:off x="1554630" y="5867633"/>
            <a:ext cx="218738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2000" b="1" i="0" u="none" strike="noStrike" kern="1200" cap="none" spc="0" normalizeH="0" baseline="0" noProof="0" dirty="0">
                <a:ln>
                  <a:noFill/>
                </a:ln>
                <a:solidFill>
                  <a:schemeClr val="tx1"/>
                </a:solidFill>
                <a:effectLst/>
                <a:uLnTx/>
                <a:uFillTx/>
              </a:rPr>
              <a:t>Utvärdera</a:t>
            </a:r>
          </a:p>
        </p:txBody>
      </p:sp>
      <p:sp>
        <p:nvSpPr>
          <p:cNvPr id="15" name="textruta 14">
            <a:extLst>
              <a:ext uri="{FF2B5EF4-FFF2-40B4-BE49-F238E27FC236}">
                <a16:creationId xmlns:a16="http://schemas.microsoft.com/office/drawing/2014/main" id="{1823ACEC-2982-C5C6-D4D5-5509026807D9}"/>
              </a:ext>
            </a:extLst>
          </p:cNvPr>
          <p:cNvSpPr txBox="1"/>
          <p:nvPr/>
        </p:nvSpPr>
        <p:spPr>
          <a:xfrm>
            <a:off x="3942721" y="2381111"/>
            <a:ext cx="5221459" cy="586716"/>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r>
              <a:rPr kumimoji="0" lang="sv-SE" sz="2000" i="0" u="none" strike="noStrike" kern="1200" cap="none" spc="0" normalizeH="0" baseline="0" noProof="0" dirty="0">
                <a:ln>
                  <a:noFill/>
                </a:ln>
                <a:solidFill>
                  <a:schemeClr val="tx1"/>
                </a:solidFill>
                <a:effectLst/>
                <a:uLnTx/>
                <a:uFillTx/>
              </a:rPr>
              <a:t>Vad är syftet med vår förening?</a:t>
            </a:r>
          </a:p>
        </p:txBody>
      </p:sp>
      <p:sp>
        <p:nvSpPr>
          <p:cNvPr id="22" name="textruta 21">
            <a:extLst>
              <a:ext uri="{FF2B5EF4-FFF2-40B4-BE49-F238E27FC236}">
                <a16:creationId xmlns:a16="http://schemas.microsoft.com/office/drawing/2014/main" id="{623CB009-AA37-9518-51A1-FE1069396BF3}"/>
              </a:ext>
            </a:extLst>
          </p:cNvPr>
          <p:cNvSpPr txBox="1"/>
          <p:nvPr/>
        </p:nvSpPr>
        <p:spPr>
          <a:xfrm>
            <a:off x="3911129" y="3252993"/>
            <a:ext cx="5221459" cy="586716"/>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r>
              <a:rPr kumimoji="0" lang="sv-SE" sz="2000" i="0" u="none" strike="noStrike" kern="1200" cap="none" spc="0" normalizeH="0" baseline="0" noProof="0" dirty="0">
                <a:ln>
                  <a:noFill/>
                </a:ln>
                <a:solidFill>
                  <a:schemeClr val="tx1"/>
                </a:solidFill>
                <a:effectLst/>
                <a:uLnTx/>
                <a:uFillTx/>
              </a:rPr>
              <a:t>Vilka riktlinjer ska vi ha för att uppnå syftet?</a:t>
            </a:r>
          </a:p>
        </p:txBody>
      </p:sp>
      <p:sp>
        <p:nvSpPr>
          <p:cNvPr id="25" name="textruta 24">
            <a:extLst>
              <a:ext uri="{FF2B5EF4-FFF2-40B4-BE49-F238E27FC236}">
                <a16:creationId xmlns:a16="http://schemas.microsoft.com/office/drawing/2014/main" id="{C623D03F-DEF9-36A9-CC72-3F07DA2D25C6}"/>
              </a:ext>
            </a:extLst>
          </p:cNvPr>
          <p:cNvSpPr txBox="1"/>
          <p:nvPr/>
        </p:nvSpPr>
        <p:spPr>
          <a:xfrm>
            <a:off x="3933425" y="4095763"/>
            <a:ext cx="5221459" cy="586716"/>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r>
              <a:rPr kumimoji="0" lang="sv-SE" sz="2000" i="0" u="none" strike="noStrike" kern="1200" cap="none" spc="0" normalizeH="0" baseline="0" noProof="0" dirty="0">
                <a:ln>
                  <a:noFill/>
                </a:ln>
                <a:solidFill>
                  <a:schemeClr val="tx1"/>
                </a:solidFill>
                <a:effectLst/>
                <a:uLnTx/>
                <a:uFillTx/>
              </a:rPr>
              <a:t>Vad betyder riktlinjerna för oss?</a:t>
            </a:r>
          </a:p>
        </p:txBody>
      </p:sp>
      <p:sp>
        <p:nvSpPr>
          <p:cNvPr id="26" name="textruta 25">
            <a:extLst>
              <a:ext uri="{FF2B5EF4-FFF2-40B4-BE49-F238E27FC236}">
                <a16:creationId xmlns:a16="http://schemas.microsoft.com/office/drawing/2014/main" id="{8BA3D8A8-6332-6470-9381-74C209D5C3A9}"/>
              </a:ext>
            </a:extLst>
          </p:cNvPr>
          <p:cNvSpPr txBox="1"/>
          <p:nvPr/>
        </p:nvSpPr>
        <p:spPr>
          <a:xfrm>
            <a:off x="3933425" y="4927080"/>
            <a:ext cx="5221459" cy="586716"/>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r>
              <a:rPr lang="sv-SE" sz="2000" dirty="0">
                <a:solidFill>
                  <a:schemeClr val="tx1"/>
                </a:solidFill>
              </a:rPr>
              <a:t>Hur arbetar föreningens lag med riktlinjerna</a:t>
            </a:r>
            <a:r>
              <a:rPr kumimoji="0" lang="sv-SE" sz="2000" i="0" u="none" strike="noStrike" kern="1200" cap="none" spc="0" normalizeH="0" baseline="0" noProof="0" dirty="0">
                <a:ln>
                  <a:noFill/>
                </a:ln>
                <a:solidFill>
                  <a:schemeClr val="tx1"/>
                </a:solidFill>
                <a:effectLst/>
                <a:uLnTx/>
                <a:uFillTx/>
              </a:rPr>
              <a:t>?</a:t>
            </a:r>
          </a:p>
        </p:txBody>
      </p:sp>
      <p:sp>
        <p:nvSpPr>
          <p:cNvPr id="27" name="textruta 26">
            <a:extLst>
              <a:ext uri="{FF2B5EF4-FFF2-40B4-BE49-F238E27FC236}">
                <a16:creationId xmlns:a16="http://schemas.microsoft.com/office/drawing/2014/main" id="{50AF147A-ED94-02A8-09EF-C43D3116AAEC}"/>
              </a:ext>
            </a:extLst>
          </p:cNvPr>
          <p:cNvSpPr txBox="1"/>
          <p:nvPr/>
        </p:nvSpPr>
        <p:spPr>
          <a:xfrm>
            <a:off x="3911129" y="5774330"/>
            <a:ext cx="5221459" cy="586716"/>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r>
              <a:rPr kumimoji="0" lang="sv-SE" sz="2000" i="0" u="none" strike="noStrike" kern="1200" cap="none" spc="0" normalizeH="0" baseline="0" noProof="0" dirty="0">
                <a:ln>
                  <a:noFill/>
                </a:ln>
                <a:solidFill>
                  <a:schemeClr val="tx1"/>
                </a:solidFill>
                <a:effectLst/>
                <a:uLnTx/>
                <a:uFillTx/>
              </a:rPr>
              <a:t>Vad fungerar bra och vad kan utvecklas?</a:t>
            </a:r>
          </a:p>
        </p:txBody>
      </p:sp>
      <p:sp>
        <p:nvSpPr>
          <p:cNvPr id="29" name="Pil: u-sväng 28">
            <a:extLst>
              <a:ext uri="{FF2B5EF4-FFF2-40B4-BE49-F238E27FC236}">
                <a16:creationId xmlns:a16="http://schemas.microsoft.com/office/drawing/2014/main" id="{A1456C49-6CDC-030A-BA71-386C079838BA}"/>
              </a:ext>
            </a:extLst>
          </p:cNvPr>
          <p:cNvSpPr/>
          <p:nvPr/>
        </p:nvSpPr>
        <p:spPr>
          <a:xfrm rot="16200000">
            <a:off x="-568441" y="4230073"/>
            <a:ext cx="3103923" cy="1158024"/>
          </a:xfrm>
          <a:prstGeom prst="uturnArrow">
            <a:avLst>
              <a:gd name="adj1" fmla="val 50000"/>
              <a:gd name="adj2" fmla="val 25000"/>
              <a:gd name="adj3" fmla="val 21059"/>
              <a:gd name="adj4" fmla="val 30265"/>
              <a:gd name="adj5" fmla="val 9254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30" name="Pil: femhörning 29">
            <a:extLst>
              <a:ext uri="{FF2B5EF4-FFF2-40B4-BE49-F238E27FC236}">
                <a16:creationId xmlns:a16="http://schemas.microsoft.com/office/drawing/2014/main" id="{B3F4D863-A5D1-F2DA-A9C9-1A6A40B8B082}"/>
              </a:ext>
            </a:extLst>
          </p:cNvPr>
          <p:cNvSpPr/>
          <p:nvPr/>
        </p:nvSpPr>
        <p:spPr>
          <a:xfrm rot="5400000">
            <a:off x="2265607" y="2458234"/>
            <a:ext cx="806559" cy="2421298"/>
          </a:xfrm>
          <a:prstGeom prst="homePlate">
            <a:avLst>
              <a:gd name="adj" fmla="val 26969"/>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Pil: femhörning 30">
            <a:extLst>
              <a:ext uri="{FF2B5EF4-FFF2-40B4-BE49-F238E27FC236}">
                <a16:creationId xmlns:a16="http://schemas.microsoft.com/office/drawing/2014/main" id="{5F6F18E8-2F3E-F584-6373-5ED8845F88A8}"/>
              </a:ext>
            </a:extLst>
          </p:cNvPr>
          <p:cNvSpPr/>
          <p:nvPr/>
        </p:nvSpPr>
        <p:spPr>
          <a:xfrm rot="5400000">
            <a:off x="2267802" y="3289278"/>
            <a:ext cx="806559" cy="2421298"/>
          </a:xfrm>
          <a:prstGeom prst="homePlate">
            <a:avLst>
              <a:gd name="adj" fmla="val 26969"/>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textruta 31">
            <a:extLst>
              <a:ext uri="{FF2B5EF4-FFF2-40B4-BE49-F238E27FC236}">
                <a16:creationId xmlns:a16="http://schemas.microsoft.com/office/drawing/2014/main" id="{D28443CF-3F76-DBCC-95BC-5B63B690D66B}"/>
              </a:ext>
            </a:extLst>
          </p:cNvPr>
          <p:cNvSpPr txBox="1"/>
          <p:nvPr/>
        </p:nvSpPr>
        <p:spPr>
          <a:xfrm>
            <a:off x="3926291" y="3265603"/>
            <a:ext cx="5221459" cy="58671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endParaRPr kumimoji="0" lang="sv-SE" sz="2000" i="0" u="none" strike="noStrike" kern="1200" cap="none" spc="0" normalizeH="0" baseline="0" noProof="0" dirty="0">
              <a:ln>
                <a:noFill/>
              </a:ln>
              <a:solidFill>
                <a:schemeClr val="tx1"/>
              </a:solidFill>
              <a:effectLst/>
              <a:uLnTx/>
              <a:uFillTx/>
            </a:endParaRPr>
          </a:p>
        </p:txBody>
      </p:sp>
      <p:sp>
        <p:nvSpPr>
          <p:cNvPr id="33" name="textruta 32">
            <a:extLst>
              <a:ext uri="{FF2B5EF4-FFF2-40B4-BE49-F238E27FC236}">
                <a16:creationId xmlns:a16="http://schemas.microsoft.com/office/drawing/2014/main" id="{03EC0443-2AB0-9B5A-1010-31C909D873D3}"/>
              </a:ext>
            </a:extLst>
          </p:cNvPr>
          <p:cNvSpPr txBox="1"/>
          <p:nvPr/>
        </p:nvSpPr>
        <p:spPr>
          <a:xfrm>
            <a:off x="3942720" y="4099577"/>
            <a:ext cx="5221459" cy="58671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marL="0" marR="0" indent="0" defTabSz="914400" rtl="0" eaLnBrk="1" fontAlgn="auto" latinLnBrk="0" hangingPunct="1">
              <a:lnSpc>
                <a:spcPct val="100000"/>
              </a:lnSpc>
              <a:spcBef>
                <a:spcPts val="0"/>
              </a:spcBef>
              <a:spcAft>
                <a:spcPts val="0"/>
              </a:spcAft>
              <a:buClrTx/>
              <a:buSzTx/>
              <a:buFontTx/>
              <a:buNone/>
              <a:tabLst/>
            </a:pPr>
            <a:endParaRPr kumimoji="0" lang="sv-SE" sz="200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59751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RIKTLINJER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Från Fotbollens spela, lek och lär</a:t>
            </a:r>
          </a:p>
        </p:txBody>
      </p:sp>
      <p:sp>
        <p:nvSpPr>
          <p:cNvPr id="3" name="Rounded Rectangle 7">
            <a:extLst>
              <a:ext uri="{FF2B5EF4-FFF2-40B4-BE49-F238E27FC236}">
                <a16:creationId xmlns:a16="http://schemas.microsoft.com/office/drawing/2014/main" id="{4ECD6FFA-780C-1D16-083A-4BD1EF65E666}"/>
              </a:ext>
            </a:extLst>
          </p:cNvPr>
          <p:cNvSpPr>
            <a:spLocks noChangeArrowheads="1"/>
          </p:cNvSpPr>
          <p:nvPr/>
        </p:nvSpPr>
        <p:spPr bwMode="auto">
          <a:xfrm>
            <a:off x="4423390" y="3189683"/>
            <a:ext cx="3356760" cy="1083863"/>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Barn och ungdomars villkor</a:t>
            </a:r>
          </a:p>
        </p:txBody>
      </p:sp>
      <p:sp>
        <p:nvSpPr>
          <p:cNvPr id="6" name="Rounded Rectangle 7">
            <a:extLst>
              <a:ext uri="{FF2B5EF4-FFF2-40B4-BE49-F238E27FC236}">
                <a16:creationId xmlns:a16="http://schemas.microsoft.com/office/drawing/2014/main" id="{3BD49970-DCDE-2CAD-EDE0-88201677108C}"/>
              </a:ext>
            </a:extLst>
          </p:cNvPr>
          <p:cNvSpPr>
            <a:spLocks noChangeArrowheads="1"/>
          </p:cNvSpPr>
          <p:nvPr/>
        </p:nvSpPr>
        <p:spPr bwMode="auto">
          <a:xfrm>
            <a:off x="487017" y="3189686"/>
            <a:ext cx="3356760" cy="1083863"/>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Fotboll för alla</a:t>
            </a:r>
            <a:endParaRPr kumimoji="0" lang="sv-SE" altLang="sv-SE" sz="2400" b="0"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Gill Sans" panose="020B0502020104020203" pitchFamily="34" charset="-79"/>
            </a:endParaRPr>
          </a:p>
        </p:txBody>
      </p:sp>
      <p:sp>
        <p:nvSpPr>
          <p:cNvPr id="8" name="Rounded Rectangle 7">
            <a:extLst>
              <a:ext uri="{FF2B5EF4-FFF2-40B4-BE49-F238E27FC236}">
                <a16:creationId xmlns:a16="http://schemas.microsoft.com/office/drawing/2014/main" id="{A994EFF0-0F7D-B1E5-668F-359D2CDAD67E}"/>
              </a:ext>
            </a:extLst>
          </p:cNvPr>
          <p:cNvSpPr>
            <a:spLocks noChangeArrowheads="1"/>
          </p:cNvSpPr>
          <p:nvPr/>
        </p:nvSpPr>
        <p:spPr bwMode="auto">
          <a:xfrm>
            <a:off x="8351848" y="3189684"/>
            <a:ext cx="3356758" cy="1083863"/>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Fokus på glädje, ansträngning &amp; lärande</a:t>
            </a:r>
            <a:endParaRPr kumimoji="0" lang="sv-SE" altLang="sv-SE" sz="2400" b="0"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Gill Sans" panose="020B0502020104020203" pitchFamily="34" charset="-79"/>
            </a:endParaRPr>
          </a:p>
        </p:txBody>
      </p:sp>
      <p:sp>
        <p:nvSpPr>
          <p:cNvPr id="9" name="Rounded Rectangle 7">
            <a:extLst>
              <a:ext uri="{FF2B5EF4-FFF2-40B4-BE49-F238E27FC236}">
                <a16:creationId xmlns:a16="http://schemas.microsoft.com/office/drawing/2014/main" id="{9780A46C-5952-EA32-23CE-07ECD7C24C26}"/>
              </a:ext>
            </a:extLst>
          </p:cNvPr>
          <p:cNvSpPr>
            <a:spLocks noChangeArrowheads="1"/>
          </p:cNvSpPr>
          <p:nvPr/>
        </p:nvSpPr>
        <p:spPr bwMode="auto">
          <a:xfrm>
            <a:off x="487017" y="5547147"/>
            <a:ext cx="3356760" cy="1083863"/>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Hållbart idrottande</a:t>
            </a:r>
          </a:p>
        </p:txBody>
      </p:sp>
      <p:sp>
        <p:nvSpPr>
          <p:cNvPr id="10" name="Rounded Rectangle 7">
            <a:extLst>
              <a:ext uri="{FF2B5EF4-FFF2-40B4-BE49-F238E27FC236}">
                <a16:creationId xmlns:a16="http://schemas.microsoft.com/office/drawing/2014/main" id="{648069FE-448A-8643-861D-7E863A7E22D8}"/>
              </a:ext>
            </a:extLst>
          </p:cNvPr>
          <p:cNvSpPr>
            <a:spLocks noChangeArrowheads="1"/>
          </p:cNvSpPr>
          <p:nvPr/>
        </p:nvSpPr>
        <p:spPr bwMode="auto">
          <a:xfrm>
            <a:off x="4423392" y="5547147"/>
            <a:ext cx="3356758" cy="1083863"/>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Fair Play</a:t>
            </a:r>
            <a:endParaRPr kumimoji="0" lang="sv-SE" altLang="sv-SE" sz="2400" b="0"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Gill Sans" panose="020B0502020104020203" pitchFamily="34" charset="-79"/>
            </a:endParaRPr>
          </a:p>
        </p:txBody>
      </p:sp>
      <p:pic>
        <p:nvPicPr>
          <p:cNvPr id="11" name="Bildobjekt 10" descr="En bild som visar boll, friidrott, spelare, sport&#10;&#10;Automatiskt genererad beskrivning">
            <a:extLst>
              <a:ext uri="{FF2B5EF4-FFF2-40B4-BE49-F238E27FC236}">
                <a16:creationId xmlns:a16="http://schemas.microsoft.com/office/drawing/2014/main" id="{CC321889-3E94-1D4F-BD92-95670E5183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891" t="14574" r="24991" b="10791"/>
          <a:stretch/>
        </p:blipFill>
        <p:spPr>
          <a:xfrm>
            <a:off x="5395351" y="4273546"/>
            <a:ext cx="1179682" cy="1502357"/>
          </a:xfrm>
          <a:prstGeom prst="rect">
            <a:avLst/>
          </a:prstGeom>
        </p:spPr>
      </p:pic>
      <p:pic>
        <p:nvPicPr>
          <p:cNvPr id="12" name="Bildobjekt 11">
            <a:extLst>
              <a:ext uri="{FF2B5EF4-FFF2-40B4-BE49-F238E27FC236}">
                <a16:creationId xmlns:a16="http://schemas.microsoft.com/office/drawing/2014/main" id="{86D3CC65-B534-B644-979C-D027E0F0976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085" t="12072" r="-651" b="6564"/>
          <a:stretch/>
        </p:blipFill>
        <p:spPr>
          <a:xfrm>
            <a:off x="1857526" y="4273549"/>
            <a:ext cx="1050701" cy="1551034"/>
          </a:xfrm>
          <a:prstGeom prst="rect">
            <a:avLst/>
          </a:prstGeom>
        </p:spPr>
      </p:pic>
      <p:pic>
        <p:nvPicPr>
          <p:cNvPr id="13" name="Bildobjekt 12">
            <a:extLst>
              <a:ext uri="{FF2B5EF4-FFF2-40B4-BE49-F238E27FC236}">
                <a16:creationId xmlns:a16="http://schemas.microsoft.com/office/drawing/2014/main" id="{04DD6554-2C35-BABF-84EF-A7321493C4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7895" y="1638653"/>
            <a:ext cx="1742734" cy="1551034"/>
          </a:xfrm>
          <a:prstGeom prst="rect">
            <a:avLst/>
          </a:prstGeom>
        </p:spPr>
      </p:pic>
      <p:pic>
        <p:nvPicPr>
          <p:cNvPr id="14" name="Bildobjekt 13" descr="En bild som visar fotboll, person, spelare, person&#10;&#10;Automatiskt genererad beskrivning">
            <a:extLst>
              <a:ext uri="{FF2B5EF4-FFF2-40B4-BE49-F238E27FC236}">
                <a16:creationId xmlns:a16="http://schemas.microsoft.com/office/drawing/2014/main" id="{411BED70-F2E7-783D-4003-184902F484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0934"/>
          <a:stretch/>
        </p:blipFill>
        <p:spPr>
          <a:xfrm>
            <a:off x="5373885" y="1797025"/>
            <a:ext cx="1351912" cy="1672194"/>
          </a:xfrm>
          <a:prstGeom prst="rect">
            <a:avLst/>
          </a:prstGeom>
        </p:spPr>
      </p:pic>
      <p:pic>
        <p:nvPicPr>
          <p:cNvPr id="16" name="Bildobjekt 15">
            <a:extLst>
              <a:ext uri="{FF2B5EF4-FFF2-40B4-BE49-F238E27FC236}">
                <a16:creationId xmlns:a16="http://schemas.microsoft.com/office/drawing/2014/main" id="{362AF1DA-5007-3132-569E-385487A3545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42271" y="5547147"/>
            <a:ext cx="1582372" cy="887742"/>
          </a:xfrm>
          <a:prstGeom prst="rect">
            <a:avLst/>
          </a:prstGeom>
        </p:spPr>
      </p:pic>
      <p:pic>
        <p:nvPicPr>
          <p:cNvPr id="17" name="Bild 16" descr="Tv">
            <a:hlinkClick r:id="rId8"/>
            <a:extLst>
              <a:ext uri="{FF2B5EF4-FFF2-40B4-BE49-F238E27FC236}">
                <a16:creationId xmlns:a16="http://schemas.microsoft.com/office/drawing/2014/main" id="{68159AA8-C611-F899-65DF-47FC9D031C5B}"/>
              </a:ext>
            </a:extLst>
          </p:cNvPr>
          <p:cNvPicPr>
            <a:picLocks noChangeAspect="1"/>
          </p:cNvPicPr>
          <p:nvPr/>
        </p:nvPicPr>
        <p:blipFill rotWithShape="1">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t="-1" b="7410"/>
          <a:stretch/>
        </p:blipFill>
        <p:spPr>
          <a:xfrm>
            <a:off x="9639187" y="5192853"/>
            <a:ext cx="1788541" cy="1656000"/>
          </a:xfrm>
          <a:prstGeom prst="rect">
            <a:avLst/>
          </a:prstGeom>
        </p:spPr>
      </p:pic>
      <p:pic>
        <p:nvPicPr>
          <p:cNvPr id="15" name="Bildobjekt 14">
            <a:extLst>
              <a:ext uri="{FF2B5EF4-FFF2-40B4-BE49-F238E27FC236}">
                <a16:creationId xmlns:a16="http://schemas.microsoft.com/office/drawing/2014/main" id="{65F0C646-4D61-6997-522E-578B51B1469D}"/>
              </a:ext>
            </a:extLst>
          </p:cNvPr>
          <p:cNvPicPr>
            <a:picLocks noChangeAspect="1"/>
          </p:cNvPicPr>
          <p:nvPr/>
        </p:nvPicPr>
        <p:blipFill>
          <a:blip r:embed="rId11"/>
          <a:stretch>
            <a:fillRect/>
          </a:stretch>
        </p:blipFill>
        <p:spPr>
          <a:xfrm>
            <a:off x="9274707" y="1396048"/>
            <a:ext cx="1466850" cy="1790700"/>
          </a:xfrm>
          <a:prstGeom prst="rect">
            <a:avLst/>
          </a:prstGeom>
        </p:spPr>
      </p:pic>
    </p:spTree>
    <p:extLst>
      <p:ext uri="{BB962C8B-B14F-4D97-AF65-F5344CB8AC3E}">
        <p14:creationId xmlns:p14="http://schemas.microsoft.com/office/powerpoint/2010/main" val="9536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dirty="0"/>
            </a:br>
            <a:br>
              <a:rPr lang="sv-SE" dirty="0"/>
            </a:br>
            <a:endParaRPr lang="sv-SE" dirty="0"/>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FÖRENINGENS RIKTLINJER</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77638" y="2262432"/>
            <a:ext cx="6401491" cy="2228546"/>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pPr>
            <a:r>
              <a:rPr lang="sv-SE" sz="2400" dirty="0">
                <a:solidFill>
                  <a:schemeClr val="bg1"/>
                </a:solidFill>
                <a:latin typeface="Arial" panose="020B0604020202020204" pitchFamily="34" charset="0"/>
                <a:cs typeface="Arial" panose="020B0604020202020204" pitchFamily="34" charset="0"/>
              </a:rPr>
              <a:t>Vill vi justera något i SvFF:s övergripande riktlinjer i vår förening? </a:t>
            </a:r>
          </a:p>
          <a:p>
            <a:pPr marL="342900" marR="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pPr>
            <a:endParaRPr lang="sv-SE"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I så fall vad?</a:t>
            </a:r>
          </a:p>
        </p:txBody>
      </p:sp>
      <p:sp>
        <p:nvSpPr>
          <p:cNvPr id="7" name="textruta 6">
            <a:extLst>
              <a:ext uri="{FF2B5EF4-FFF2-40B4-BE49-F238E27FC236}">
                <a16:creationId xmlns:a16="http://schemas.microsoft.com/office/drawing/2014/main" id="{1AA1D7AE-9A1F-0DE3-5FB7-9BF5FA68B453}"/>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8" name="Bild 7" descr="Checklista med hel fyllning">
            <a:extLst>
              <a:ext uri="{FF2B5EF4-FFF2-40B4-BE49-F238E27FC236}">
                <a16:creationId xmlns:a16="http://schemas.microsoft.com/office/drawing/2014/main" id="{B02DD738-0A85-0B5C-7F83-073E8C081F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151008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9EA6F002-9CAF-3D8C-F1C6-0BE922EF03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2182" y="5504407"/>
            <a:ext cx="1590328" cy="894739"/>
          </a:xfrm>
          <a:prstGeom prst="rect">
            <a:avLst/>
          </a:prstGeom>
        </p:spPr>
      </p:pic>
      <p:pic>
        <p:nvPicPr>
          <p:cNvPr id="18" name="Bild 17" descr="Tv">
            <a:hlinkClick r:id="rId4"/>
            <a:extLst>
              <a:ext uri="{FF2B5EF4-FFF2-40B4-BE49-F238E27FC236}">
                <a16:creationId xmlns:a16="http://schemas.microsoft.com/office/drawing/2014/main" id="{2E08B2D1-F0A7-A717-1D2A-3BBB6CBBECBD}"/>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b="7410"/>
          <a:stretch/>
        </p:blipFill>
        <p:spPr>
          <a:xfrm>
            <a:off x="9683076" y="5154966"/>
            <a:ext cx="1788541" cy="1656000"/>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FOTBOLL FÖR ALLA</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SvFF:s förklaring</a:t>
            </a:r>
          </a:p>
        </p:txBody>
      </p:sp>
      <p:sp>
        <p:nvSpPr>
          <p:cNvPr id="2" name="Platshållare för text 2">
            <a:extLst>
              <a:ext uri="{FF2B5EF4-FFF2-40B4-BE49-F238E27FC236}">
                <a16:creationId xmlns:a16="http://schemas.microsoft.com/office/drawing/2014/main" id="{C8D4B54F-DBAD-9879-663F-0782EE5AF364}"/>
              </a:ext>
            </a:extLst>
          </p:cNvPr>
          <p:cNvSpPr txBox="1">
            <a:spLocks/>
          </p:cNvSpPr>
          <p:nvPr/>
        </p:nvSpPr>
        <p:spPr>
          <a:xfrm>
            <a:off x="487016" y="2050473"/>
            <a:ext cx="10066684"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Fotboll är en inkluderande idrott där alla är välkomna.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Fotboll tar hänsyn till de sju diskrimineringsgrunderna och alla har ett ansvar för att varken begränsa eller kränka varandra.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Alla får vara med på lika villkor oavsett sin fotbollsmässiga utveckling.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I barnfotbollen varieras gruppsammansättningen där spelare med varierande fotbollsmässig utveckling blandas.</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Ungdomsfotbollen anpassas efter varje spelares individuella intresse.</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2400" b="0" i="0" u="none" strike="noStrike" kern="1200" cap="none" spc="0" normalizeH="0" baseline="0" noProof="0" dirty="0">
              <a:ln>
                <a:noFill/>
              </a:ln>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8173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FOTBOLL FÖR ALLA</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54057" y="1784647"/>
            <a:ext cx="8364584" cy="3197248"/>
          </a:xfrm>
          <a:prstGeom prst="wedgeRoundRectCallout">
            <a:avLst>
              <a:gd name="adj1" fmla="val -33191"/>
              <a:gd name="adj2" fmla="val 69210"/>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bg1"/>
                </a:solidFill>
              </a:rPr>
              <a:t>Vad innebär riktlinjen konkret i vår förening gällande:</a:t>
            </a:r>
          </a:p>
          <a:p>
            <a:pPr marL="342900" indent="-342900">
              <a:buFont typeface="Wingdings" panose="05000000000000000000" pitchFamily="2" charset="2"/>
              <a:buChar char="§"/>
            </a:pPr>
            <a:r>
              <a:rPr lang="sv-SE" sz="2400" dirty="0">
                <a:solidFill>
                  <a:schemeClr val="bg1"/>
                </a:solidFill>
              </a:rPr>
              <a:t>Diskriminering</a:t>
            </a:r>
          </a:p>
          <a:p>
            <a:pPr marL="342900" indent="-342900">
              <a:buFont typeface="Wingdings" panose="05000000000000000000" pitchFamily="2" charset="2"/>
              <a:buChar char="§"/>
            </a:pPr>
            <a:r>
              <a:rPr lang="sv-SE" sz="2400" dirty="0">
                <a:solidFill>
                  <a:schemeClr val="bg1"/>
                </a:solidFill>
              </a:rPr>
              <a:t>Att nå ut till alla grupper i närområdet</a:t>
            </a:r>
          </a:p>
          <a:p>
            <a:pPr marL="342900" indent="-342900">
              <a:buFont typeface="Wingdings" panose="05000000000000000000" pitchFamily="2" charset="2"/>
              <a:buChar char="§"/>
            </a:pPr>
            <a:r>
              <a:rPr lang="sv-SE" sz="2400" dirty="0">
                <a:solidFill>
                  <a:schemeClr val="bg1"/>
                </a:solidFill>
              </a:rPr>
              <a:t>Spelare med olika fotbollsmässig utveckling</a:t>
            </a:r>
          </a:p>
          <a:p>
            <a:pPr marL="342900" indent="-342900">
              <a:buFont typeface="Wingdings" panose="05000000000000000000" pitchFamily="2" charset="2"/>
              <a:buChar char="§"/>
            </a:pPr>
            <a:r>
              <a:rPr lang="sv-SE" sz="2400" dirty="0">
                <a:solidFill>
                  <a:schemeClr val="bg1"/>
                </a:solidFill>
              </a:rPr>
              <a:t>Spelare med olika fotbollsmässiga ambitioner</a:t>
            </a:r>
          </a:p>
          <a:p>
            <a:endParaRPr lang="sv-SE" sz="2400" dirty="0">
              <a:solidFill>
                <a:schemeClr val="bg1"/>
              </a:solidFill>
            </a:endParaRPr>
          </a:p>
          <a:p>
            <a:r>
              <a:rPr lang="sv-SE" sz="2400" b="1" dirty="0">
                <a:solidFill>
                  <a:schemeClr val="bg1"/>
                </a:solidFill>
              </a:rPr>
              <a:t>Övriga områden kopplat till Fotboll för alla?</a:t>
            </a:r>
          </a:p>
        </p:txBody>
      </p:sp>
      <p:sp>
        <p:nvSpPr>
          <p:cNvPr id="2" name="textruta 1">
            <a:extLst>
              <a:ext uri="{FF2B5EF4-FFF2-40B4-BE49-F238E27FC236}">
                <a16:creationId xmlns:a16="http://schemas.microsoft.com/office/drawing/2014/main" id="{0258DD08-1FB1-F77D-8AD5-5D6262E280FD}"/>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6" name="Bild 5" descr="Checklista med hel fyllning">
            <a:extLst>
              <a:ext uri="{FF2B5EF4-FFF2-40B4-BE49-F238E27FC236}">
                <a16:creationId xmlns:a16="http://schemas.microsoft.com/office/drawing/2014/main" id="{F5C8A1E6-1F98-A776-1377-BA70D0105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
        <p:nvSpPr>
          <p:cNvPr id="7" name="Platshållare för text 2">
            <a:extLst>
              <a:ext uri="{FF2B5EF4-FFF2-40B4-BE49-F238E27FC236}">
                <a16:creationId xmlns:a16="http://schemas.microsoft.com/office/drawing/2014/main" id="{0C948498-B45F-F138-7C0B-E6B8F046F74D}"/>
              </a:ext>
            </a:extLst>
          </p:cNvPr>
          <p:cNvSpPr txBox="1">
            <a:spLocks/>
          </p:cNvSpPr>
          <p:nvPr/>
        </p:nvSpPr>
        <p:spPr>
          <a:xfrm>
            <a:off x="5200891" y="5012445"/>
            <a:ext cx="6991109" cy="1573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b="1" dirty="0">
                <a:latin typeface="+mn-lt"/>
              </a:rPr>
              <a:t>Till exempel: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Pojkar och flickor behandlas lika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Alla är välkomna i föreningen, oavsett fotbollsmässig utveckling</a:t>
            </a:r>
            <a:endParaRPr lang="sv-SE" dirty="0">
              <a:latin typeface="+mn-lt"/>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cs typeface="Arial" panose="020B0604020202020204" pitchFamily="34" charset="0"/>
              </a:rPr>
              <a:t>Spelare kan själva anpassa antalet träningstillfällen</a:t>
            </a:r>
            <a:endParaRPr lang="sv-SE" dirty="0">
              <a:latin typeface="+mn-lt"/>
            </a:endParaRPr>
          </a:p>
        </p:txBody>
      </p:sp>
    </p:spTree>
    <p:extLst>
      <p:ext uri="{BB962C8B-B14F-4D97-AF65-F5344CB8AC3E}">
        <p14:creationId xmlns:p14="http://schemas.microsoft.com/office/powerpoint/2010/main" val="422993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58CDCED-7A16-6F39-52AD-8341C34BC6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2339" y="5520396"/>
            <a:ext cx="1630014" cy="916883"/>
          </a:xfrm>
          <a:prstGeom prst="rect">
            <a:avLst/>
          </a:prstGeom>
        </p:spPr>
      </p:pic>
      <p:pic>
        <p:nvPicPr>
          <p:cNvPr id="6" name="Bild 5" descr="Tv">
            <a:hlinkClick r:id="rId4"/>
            <a:extLst>
              <a:ext uri="{FF2B5EF4-FFF2-40B4-BE49-F238E27FC236}">
                <a16:creationId xmlns:a16="http://schemas.microsoft.com/office/drawing/2014/main" id="{21638515-1F8E-24B2-7F37-04ECBC9A21DF}"/>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b="7410"/>
          <a:stretch/>
        </p:blipFill>
        <p:spPr>
          <a:xfrm>
            <a:off x="9683076" y="5154966"/>
            <a:ext cx="1788541" cy="1656000"/>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6" y="496954"/>
            <a:ext cx="10066683" cy="773252"/>
          </a:xfrm>
        </p:spPr>
        <p:txBody>
          <a:bodyPr>
            <a:normAutofit fontScale="90000"/>
          </a:bodyPr>
          <a:lstStyle/>
          <a:p>
            <a:r>
              <a:rPr lang="sv-SE" sz="4800" dirty="0"/>
              <a:t>BARN &amp; UNGDOMARS VILLKOR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SvFF:s förklaring</a:t>
            </a:r>
          </a:p>
        </p:txBody>
      </p:sp>
      <p:sp>
        <p:nvSpPr>
          <p:cNvPr id="2" name="Platshållare för text 2">
            <a:extLst>
              <a:ext uri="{FF2B5EF4-FFF2-40B4-BE49-F238E27FC236}">
                <a16:creationId xmlns:a16="http://schemas.microsoft.com/office/drawing/2014/main" id="{C8D4B54F-DBAD-9879-663F-0782EE5AF364}"/>
              </a:ext>
            </a:extLst>
          </p:cNvPr>
          <p:cNvSpPr txBox="1">
            <a:spLocks/>
          </p:cNvSpPr>
          <p:nvPr/>
        </p:nvSpPr>
        <p:spPr>
          <a:xfrm>
            <a:off x="487016" y="2050473"/>
            <a:ext cx="10066684"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Verksamheten utgår från ett barnrättsperspektiv och anpassas efter spelarnas ålder och mognad.</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Fotboll bedrivs i trygga miljöer.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Kamratskap på och utanför planen har hög prioritet.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Varje individ får bekräftelse efter sina förutsättningar.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Barn och ungdomar görs delaktiga i föreningens verksamhet.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lang="sv-SE" sz="2400" dirty="0">
              <a:latin typeface="+mn-lt"/>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2400" b="0" i="0" u="none" strike="noStrike" kern="1200" cap="none" spc="0" normalizeH="0" baseline="0" noProof="0" dirty="0">
              <a:ln>
                <a:noFill/>
              </a:ln>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8339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a:xfrm>
            <a:off x="487016" y="496954"/>
            <a:ext cx="10277439" cy="773252"/>
          </a:xfrm>
        </p:spPr>
        <p:txBody>
          <a:bodyPr>
            <a:normAutofit fontScale="90000"/>
          </a:bodyPr>
          <a:lstStyle/>
          <a:p>
            <a:r>
              <a:rPr lang="sv-SE" sz="4800" dirty="0"/>
              <a:t>BARN &amp; UNGDOMARS VILLKOR</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54057" y="1784647"/>
            <a:ext cx="8364584" cy="3197248"/>
          </a:xfrm>
          <a:prstGeom prst="wedgeRoundRectCallout">
            <a:avLst>
              <a:gd name="adj1" fmla="val -33191"/>
              <a:gd name="adj2" fmla="val 69210"/>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bg1"/>
                </a:solidFill>
              </a:rPr>
              <a:t>Vad innebär riktlinjen konkret i vår förening gällande:</a:t>
            </a:r>
          </a:p>
          <a:p>
            <a:pPr marL="342900" indent="-342900">
              <a:buFont typeface="Wingdings" panose="05000000000000000000" pitchFamily="2" charset="2"/>
              <a:buChar char="§"/>
            </a:pPr>
            <a:r>
              <a:rPr lang="sv-SE" sz="2400" dirty="0">
                <a:solidFill>
                  <a:schemeClr val="bg1"/>
                </a:solidFill>
              </a:rPr>
              <a:t>Barnrättsperspektiv</a:t>
            </a:r>
          </a:p>
          <a:p>
            <a:pPr marL="342900" indent="-342900">
              <a:buFont typeface="Wingdings" panose="05000000000000000000" pitchFamily="2" charset="2"/>
              <a:buChar char="§"/>
            </a:pPr>
            <a:r>
              <a:rPr lang="sv-SE" sz="2400" dirty="0">
                <a:solidFill>
                  <a:schemeClr val="bg1"/>
                </a:solidFill>
              </a:rPr>
              <a:t>Trygg Fotboll</a:t>
            </a:r>
          </a:p>
          <a:p>
            <a:pPr marL="342900" indent="-342900">
              <a:buFont typeface="Wingdings" panose="05000000000000000000" pitchFamily="2" charset="2"/>
              <a:buChar char="§"/>
            </a:pPr>
            <a:r>
              <a:rPr lang="sv-SE" sz="2400" dirty="0">
                <a:solidFill>
                  <a:schemeClr val="bg1"/>
                </a:solidFill>
              </a:rPr>
              <a:t>Se varje individ</a:t>
            </a:r>
          </a:p>
          <a:p>
            <a:pPr marL="342900" indent="-342900">
              <a:buFont typeface="Wingdings" panose="05000000000000000000" pitchFamily="2" charset="2"/>
              <a:buChar char="§"/>
            </a:pPr>
            <a:r>
              <a:rPr lang="sv-SE" sz="2400" dirty="0">
                <a:solidFill>
                  <a:schemeClr val="bg1"/>
                </a:solidFill>
              </a:rPr>
              <a:t>Delaktighet</a:t>
            </a:r>
          </a:p>
          <a:p>
            <a:endParaRPr lang="sv-SE" sz="2400" dirty="0">
              <a:solidFill>
                <a:schemeClr val="bg1"/>
              </a:solidFill>
            </a:endParaRPr>
          </a:p>
          <a:p>
            <a:r>
              <a:rPr lang="sv-SE" sz="2400" b="1" dirty="0">
                <a:solidFill>
                  <a:schemeClr val="bg1"/>
                </a:solidFill>
              </a:rPr>
              <a:t>Övriga områden kopplat till Fotboll för alla?</a:t>
            </a:r>
          </a:p>
        </p:txBody>
      </p:sp>
      <p:sp>
        <p:nvSpPr>
          <p:cNvPr id="2" name="textruta 1">
            <a:extLst>
              <a:ext uri="{FF2B5EF4-FFF2-40B4-BE49-F238E27FC236}">
                <a16:creationId xmlns:a16="http://schemas.microsoft.com/office/drawing/2014/main" id="{0258DD08-1FB1-F77D-8AD5-5D6262E280FD}"/>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6" name="Bild 5" descr="Checklista med hel fyllning">
            <a:extLst>
              <a:ext uri="{FF2B5EF4-FFF2-40B4-BE49-F238E27FC236}">
                <a16:creationId xmlns:a16="http://schemas.microsoft.com/office/drawing/2014/main" id="{F5C8A1E6-1F98-A776-1377-BA70D0105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
        <p:nvSpPr>
          <p:cNvPr id="7" name="Platshållare för text 2">
            <a:extLst>
              <a:ext uri="{FF2B5EF4-FFF2-40B4-BE49-F238E27FC236}">
                <a16:creationId xmlns:a16="http://schemas.microsoft.com/office/drawing/2014/main" id="{0C948498-B45F-F138-7C0B-E6B8F046F74D}"/>
              </a:ext>
            </a:extLst>
          </p:cNvPr>
          <p:cNvSpPr txBox="1">
            <a:spLocks/>
          </p:cNvSpPr>
          <p:nvPr/>
        </p:nvSpPr>
        <p:spPr>
          <a:xfrm>
            <a:off x="5200891" y="5012445"/>
            <a:ext cx="6991109" cy="1573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b="1" dirty="0">
                <a:latin typeface="+mn-lt"/>
              </a:rPr>
              <a:t>Till exempel: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Lagen variera gruppsammansättningen i träningar och matcher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Alla ledare lämnar in begränsat register utdrag</a:t>
            </a:r>
            <a:endParaRPr lang="sv-SE" dirty="0">
              <a:latin typeface="+mn-lt"/>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cs typeface="Arial" panose="020B0604020202020204" pitchFamily="34" charset="0"/>
              </a:rPr>
              <a:t>Ungdomar erbjuds ledar- och domaruppdrag</a:t>
            </a:r>
            <a:endParaRPr lang="sv-SE" dirty="0">
              <a:latin typeface="+mn-lt"/>
            </a:endParaRPr>
          </a:p>
        </p:txBody>
      </p:sp>
    </p:spTree>
    <p:extLst>
      <p:ext uri="{BB962C8B-B14F-4D97-AF65-F5344CB8AC3E}">
        <p14:creationId xmlns:p14="http://schemas.microsoft.com/office/powerpoint/2010/main" val="103943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48A0376E-3D03-ED9B-CA53-7603BDC43F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7358" y="5469720"/>
            <a:ext cx="1679975" cy="985880"/>
          </a:xfrm>
          <a:prstGeom prst="rect">
            <a:avLst/>
          </a:prstGeom>
        </p:spPr>
      </p:pic>
      <p:pic>
        <p:nvPicPr>
          <p:cNvPr id="9" name="Bild 8" descr="Tv">
            <a:hlinkClick r:id="rId4"/>
            <a:extLst>
              <a:ext uri="{FF2B5EF4-FFF2-40B4-BE49-F238E27FC236}">
                <a16:creationId xmlns:a16="http://schemas.microsoft.com/office/drawing/2014/main" id="{8BBDD084-3103-5042-5DB6-0A314AA628E3}"/>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b="7410"/>
          <a:stretch/>
        </p:blipFill>
        <p:spPr>
          <a:xfrm>
            <a:off x="9683076" y="5154966"/>
            <a:ext cx="1788541" cy="1656000"/>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6" y="496954"/>
            <a:ext cx="11527506" cy="773252"/>
          </a:xfrm>
        </p:spPr>
        <p:txBody>
          <a:bodyPr>
            <a:normAutofit fontScale="90000"/>
          </a:bodyPr>
          <a:lstStyle/>
          <a:p>
            <a:r>
              <a:rPr lang="sv-SE" sz="4800" dirty="0"/>
              <a:t>GLÄDJE, ANSTRÄNGNING </a:t>
            </a:r>
            <a:br>
              <a:rPr lang="sv-SE" sz="4800" dirty="0"/>
            </a:br>
            <a:r>
              <a:rPr lang="sv-SE" sz="4800" dirty="0"/>
              <a:t>&amp; LÄRANDE</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a:xfrm>
            <a:off x="487016" y="1435672"/>
            <a:ext cx="9531625" cy="409505"/>
          </a:xfrm>
        </p:spPr>
        <p:txBody>
          <a:bodyPr>
            <a:normAutofit lnSpcReduction="10000"/>
          </a:bodyPr>
          <a:lstStyle/>
          <a:p>
            <a:r>
              <a:rPr lang="sv-SE" dirty="0">
                <a:solidFill>
                  <a:schemeClr val="tx2"/>
                </a:solidFill>
              </a:rPr>
              <a:t>SvFF:s förklaring</a:t>
            </a:r>
          </a:p>
        </p:txBody>
      </p:sp>
      <p:sp>
        <p:nvSpPr>
          <p:cNvPr id="2" name="Platshållare för text 2">
            <a:extLst>
              <a:ext uri="{FF2B5EF4-FFF2-40B4-BE49-F238E27FC236}">
                <a16:creationId xmlns:a16="http://schemas.microsoft.com/office/drawing/2014/main" id="{C8D4B54F-DBAD-9879-663F-0782EE5AF364}"/>
              </a:ext>
            </a:extLst>
          </p:cNvPr>
          <p:cNvSpPr txBox="1">
            <a:spLocks/>
          </p:cNvSpPr>
          <p:nvPr/>
        </p:nvSpPr>
        <p:spPr>
          <a:xfrm>
            <a:off x="487016" y="2050473"/>
            <a:ext cx="10066684"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Utgångspunkten för all verksamhet är omtanke om individen.</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Den långsiktiga utvecklingen är överordnat det kortsiktiga resultatet.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Egen utveckling är överordnad jämförelse med andra.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I spelet får spelarna ta egna beslut och lära sig av framgångar och motgångar.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Föräldrar stöttar spelarna men överlåter coachningen till tränarna.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lang="sv-SE" sz="2400" dirty="0">
              <a:latin typeface="+mn-lt"/>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2400" b="0" i="0" u="none" strike="noStrike" kern="1200" cap="none" spc="0" normalizeH="0" baseline="0" noProof="0" dirty="0">
              <a:ln>
                <a:noFill/>
              </a:ln>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6263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Platshållare för text 2">
            <a:extLst>
              <a:ext uri="{FF2B5EF4-FFF2-40B4-BE49-F238E27FC236}">
                <a16:creationId xmlns:a16="http://schemas.microsoft.com/office/drawing/2014/main" id="{60FF97C5-08B9-4F6C-B856-2F3E2A22B559}"/>
              </a:ext>
            </a:extLst>
          </p:cNvPr>
          <p:cNvSpPr txBox="1">
            <a:spLocks/>
          </p:cNvSpPr>
          <p:nvPr/>
        </p:nvSpPr>
        <p:spPr>
          <a:xfrm>
            <a:off x="487015" y="2461035"/>
            <a:ext cx="10419109" cy="32582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63B9E9"/>
              </a:buClr>
              <a:defRPr/>
            </a:pPr>
            <a:r>
              <a:rPr lang="sv-SE" b="1" dirty="0">
                <a:solidFill>
                  <a:srgbClr val="005193"/>
                </a:solidFill>
                <a:latin typeface="Arial" panose="020B0604020202020204" pitchFamily="34" charset="0"/>
                <a:cs typeface="Arial" panose="020B0604020202020204" pitchFamily="34" charset="0"/>
              </a:rPr>
              <a:t>Såhär är strukturen på processen: </a:t>
            </a:r>
            <a:endParaRPr lang="sv-SE" dirty="0">
              <a:latin typeface="Arial" panose="020B0604020202020204" pitchFamily="34" charset="0"/>
              <a:cs typeface="Arial" panose="020B0604020202020204" pitchFamily="34" charset="0"/>
            </a:endParaRPr>
          </a:p>
          <a:p>
            <a:pPr marL="342900" indent="-342900">
              <a:buClr>
                <a:srgbClr val="63B9E9"/>
              </a:buClr>
              <a:buFont typeface="Wingdings" panose="05000000000000000000" pitchFamily="2" charset="2"/>
              <a:buChar char="§"/>
              <a:defRPr/>
            </a:pPr>
            <a:r>
              <a:rPr lang="sv-SE" dirty="0">
                <a:latin typeface="Arial" panose="020B0604020202020204" pitchFamily="34" charset="0"/>
                <a:cs typeface="Arial" panose="020B0604020202020204" pitchFamily="34" charset="0"/>
              </a:rPr>
              <a:t>Till varje PP-bild finns det tips till processledaren och dessa hittas i anteckningar.</a:t>
            </a:r>
          </a:p>
          <a:p>
            <a:pPr marL="342900" indent="-342900">
              <a:buClr>
                <a:srgbClr val="63B9E9"/>
              </a:buClr>
              <a:buFont typeface="Wingdings" panose="05000000000000000000" pitchFamily="2" charset="2"/>
              <a:buChar char="§"/>
              <a:defRPr/>
            </a:pPr>
            <a:r>
              <a:rPr lang="sv-SE" dirty="0">
                <a:latin typeface="Arial" panose="020B0604020202020204" pitchFamily="34" charset="0"/>
                <a:cs typeface="Arial" panose="020B0604020202020204" pitchFamily="34" charset="0"/>
              </a:rPr>
              <a:t>Huvudkapitlen (riktlinjer och sätt att träna och spela) börjar med en eller flera introducerande bilder med film följt av samtal där syftet med samtalen är att komma överens om vad som ska stå i spelarutbildningsplanen och skriva ner det i mall för spelarutbildningsplan. Bilder där samtalet ska leda till innehåll som skrivs ner märks ut med samma symbol som ni ser här i det vänstra hörnet.</a:t>
            </a:r>
          </a:p>
          <a:p>
            <a:pPr marL="285750" indent="-285750">
              <a:buClr>
                <a:srgbClr val="63B9E9"/>
              </a:buClr>
              <a:buFont typeface="Arial" panose="020B0604020202020204" pitchFamily="34" charset="0"/>
              <a:buChar char="•"/>
              <a:defRPr/>
            </a:pPr>
            <a:r>
              <a:rPr lang="sv-SE" dirty="0">
                <a:latin typeface="Arial" panose="020B0604020202020204" pitchFamily="34" charset="0"/>
                <a:cs typeface="Arial" panose="020B0604020202020204" pitchFamily="34" charset="0"/>
              </a:rPr>
              <a:t>Säkerställ att spelarutbildningsplanen är framtagen innan ni går vidare till ”Tillämpning” och ”Utvärdering”. I de sista avsnitten bör hela eller delar av föreningens styrelse delta. </a:t>
            </a:r>
          </a:p>
          <a:p>
            <a:pPr marL="342900" indent="-342900">
              <a:buClr>
                <a:srgbClr val="63B9E9"/>
              </a:buClr>
              <a:buFont typeface="+mj-lt"/>
              <a:buAutoNum type="arabicPeriod"/>
              <a:defRPr/>
            </a:pPr>
            <a:endParaRPr lang="sv-SE" dirty="0">
              <a:latin typeface="Arial" panose="020B0604020202020204" pitchFamily="34" charset="0"/>
              <a:cs typeface="Arial" panose="020B0604020202020204" pitchFamily="34" charset="0"/>
            </a:endParaRPr>
          </a:p>
          <a:p>
            <a:pPr marL="342900" indent="-342900">
              <a:buClr>
                <a:srgbClr val="63B9E9"/>
              </a:buClr>
              <a:buFont typeface="+mj-lt"/>
              <a:buAutoNum type="arabicPeriod"/>
              <a:defRPr/>
            </a:pPr>
            <a:endParaRPr lang="sv-SE" dirty="0">
              <a:latin typeface="Arial" panose="020B0604020202020204" pitchFamily="34" charset="0"/>
              <a:cs typeface="Arial" panose="020B0604020202020204" pitchFamily="34" charset="0"/>
            </a:endParaRPr>
          </a:p>
          <a:p>
            <a:pPr marL="342900" indent="-342900">
              <a:buClr>
                <a:srgbClr val="63B9E9"/>
              </a:buClr>
              <a:buFont typeface="+mj-lt"/>
              <a:buAutoNum type="arabicPeriod"/>
              <a:defRPr/>
            </a:pPr>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a:p>
            <a:endParaRPr lang="sv-SE" dirty="0">
              <a:latin typeface="Arial" panose="020B0604020202020204" pitchFamily="34" charset="0"/>
              <a:cs typeface="Arial" panose="020B0604020202020204" pitchFamily="34" charset="0"/>
            </a:endParaRPr>
          </a:p>
        </p:txBody>
      </p:sp>
      <p:sp>
        <p:nvSpPr>
          <p:cNvPr id="8" name="Rubrik 3">
            <a:extLst>
              <a:ext uri="{FF2B5EF4-FFF2-40B4-BE49-F238E27FC236}">
                <a16:creationId xmlns:a16="http://schemas.microsoft.com/office/drawing/2014/main" id="{445824F6-1F4E-4179-0378-FAEA9C1212C7}"/>
              </a:ext>
            </a:extLst>
          </p:cNvPr>
          <p:cNvSpPr>
            <a:spLocks noGrp="1"/>
          </p:cNvSpPr>
          <p:nvPr>
            <p:ph type="title"/>
          </p:nvPr>
        </p:nvSpPr>
        <p:spPr>
          <a:xfrm>
            <a:off x="487016" y="501633"/>
            <a:ext cx="10901420" cy="773252"/>
          </a:xfrm>
        </p:spPr>
        <p:txBody>
          <a:bodyPr>
            <a:noAutofit/>
          </a:bodyPr>
          <a:lstStyle/>
          <a:p>
            <a:pPr>
              <a:lnSpc>
                <a:spcPct val="100000"/>
              </a:lnSpc>
            </a:pPr>
            <a:r>
              <a:rPr lang="sv-SE" sz="4000" dirty="0"/>
              <a:t>PROCESSTÖD SPELARUTBILDNINGSPLAN</a:t>
            </a:r>
          </a:p>
        </p:txBody>
      </p:sp>
      <p:sp>
        <p:nvSpPr>
          <p:cNvPr id="9" name="Underrubrik 4">
            <a:extLst>
              <a:ext uri="{FF2B5EF4-FFF2-40B4-BE49-F238E27FC236}">
                <a16:creationId xmlns:a16="http://schemas.microsoft.com/office/drawing/2014/main" id="{E4E70C5B-9222-46CD-3A4A-E264338BA4FE}"/>
              </a:ext>
            </a:extLst>
          </p:cNvPr>
          <p:cNvSpPr>
            <a:spLocks noGrp="1"/>
          </p:cNvSpPr>
          <p:nvPr>
            <p:ph type="subTitle" idx="13"/>
          </p:nvPr>
        </p:nvSpPr>
        <p:spPr>
          <a:xfrm>
            <a:off x="487016" y="1458517"/>
            <a:ext cx="9531625" cy="409505"/>
          </a:xfrm>
        </p:spPr>
        <p:txBody>
          <a:bodyPr>
            <a:normAutofit lnSpcReduction="10000"/>
          </a:bodyPr>
          <a:lstStyle/>
          <a:p>
            <a:r>
              <a:rPr lang="sv-SE" dirty="0">
                <a:solidFill>
                  <a:schemeClr val="tx2"/>
                </a:solidFill>
              </a:rPr>
              <a:t>En del av VÅRA SPELARE i Kvalitetsklubb</a:t>
            </a:r>
          </a:p>
        </p:txBody>
      </p:sp>
      <p:sp>
        <p:nvSpPr>
          <p:cNvPr id="2" name="textruta 1">
            <a:extLst>
              <a:ext uri="{FF2B5EF4-FFF2-40B4-BE49-F238E27FC236}">
                <a16:creationId xmlns:a16="http://schemas.microsoft.com/office/drawing/2014/main" id="{F3C87083-6AED-4E43-24B0-ADE0ED578D58}"/>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a:t>
            </a:r>
            <a:r>
              <a:rPr lang="sv-SE" sz="1400" dirty="0">
                <a:solidFill>
                  <a:schemeClr val="tx1"/>
                </a:solidFill>
              </a:rPr>
              <a:t>spelarutbildnings</a:t>
            </a:r>
            <a:r>
              <a:rPr kumimoji="0" lang="sv-SE" sz="1400" i="0" u="none" strike="noStrike" kern="1200" cap="none" spc="0" normalizeH="0" baseline="0" noProof="0" dirty="0">
                <a:ln>
                  <a:noFill/>
                </a:ln>
                <a:solidFill>
                  <a:schemeClr val="tx1"/>
                </a:solidFill>
                <a:effectLst/>
                <a:uLnTx/>
                <a:uFillTx/>
              </a:rPr>
              <a:t>planen</a:t>
            </a:r>
          </a:p>
        </p:txBody>
      </p:sp>
      <p:pic>
        <p:nvPicPr>
          <p:cNvPr id="3" name="Bild 2" descr="Checklista med hel fyllning">
            <a:extLst>
              <a:ext uri="{FF2B5EF4-FFF2-40B4-BE49-F238E27FC236}">
                <a16:creationId xmlns:a16="http://schemas.microsoft.com/office/drawing/2014/main" id="{055F7DAC-736B-7F16-B452-821B1BA1A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825241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77639" y="1954467"/>
            <a:ext cx="8364584" cy="3197248"/>
          </a:xfrm>
          <a:prstGeom prst="wedgeRoundRectCallout">
            <a:avLst>
              <a:gd name="adj1" fmla="val -33191"/>
              <a:gd name="adj2" fmla="val 69210"/>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bg1"/>
                </a:solidFill>
              </a:rPr>
              <a:t>Vad innebär riktlinjen konkret i vår förening gällande:</a:t>
            </a:r>
          </a:p>
          <a:p>
            <a:pPr marL="342900" indent="-342900">
              <a:buFont typeface="Wingdings" panose="05000000000000000000" pitchFamily="2" charset="2"/>
              <a:buChar char="§"/>
            </a:pPr>
            <a:r>
              <a:rPr lang="sv-SE" sz="2400" dirty="0">
                <a:solidFill>
                  <a:schemeClr val="bg1"/>
                </a:solidFill>
              </a:rPr>
              <a:t>Omtanke om individen</a:t>
            </a:r>
          </a:p>
          <a:p>
            <a:pPr marL="342900" indent="-342900">
              <a:buFont typeface="Wingdings" panose="05000000000000000000" pitchFamily="2" charset="2"/>
              <a:buChar char="§"/>
            </a:pPr>
            <a:r>
              <a:rPr lang="sv-SE" sz="2400" dirty="0">
                <a:solidFill>
                  <a:schemeClr val="bg1"/>
                </a:solidFill>
              </a:rPr>
              <a:t>Långsiktig utveckling och kortsiktig resultat</a:t>
            </a:r>
          </a:p>
          <a:p>
            <a:pPr marL="342900" indent="-342900">
              <a:buFont typeface="Wingdings" panose="05000000000000000000" pitchFamily="2" charset="2"/>
              <a:buChar char="§"/>
            </a:pPr>
            <a:r>
              <a:rPr lang="sv-SE" sz="2400" dirty="0">
                <a:solidFill>
                  <a:schemeClr val="bg1"/>
                </a:solidFill>
              </a:rPr>
              <a:t>Individuell utveckling</a:t>
            </a:r>
          </a:p>
          <a:p>
            <a:pPr marL="342900" indent="-342900">
              <a:buFont typeface="Wingdings" panose="05000000000000000000" pitchFamily="2" charset="2"/>
              <a:buChar char="§"/>
            </a:pPr>
            <a:r>
              <a:rPr lang="sv-SE" sz="2400" dirty="0">
                <a:solidFill>
                  <a:schemeClr val="bg1"/>
                </a:solidFill>
              </a:rPr>
              <a:t>Spelarnas egna beslutsfattande</a:t>
            </a:r>
          </a:p>
          <a:p>
            <a:endParaRPr lang="sv-SE" sz="2400" dirty="0">
              <a:solidFill>
                <a:schemeClr val="bg1"/>
              </a:solidFill>
            </a:endParaRPr>
          </a:p>
          <a:p>
            <a:r>
              <a:rPr lang="sv-SE" sz="2400" b="1" dirty="0">
                <a:solidFill>
                  <a:schemeClr val="bg1"/>
                </a:solidFill>
              </a:rPr>
              <a:t>Övriga områden kopplat till Fotboll för alla?</a:t>
            </a:r>
          </a:p>
        </p:txBody>
      </p:sp>
      <p:sp>
        <p:nvSpPr>
          <p:cNvPr id="2" name="textruta 1">
            <a:extLst>
              <a:ext uri="{FF2B5EF4-FFF2-40B4-BE49-F238E27FC236}">
                <a16:creationId xmlns:a16="http://schemas.microsoft.com/office/drawing/2014/main" id="{0258DD08-1FB1-F77D-8AD5-5D6262E280FD}"/>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6" name="Bild 5" descr="Checklista med hel fyllning">
            <a:extLst>
              <a:ext uri="{FF2B5EF4-FFF2-40B4-BE49-F238E27FC236}">
                <a16:creationId xmlns:a16="http://schemas.microsoft.com/office/drawing/2014/main" id="{F5C8A1E6-1F98-A776-1377-BA70D0105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
        <p:nvSpPr>
          <p:cNvPr id="7" name="Platshållare för text 2">
            <a:extLst>
              <a:ext uri="{FF2B5EF4-FFF2-40B4-BE49-F238E27FC236}">
                <a16:creationId xmlns:a16="http://schemas.microsoft.com/office/drawing/2014/main" id="{0C948498-B45F-F138-7C0B-E6B8F046F74D}"/>
              </a:ext>
            </a:extLst>
          </p:cNvPr>
          <p:cNvSpPr txBox="1">
            <a:spLocks/>
          </p:cNvSpPr>
          <p:nvPr/>
        </p:nvSpPr>
        <p:spPr>
          <a:xfrm>
            <a:off x="5224473" y="5182265"/>
            <a:ext cx="6991109" cy="1573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b="1" dirty="0">
                <a:latin typeface="+mn-lt"/>
              </a:rPr>
              <a:t>Till exempel: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Tränarna fokuserar på att berömma ansträngning och försök</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Spelarna får individuell återkoppling</a:t>
            </a:r>
            <a:endParaRPr lang="sv-SE" dirty="0">
              <a:latin typeface="+mn-lt"/>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cs typeface="Arial" panose="020B0604020202020204" pitchFamily="34" charset="0"/>
              </a:rPr>
              <a:t>I spelet tillåts spelarna ta egna beslut</a:t>
            </a:r>
            <a:endParaRPr lang="sv-SE" dirty="0">
              <a:latin typeface="+mn-lt"/>
            </a:endParaRPr>
          </a:p>
        </p:txBody>
      </p:sp>
      <p:sp>
        <p:nvSpPr>
          <p:cNvPr id="13" name="Rubrik 3">
            <a:extLst>
              <a:ext uri="{FF2B5EF4-FFF2-40B4-BE49-F238E27FC236}">
                <a16:creationId xmlns:a16="http://schemas.microsoft.com/office/drawing/2014/main" id="{9418542F-37F2-6C83-7545-A642C432D616}"/>
              </a:ext>
            </a:extLst>
          </p:cNvPr>
          <p:cNvSpPr>
            <a:spLocks noGrp="1"/>
          </p:cNvSpPr>
          <p:nvPr>
            <p:ph type="title"/>
          </p:nvPr>
        </p:nvSpPr>
        <p:spPr>
          <a:xfrm>
            <a:off x="487016" y="496954"/>
            <a:ext cx="11527506" cy="773252"/>
          </a:xfrm>
        </p:spPr>
        <p:txBody>
          <a:bodyPr>
            <a:normAutofit fontScale="90000"/>
          </a:bodyPr>
          <a:lstStyle/>
          <a:p>
            <a:r>
              <a:rPr lang="sv-SE" sz="4800" dirty="0"/>
              <a:t>GLÄDJE, ANSTRÄNGNING </a:t>
            </a:r>
            <a:br>
              <a:rPr lang="sv-SE" sz="4800" dirty="0"/>
            </a:br>
            <a:r>
              <a:rPr lang="sv-SE" sz="4800" dirty="0"/>
              <a:t>&amp; LÄRANDE</a:t>
            </a:r>
          </a:p>
        </p:txBody>
      </p:sp>
      <p:sp>
        <p:nvSpPr>
          <p:cNvPr id="14" name="Underrubrik 4">
            <a:extLst>
              <a:ext uri="{FF2B5EF4-FFF2-40B4-BE49-F238E27FC236}">
                <a16:creationId xmlns:a16="http://schemas.microsoft.com/office/drawing/2014/main" id="{3DA12A0B-CF20-7D90-2692-2D842AE132CF}"/>
              </a:ext>
            </a:extLst>
          </p:cNvPr>
          <p:cNvSpPr>
            <a:spLocks noGrp="1"/>
          </p:cNvSpPr>
          <p:nvPr>
            <p:ph type="subTitle" idx="13"/>
          </p:nvPr>
        </p:nvSpPr>
        <p:spPr>
          <a:xfrm>
            <a:off x="487016" y="1435672"/>
            <a:ext cx="9531625" cy="409505"/>
          </a:xfrm>
        </p:spPr>
        <p:txBody>
          <a:bodyPr>
            <a:normAutofit lnSpcReduction="10000"/>
          </a:bodyPr>
          <a:lstStyle/>
          <a:p>
            <a:r>
              <a:rPr lang="sv-SE" dirty="0">
                <a:solidFill>
                  <a:schemeClr val="tx2"/>
                </a:solidFill>
              </a:rPr>
              <a:t>Samtala och skriv ner</a:t>
            </a:r>
          </a:p>
        </p:txBody>
      </p:sp>
    </p:spTree>
    <p:extLst>
      <p:ext uri="{BB962C8B-B14F-4D97-AF65-F5344CB8AC3E}">
        <p14:creationId xmlns:p14="http://schemas.microsoft.com/office/powerpoint/2010/main" val="283417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4A739820-F37E-7EEF-A08B-D25C40BC09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5794" y="5502929"/>
            <a:ext cx="1596559" cy="894073"/>
          </a:xfrm>
          <a:prstGeom prst="rect">
            <a:avLst/>
          </a:prstGeom>
        </p:spPr>
      </p:pic>
      <p:pic>
        <p:nvPicPr>
          <p:cNvPr id="8" name="Bild 7" descr="Tv">
            <a:hlinkClick r:id="rId4"/>
            <a:extLst>
              <a:ext uri="{FF2B5EF4-FFF2-40B4-BE49-F238E27FC236}">
                <a16:creationId xmlns:a16="http://schemas.microsoft.com/office/drawing/2014/main" id="{3026C5CF-EDB8-635C-2955-1B844C8FD1BE}"/>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b="7410"/>
          <a:stretch/>
        </p:blipFill>
        <p:spPr>
          <a:xfrm>
            <a:off x="9687593" y="5154966"/>
            <a:ext cx="1788541" cy="1656000"/>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6" y="496954"/>
            <a:ext cx="10066683" cy="773252"/>
          </a:xfrm>
        </p:spPr>
        <p:txBody>
          <a:bodyPr>
            <a:normAutofit/>
          </a:bodyPr>
          <a:lstStyle/>
          <a:p>
            <a:r>
              <a:rPr lang="sv-SE" sz="4800" dirty="0"/>
              <a:t>HÅLLBART IDROTTANDE</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SvFF:s förklaring</a:t>
            </a:r>
          </a:p>
        </p:txBody>
      </p:sp>
      <p:sp>
        <p:nvSpPr>
          <p:cNvPr id="2" name="Platshållare för text 2">
            <a:extLst>
              <a:ext uri="{FF2B5EF4-FFF2-40B4-BE49-F238E27FC236}">
                <a16:creationId xmlns:a16="http://schemas.microsoft.com/office/drawing/2014/main" id="{C8D4B54F-DBAD-9879-663F-0782EE5AF364}"/>
              </a:ext>
            </a:extLst>
          </p:cNvPr>
          <p:cNvSpPr txBox="1">
            <a:spLocks/>
          </p:cNvSpPr>
          <p:nvPr/>
        </p:nvSpPr>
        <p:spPr>
          <a:xfrm>
            <a:off x="487015" y="2050473"/>
            <a:ext cx="10462635"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Spelarens liv ses i ett helhetsperspektiv där fotbollen är en av flera delar.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Fotboll bidrar till att skapa hälsosamma levnadsvanor.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SvFF uppmuntrar till att utöva flera idrotter och fritidsaktiviteter.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Inom fotbollen bedrivs allsidig träning med hög aktivitet.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Medicinska råd efterlevs vid sjukdom eller skada.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lang="sv-SE" sz="2400" dirty="0">
              <a:latin typeface="+mn-lt"/>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2400" b="0" i="0" u="none" strike="noStrike" kern="1200" cap="none" spc="0" normalizeH="0" baseline="0" noProof="0" dirty="0">
              <a:ln>
                <a:noFill/>
              </a:ln>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39316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a:xfrm>
            <a:off x="487016" y="496954"/>
            <a:ext cx="10277439" cy="773252"/>
          </a:xfrm>
        </p:spPr>
        <p:txBody>
          <a:bodyPr>
            <a:normAutofit/>
          </a:bodyPr>
          <a:lstStyle/>
          <a:p>
            <a:r>
              <a:rPr lang="sv-SE" sz="4800" dirty="0"/>
              <a:t>HÅLLBART IDROTTANDE</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54057" y="1784647"/>
            <a:ext cx="8364584" cy="3197248"/>
          </a:xfrm>
          <a:prstGeom prst="wedgeRoundRectCallout">
            <a:avLst>
              <a:gd name="adj1" fmla="val -33191"/>
              <a:gd name="adj2" fmla="val 69210"/>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bg1"/>
                </a:solidFill>
              </a:rPr>
              <a:t>Vad innebär riktlinjen konkret i vår förening gällande:</a:t>
            </a:r>
          </a:p>
          <a:p>
            <a:pPr marL="342900" indent="-342900">
              <a:buFont typeface="Wingdings" panose="05000000000000000000" pitchFamily="2" charset="2"/>
              <a:buChar char="§"/>
            </a:pPr>
            <a:r>
              <a:rPr lang="sv-SE" sz="2400" dirty="0">
                <a:solidFill>
                  <a:schemeClr val="bg1"/>
                </a:solidFill>
              </a:rPr>
              <a:t>Dubbelidrottande spelare</a:t>
            </a:r>
          </a:p>
          <a:p>
            <a:pPr marL="342900" indent="-342900">
              <a:buFont typeface="Wingdings" panose="05000000000000000000" pitchFamily="2" charset="2"/>
              <a:buChar char="§"/>
            </a:pPr>
            <a:r>
              <a:rPr lang="sv-SE" sz="2400" dirty="0">
                <a:solidFill>
                  <a:schemeClr val="bg1"/>
                </a:solidFill>
              </a:rPr>
              <a:t>Utbildningar kring kost</a:t>
            </a:r>
          </a:p>
          <a:p>
            <a:pPr marL="342900" indent="-342900">
              <a:buFont typeface="Wingdings" panose="05000000000000000000" pitchFamily="2" charset="2"/>
              <a:buChar char="§"/>
            </a:pPr>
            <a:r>
              <a:rPr lang="sv-SE" sz="2400" dirty="0">
                <a:solidFill>
                  <a:schemeClr val="bg1"/>
                </a:solidFill>
              </a:rPr>
              <a:t>Skadeförebyggande träning</a:t>
            </a:r>
          </a:p>
          <a:p>
            <a:pPr marL="342900" indent="-342900">
              <a:buFont typeface="Wingdings" panose="05000000000000000000" pitchFamily="2" charset="2"/>
              <a:buChar char="§"/>
            </a:pPr>
            <a:r>
              <a:rPr lang="sv-SE" sz="2400" dirty="0">
                <a:solidFill>
                  <a:schemeClr val="bg1"/>
                </a:solidFill>
              </a:rPr>
              <a:t>Hur skadade/sjuka spelare stöttas</a:t>
            </a:r>
          </a:p>
          <a:p>
            <a:endParaRPr lang="sv-SE" sz="2400" dirty="0">
              <a:solidFill>
                <a:schemeClr val="bg1"/>
              </a:solidFill>
            </a:endParaRPr>
          </a:p>
          <a:p>
            <a:r>
              <a:rPr lang="sv-SE" sz="2400" b="1" dirty="0">
                <a:solidFill>
                  <a:schemeClr val="bg1"/>
                </a:solidFill>
              </a:rPr>
              <a:t>Övriga områden kopplat till Fotboll för alla?</a:t>
            </a:r>
          </a:p>
        </p:txBody>
      </p:sp>
      <p:sp>
        <p:nvSpPr>
          <p:cNvPr id="2" name="textruta 1">
            <a:extLst>
              <a:ext uri="{FF2B5EF4-FFF2-40B4-BE49-F238E27FC236}">
                <a16:creationId xmlns:a16="http://schemas.microsoft.com/office/drawing/2014/main" id="{0258DD08-1FB1-F77D-8AD5-5D6262E280FD}"/>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6" name="Bild 5" descr="Checklista med hel fyllning">
            <a:extLst>
              <a:ext uri="{FF2B5EF4-FFF2-40B4-BE49-F238E27FC236}">
                <a16:creationId xmlns:a16="http://schemas.microsoft.com/office/drawing/2014/main" id="{F5C8A1E6-1F98-A776-1377-BA70D0105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
        <p:nvSpPr>
          <p:cNvPr id="7" name="Platshållare för text 2">
            <a:extLst>
              <a:ext uri="{FF2B5EF4-FFF2-40B4-BE49-F238E27FC236}">
                <a16:creationId xmlns:a16="http://schemas.microsoft.com/office/drawing/2014/main" id="{0C948498-B45F-F138-7C0B-E6B8F046F74D}"/>
              </a:ext>
            </a:extLst>
          </p:cNvPr>
          <p:cNvSpPr txBox="1">
            <a:spLocks/>
          </p:cNvSpPr>
          <p:nvPr/>
        </p:nvSpPr>
        <p:spPr>
          <a:xfrm>
            <a:off x="5200891" y="5012445"/>
            <a:ext cx="6991109" cy="1573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b="1" dirty="0">
                <a:latin typeface="+mn-lt"/>
              </a:rPr>
              <a:t>Till exempel: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Lagen ska skapa förutsättningar för dubbelidrott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Knäkontroll/FIFA 11+ genomförs i alla lag från 10 år</a:t>
            </a:r>
            <a:endParaRPr lang="sv-SE" dirty="0">
              <a:latin typeface="+mn-lt"/>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cs typeface="Arial" panose="020B0604020202020204" pitchFamily="34" charset="0"/>
              </a:rPr>
              <a:t>Råd och vård för idrottsskador används alltid vid skador</a:t>
            </a:r>
            <a:endParaRPr lang="sv-SE" dirty="0">
              <a:latin typeface="+mn-lt"/>
            </a:endParaRPr>
          </a:p>
        </p:txBody>
      </p:sp>
      <p:pic>
        <p:nvPicPr>
          <p:cNvPr id="8" name="Picture 2">
            <a:extLst>
              <a:ext uri="{FF2B5EF4-FFF2-40B4-BE49-F238E27FC236}">
                <a16:creationId xmlns:a16="http://schemas.microsoft.com/office/drawing/2014/main" id="{D940A615-85F4-6D52-0438-15B77A7865B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10218" y="3759105"/>
            <a:ext cx="2686048" cy="150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039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DA3E6E6-122A-9C81-F0B0-893CA4F7BD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6204" y="5493117"/>
            <a:ext cx="1622283" cy="903885"/>
          </a:xfrm>
          <a:prstGeom prst="rect">
            <a:avLst/>
          </a:prstGeom>
        </p:spPr>
      </p:pic>
      <p:pic>
        <p:nvPicPr>
          <p:cNvPr id="10" name="Bild 9" descr="Tv">
            <a:hlinkClick r:id="rId4"/>
            <a:extLst>
              <a:ext uri="{FF2B5EF4-FFF2-40B4-BE49-F238E27FC236}">
                <a16:creationId xmlns:a16="http://schemas.microsoft.com/office/drawing/2014/main" id="{5860AFE9-D8E9-629E-8995-56F79A19BAB7}"/>
              </a:ext>
            </a:extLst>
          </p:cNvPr>
          <p:cNvPicPr>
            <a:picLocks noChangeAspect="1"/>
          </p:cNvPicPr>
          <p:nvPr/>
        </p:nvPicPr>
        <p:blipFill rotWithShape="1">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t="-1" b="7410"/>
          <a:stretch/>
        </p:blipFill>
        <p:spPr>
          <a:xfrm>
            <a:off x="9683076" y="5154966"/>
            <a:ext cx="1788541" cy="1656000"/>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6" y="496954"/>
            <a:ext cx="10066683" cy="773252"/>
          </a:xfrm>
        </p:spPr>
        <p:txBody>
          <a:bodyPr>
            <a:normAutofit/>
          </a:bodyPr>
          <a:lstStyle/>
          <a:p>
            <a:r>
              <a:rPr lang="sv-SE" sz="4800" dirty="0"/>
              <a:t>FAIR PLAY</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SvFF:s förklaring</a:t>
            </a:r>
          </a:p>
        </p:txBody>
      </p:sp>
      <p:sp>
        <p:nvSpPr>
          <p:cNvPr id="2" name="Platshållare för text 2">
            <a:extLst>
              <a:ext uri="{FF2B5EF4-FFF2-40B4-BE49-F238E27FC236}">
                <a16:creationId xmlns:a16="http://schemas.microsoft.com/office/drawing/2014/main" id="{C8D4B54F-DBAD-9879-663F-0782EE5AF364}"/>
              </a:ext>
            </a:extLst>
          </p:cNvPr>
          <p:cNvSpPr txBox="1">
            <a:spLocks/>
          </p:cNvSpPr>
          <p:nvPr/>
        </p:nvSpPr>
        <p:spPr>
          <a:xfrm>
            <a:off x="487016" y="2050473"/>
            <a:ext cx="10066684"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Vi vill varandras framgång.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Respekt visas för att föreningar och individer har olika förutsättningar.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Diskriminering, trakasserier och mobbning ska aktivt motverkas.</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Vuxna är goda förebilder för barn och ungdomar.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Fotbollen regler efterlevs och domarens beslut respekteras.</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lang="sv-SE" sz="2400" dirty="0">
              <a:latin typeface="+mn-lt"/>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2400" b="0" i="0" u="none" strike="noStrike" kern="1200" cap="none" spc="0" normalizeH="0" baseline="0" noProof="0" dirty="0">
              <a:ln>
                <a:noFill/>
              </a:ln>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21998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a:br>
            <a:br>
              <a:rPr lang="sv-SE"/>
            </a:br>
            <a:endParaRPr lang="sv-SE"/>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a:xfrm>
            <a:off x="487016" y="496954"/>
            <a:ext cx="10277439" cy="773252"/>
          </a:xfrm>
        </p:spPr>
        <p:txBody>
          <a:bodyPr>
            <a:normAutofit/>
          </a:bodyPr>
          <a:lstStyle/>
          <a:p>
            <a:r>
              <a:rPr lang="sv-SE" sz="4800" dirty="0"/>
              <a:t>FAIR PLAY</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654057" y="1784647"/>
            <a:ext cx="8364584" cy="3197248"/>
          </a:xfrm>
          <a:prstGeom prst="wedgeRoundRectCallout">
            <a:avLst>
              <a:gd name="adj1" fmla="val -33191"/>
              <a:gd name="adj2" fmla="val 69210"/>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400" b="1" dirty="0">
                <a:solidFill>
                  <a:schemeClr val="bg1"/>
                </a:solidFill>
              </a:rPr>
              <a:t>Vad innebär riktlinjen konkret i vår förening gällande:</a:t>
            </a:r>
          </a:p>
          <a:p>
            <a:pPr marL="342900" indent="-342900">
              <a:buFont typeface="Wingdings" panose="05000000000000000000" pitchFamily="2" charset="2"/>
              <a:buChar char="§"/>
            </a:pPr>
            <a:r>
              <a:rPr lang="sv-SE" sz="2400" dirty="0">
                <a:solidFill>
                  <a:schemeClr val="bg1"/>
                </a:solidFill>
              </a:rPr>
              <a:t>Hur föreningen uppfattas av motståndare</a:t>
            </a:r>
          </a:p>
          <a:p>
            <a:pPr marL="342900" indent="-342900">
              <a:buFont typeface="Wingdings" panose="05000000000000000000" pitchFamily="2" charset="2"/>
              <a:buChar char="§"/>
            </a:pPr>
            <a:r>
              <a:rPr lang="sv-SE" sz="2400" dirty="0">
                <a:solidFill>
                  <a:schemeClr val="bg1"/>
                </a:solidFill>
              </a:rPr>
              <a:t>Hur domarna behandlas</a:t>
            </a:r>
          </a:p>
          <a:p>
            <a:pPr marL="342900" indent="-342900">
              <a:buFont typeface="Wingdings" panose="05000000000000000000" pitchFamily="2" charset="2"/>
              <a:buChar char="§"/>
            </a:pPr>
            <a:r>
              <a:rPr lang="sv-SE" sz="2400" dirty="0">
                <a:solidFill>
                  <a:schemeClr val="bg1"/>
                </a:solidFill>
              </a:rPr>
              <a:t>Hur vuxna uppträder</a:t>
            </a:r>
          </a:p>
          <a:p>
            <a:pPr marL="342900" indent="-342900">
              <a:buFont typeface="Wingdings" panose="05000000000000000000" pitchFamily="2" charset="2"/>
              <a:buChar char="§"/>
            </a:pPr>
            <a:r>
              <a:rPr lang="sv-SE" sz="2400" dirty="0">
                <a:solidFill>
                  <a:schemeClr val="bg1"/>
                </a:solidFill>
              </a:rPr>
              <a:t>Hur spelare uppträder</a:t>
            </a:r>
          </a:p>
          <a:p>
            <a:endParaRPr lang="sv-SE" sz="2400" dirty="0">
              <a:solidFill>
                <a:schemeClr val="bg1"/>
              </a:solidFill>
            </a:endParaRPr>
          </a:p>
          <a:p>
            <a:r>
              <a:rPr lang="sv-SE" sz="2400" b="1" dirty="0">
                <a:solidFill>
                  <a:schemeClr val="bg1"/>
                </a:solidFill>
              </a:rPr>
              <a:t>Övriga områden kopplat till Fotboll för alla?</a:t>
            </a:r>
          </a:p>
        </p:txBody>
      </p:sp>
      <p:sp>
        <p:nvSpPr>
          <p:cNvPr id="2" name="textruta 1">
            <a:extLst>
              <a:ext uri="{FF2B5EF4-FFF2-40B4-BE49-F238E27FC236}">
                <a16:creationId xmlns:a16="http://schemas.microsoft.com/office/drawing/2014/main" id="{0258DD08-1FB1-F77D-8AD5-5D6262E280FD}"/>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6" name="Bild 5" descr="Checklista med hel fyllning">
            <a:extLst>
              <a:ext uri="{FF2B5EF4-FFF2-40B4-BE49-F238E27FC236}">
                <a16:creationId xmlns:a16="http://schemas.microsoft.com/office/drawing/2014/main" id="{F5C8A1E6-1F98-A776-1377-BA70D0105D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7" name="Platshållare för text 2">
            <a:extLst>
              <a:ext uri="{FF2B5EF4-FFF2-40B4-BE49-F238E27FC236}">
                <a16:creationId xmlns:a16="http://schemas.microsoft.com/office/drawing/2014/main" id="{0C948498-B45F-F138-7C0B-E6B8F046F74D}"/>
              </a:ext>
            </a:extLst>
          </p:cNvPr>
          <p:cNvSpPr txBox="1">
            <a:spLocks/>
          </p:cNvSpPr>
          <p:nvPr/>
        </p:nvSpPr>
        <p:spPr>
          <a:xfrm>
            <a:off x="5200891" y="5012445"/>
            <a:ext cx="6991109" cy="1573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b="1" dirty="0">
                <a:latin typeface="+mn-lt"/>
              </a:rPr>
              <a:t>Till exempel: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Omklädningsrum lämnas städade </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rPr>
              <a:t>Domarens beslut respekteras</a:t>
            </a:r>
            <a:endParaRPr lang="sv-SE" dirty="0">
              <a:latin typeface="+mn-lt"/>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dirty="0">
                <a:latin typeface="+mn-lt"/>
                <a:cs typeface="Arial" panose="020B0604020202020204" pitchFamily="34" charset="0"/>
              </a:rPr>
              <a:t>Vuxna agerar goda förebilder runt matcher</a:t>
            </a:r>
            <a:endParaRPr lang="sv-SE" dirty="0">
              <a:latin typeface="+mn-lt"/>
            </a:endParaRPr>
          </a:p>
        </p:txBody>
      </p:sp>
    </p:spTree>
    <p:extLst>
      <p:ext uri="{BB962C8B-B14F-4D97-AF65-F5344CB8AC3E}">
        <p14:creationId xmlns:p14="http://schemas.microsoft.com/office/powerpoint/2010/main" val="3732050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a:xfrm>
            <a:off x="487016" y="496954"/>
            <a:ext cx="10066683" cy="773252"/>
          </a:xfrm>
        </p:spPr>
        <p:txBody>
          <a:bodyPr>
            <a:normAutofit/>
          </a:bodyPr>
          <a:lstStyle/>
          <a:p>
            <a:r>
              <a:rPr lang="sv-SE" sz="4800" dirty="0"/>
              <a:t>SAMMANFATTNING</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Riktlinjer</a:t>
            </a:r>
          </a:p>
        </p:txBody>
      </p:sp>
      <p:sp>
        <p:nvSpPr>
          <p:cNvPr id="2" name="Platshållare för text 2">
            <a:extLst>
              <a:ext uri="{FF2B5EF4-FFF2-40B4-BE49-F238E27FC236}">
                <a16:creationId xmlns:a16="http://schemas.microsoft.com/office/drawing/2014/main" id="{C8D4B54F-DBAD-9879-663F-0782EE5AF364}"/>
              </a:ext>
            </a:extLst>
          </p:cNvPr>
          <p:cNvSpPr txBox="1">
            <a:spLocks/>
          </p:cNvSpPr>
          <p:nvPr/>
        </p:nvSpPr>
        <p:spPr>
          <a:xfrm>
            <a:off x="487015" y="2050473"/>
            <a:ext cx="10439485" cy="3077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Gå igenom det som skrivits ner i spelarutbildningsplanen.</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Står rätt sak under rätt riktlinje eller har något skrivits på flera ställen?</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Ska något tas bort eller läggas till?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Hur ska riktlinjerna renskrivas och beslutas?</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lang="sv-SE" sz="2400" dirty="0">
              <a:latin typeface="+mn-lt"/>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2400" b="0" i="0" u="none" strike="noStrike" kern="1200" cap="none" spc="0" normalizeH="0" baseline="0" noProof="0" dirty="0">
              <a:ln>
                <a:noFill/>
              </a:ln>
              <a:effectLst/>
              <a:uLnTx/>
              <a:uFillTx/>
              <a:latin typeface="+mn-lt"/>
              <a:ea typeface="+mn-ea"/>
              <a:cs typeface="Arial" panose="020B0604020202020204" pitchFamily="34" charset="0"/>
            </a:endParaRPr>
          </a:p>
        </p:txBody>
      </p:sp>
      <p:pic>
        <p:nvPicPr>
          <p:cNvPr id="10" name="Bildobjekt 9" descr="En bild som visar text&#10;&#10;Automatiskt genererad beskrivning">
            <a:extLst>
              <a:ext uri="{FF2B5EF4-FFF2-40B4-BE49-F238E27FC236}">
                <a16:creationId xmlns:a16="http://schemas.microsoft.com/office/drawing/2014/main" id="{04AEF022-6A4D-0FC7-4975-5CDC66364E91}"/>
              </a:ext>
            </a:extLst>
          </p:cNvPr>
          <p:cNvPicPr>
            <a:picLocks noChangeAspect="1"/>
          </p:cNvPicPr>
          <p:nvPr/>
        </p:nvPicPr>
        <p:blipFill>
          <a:blip r:embed="rId3"/>
          <a:stretch>
            <a:fillRect/>
          </a:stretch>
        </p:blipFill>
        <p:spPr>
          <a:xfrm>
            <a:off x="7554985" y="3616053"/>
            <a:ext cx="4637015" cy="3241947"/>
          </a:xfrm>
          <a:prstGeom prst="rect">
            <a:avLst/>
          </a:prstGeom>
        </p:spPr>
      </p:pic>
    </p:spTree>
    <p:extLst>
      <p:ext uri="{BB962C8B-B14F-4D97-AF65-F5344CB8AC3E}">
        <p14:creationId xmlns:p14="http://schemas.microsoft.com/office/powerpoint/2010/main" val="3246856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D72F876-DE24-842B-5E42-D368AFFDC2C4}"/>
              </a:ext>
            </a:extLst>
          </p:cNvPr>
          <p:cNvSpPr>
            <a:spLocks noGrp="1"/>
          </p:cNvSpPr>
          <p:nvPr>
            <p:ph type="ctrTitle"/>
          </p:nvPr>
        </p:nvSpPr>
        <p:spPr>
          <a:xfrm>
            <a:off x="1524000" y="1579563"/>
            <a:ext cx="9144000" cy="2387600"/>
          </a:xfrm>
        </p:spPr>
        <p:txBody>
          <a:bodyPr/>
          <a:lstStyle/>
          <a:p>
            <a:r>
              <a:rPr lang="sv-SE" dirty="0"/>
              <a:t>SÄTT ATT TRÄNA OCH SPELA</a:t>
            </a:r>
          </a:p>
        </p:txBody>
      </p:sp>
    </p:spTree>
    <p:extLst>
      <p:ext uri="{BB962C8B-B14F-4D97-AF65-F5344CB8AC3E}">
        <p14:creationId xmlns:p14="http://schemas.microsoft.com/office/powerpoint/2010/main" val="3049652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NATIONELLA SPELFORMER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Samma spelformer och spelregler i hela landet sedan 2019</a:t>
            </a:r>
          </a:p>
        </p:txBody>
      </p:sp>
      <p:sp>
        <p:nvSpPr>
          <p:cNvPr id="2" name="Rektangel: rundade hörn 1">
            <a:extLst>
              <a:ext uri="{FF2B5EF4-FFF2-40B4-BE49-F238E27FC236}">
                <a16:creationId xmlns:a16="http://schemas.microsoft.com/office/drawing/2014/main" id="{87322D40-86EF-0AEA-B888-59829CA9CDC0}"/>
              </a:ext>
            </a:extLst>
          </p:cNvPr>
          <p:cNvSpPr/>
          <p:nvPr/>
        </p:nvSpPr>
        <p:spPr>
          <a:xfrm>
            <a:off x="9689335" y="4513026"/>
            <a:ext cx="2194560" cy="2075558"/>
          </a:xfrm>
          <a:prstGeom prst="roundRect">
            <a:avLst>
              <a:gd name="adj" fmla="val 5115"/>
            </a:avLst>
          </a:prstGeom>
          <a:gradFill>
            <a:gsLst>
              <a:gs pos="55500">
                <a:srgbClr val="FECB00"/>
              </a:gs>
              <a:gs pos="80000">
                <a:srgbClr val="FECB00"/>
              </a:gs>
              <a:gs pos="0">
                <a:sysClr val="window" lastClr="FFFFFF"/>
              </a:gs>
              <a:gs pos="100000">
                <a:srgbClr val="FECB00"/>
              </a:gs>
              <a:gs pos="100000">
                <a:srgbClr val="FECB00"/>
              </a:gs>
              <a:gs pos="100000">
                <a:srgbClr val="FECB00"/>
              </a:gs>
              <a:gs pos="100000">
                <a:srgbClr val="FECB00"/>
              </a:gs>
            </a:gsLst>
            <a:lin ang="5400000" scaled="1"/>
          </a:gradFill>
          <a:ln w="12700" cap="flat" cmpd="sng" algn="ctr">
            <a:noFill/>
            <a:prstDash val="solid"/>
            <a:miter lim="800000"/>
          </a:ln>
          <a:effectLst>
            <a:outerShdw blurRad="50800" dist="50800" dir="1320000" algn="ctr" rotWithShape="0">
              <a:srgbClr val="000000">
                <a:alpha val="88000"/>
              </a:srgbClr>
            </a:outerShdw>
            <a:softEdge rad="0"/>
          </a:effectLst>
          <a:scene3d>
            <a:camera prst="orthographicFront"/>
            <a:lightRig rig="threePt" dir="t"/>
          </a:scene3d>
          <a:sp3d>
            <a:bevelT prst="relaxedInset"/>
          </a:sp3d>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5293"/>
                </a:solidFill>
                <a:effectLst/>
                <a:uLnTx/>
                <a:uFillTx/>
                <a:latin typeface="Calibri"/>
                <a:ea typeface="+mn-ea"/>
                <a:cs typeface="+mn-cs"/>
              </a:rPr>
              <a:t>11 mot 11</a:t>
            </a:r>
            <a:br>
              <a:rPr kumimoji="0" lang="sv-SE" sz="2400" b="1" i="0" u="none" strike="noStrike" kern="0" cap="none" spc="0" normalizeH="0" baseline="0" noProof="0" dirty="0">
                <a:ln>
                  <a:noFill/>
                </a:ln>
                <a:solidFill>
                  <a:srgbClr val="005293"/>
                </a:solidFill>
                <a:effectLst/>
                <a:uLnTx/>
                <a:uFillTx/>
                <a:latin typeface="Calibri"/>
                <a:ea typeface="+mn-ea"/>
                <a:cs typeface="+mn-cs"/>
              </a:rPr>
            </a:br>
            <a:r>
              <a:rPr kumimoji="0" lang="sv-SE" sz="2400" b="1" i="0" u="none" strike="noStrike" kern="0" cap="none" spc="0" normalizeH="0" baseline="0" noProof="0" dirty="0">
                <a:ln>
                  <a:noFill/>
                </a:ln>
                <a:solidFill>
                  <a:srgbClr val="005293"/>
                </a:solidFill>
                <a:effectLst/>
                <a:uLnTx/>
                <a:uFillTx/>
                <a:latin typeface="Calibri"/>
                <a:ea typeface="+mn-ea"/>
                <a:cs typeface="+mn-cs"/>
              </a:rPr>
              <a:t>15+ år</a:t>
            </a:r>
            <a:br>
              <a:rPr kumimoji="0" lang="sv-SE" sz="2000" b="0" i="0" u="none" strike="noStrike" kern="0" cap="none" spc="0" normalizeH="0" baseline="0" noProof="0" dirty="0">
                <a:ln>
                  <a:noFill/>
                </a:ln>
                <a:solidFill>
                  <a:srgbClr val="005293"/>
                </a:solidFill>
                <a:effectLst/>
                <a:uLnTx/>
                <a:uFillTx/>
                <a:latin typeface="Calibri"/>
                <a:ea typeface="+mn-ea"/>
                <a:cs typeface="+mn-cs"/>
              </a:rPr>
            </a:br>
            <a:r>
              <a:rPr kumimoji="0" lang="sv-SE" sz="2000" b="0" i="0" u="none" strike="noStrike" kern="0" cap="none" spc="0" normalizeH="0" baseline="0" noProof="0" dirty="0">
                <a:ln>
                  <a:noFill/>
                </a:ln>
                <a:solidFill>
                  <a:srgbClr val="005293"/>
                </a:solidFill>
                <a:effectLst/>
                <a:uLnTx/>
                <a:uFillTx/>
                <a:latin typeface="Calibri"/>
                <a:ea typeface="+mn-ea"/>
                <a:cs typeface="+mn-cs"/>
              </a:rPr>
              <a:t>Kollektivt spel med hela laget</a:t>
            </a:r>
          </a:p>
        </p:txBody>
      </p:sp>
      <p:sp>
        <p:nvSpPr>
          <p:cNvPr id="18" name="Rektangel: rundade hörn 17">
            <a:extLst>
              <a:ext uri="{FF2B5EF4-FFF2-40B4-BE49-F238E27FC236}">
                <a16:creationId xmlns:a16="http://schemas.microsoft.com/office/drawing/2014/main" id="{929359C8-B4E6-A226-35A9-E93539D73A3D}"/>
              </a:ext>
            </a:extLst>
          </p:cNvPr>
          <p:cNvSpPr/>
          <p:nvPr/>
        </p:nvSpPr>
        <p:spPr>
          <a:xfrm>
            <a:off x="414657" y="5284006"/>
            <a:ext cx="2194560" cy="1355346"/>
          </a:xfrm>
          <a:prstGeom prst="roundRect">
            <a:avLst>
              <a:gd name="adj" fmla="val 9022"/>
            </a:avLst>
          </a:prstGeom>
          <a:gradFill>
            <a:gsLst>
              <a:gs pos="55500">
                <a:srgbClr val="FECB00"/>
              </a:gs>
              <a:gs pos="80000">
                <a:srgbClr val="FECB00"/>
              </a:gs>
              <a:gs pos="0">
                <a:sysClr val="window" lastClr="FFFFFF"/>
              </a:gs>
              <a:gs pos="100000">
                <a:srgbClr val="FECB00"/>
              </a:gs>
              <a:gs pos="100000">
                <a:srgbClr val="FECB00"/>
              </a:gs>
              <a:gs pos="100000">
                <a:srgbClr val="FECB00"/>
              </a:gs>
              <a:gs pos="100000">
                <a:srgbClr val="FECB00"/>
              </a:gs>
            </a:gsLst>
            <a:lin ang="5400000" scaled="1"/>
          </a:gradFill>
          <a:ln w="12700" cap="flat" cmpd="sng" algn="ctr">
            <a:noFill/>
            <a:prstDash val="solid"/>
            <a:miter lim="800000"/>
          </a:ln>
          <a:effectLst>
            <a:outerShdw blurRad="50800" dist="50800" dir="1320000" algn="ctr" rotWithShape="0">
              <a:srgbClr val="000000">
                <a:alpha val="88000"/>
              </a:srgbClr>
            </a:outerShdw>
            <a:softEdge rad="0"/>
          </a:effectLst>
          <a:scene3d>
            <a:camera prst="orthographicFront"/>
            <a:lightRig rig="threePt" dir="t"/>
          </a:scene3d>
          <a:sp3d>
            <a:bevelT prst="relaxedInset"/>
          </a:sp3d>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5293"/>
                </a:solidFill>
                <a:effectLst/>
                <a:uLnTx/>
                <a:uFillTx/>
                <a:latin typeface="Calibri"/>
                <a:ea typeface="+mn-ea"/>
                <a:cs typeface="+mn-cs"/>
              </a:rPr>
              <a:t>3 mot 3</a:t>
            </a:r>
            <a:br>
              <a:rPr kumimoji="0" lang="sv-SE" sz="2400" b="1" i="0" u="none" strike="noStrike" kern="0" cap="none" spc="0" normalizeH="0" baseline="0" noProof="0" dirty="0">
                <a:ln>
                  <a:noFill/>
                </a:ln>
                <a:solidFill>
                  <a:srgbClr val="005293"/>
                </a:solidFill>
                <a:effectLst/>
                <a:uLnTx/>
                <a:uFillTx/>
                <a:latin typeface="Calibri"/>
                <a:ea typeface="+mn-ea"/>
                <a:cs typeface="+mn-cs"/>
              </a:rPr>
            </a:br>
            <a:r>
              <a:rPr kumimoji="0" lang="sv-SE" sz="2400" b="1" i="0" u="none" strike="noStrike" kern="0" cap="none" spc="0" normalizeH="0" baseline="0" noProof="0" dirty="0">
                <a:ln>
                  <a:noFill/>
                </a:ln>
                <a:solidFill>
                  <a:srgbClr val="005293"/>
                </a:solidFill>
                <a:effectLst/>
                <a:uLnTx/>
                <a:uFillTx/>
                <a:latin typeface="Calibri"/>
                <a:ea typeface="+mn-ea"/>
                <a:cs typeface="+mn-cs"/>
              </a:rPr>
              <a:t>6-7 år</a:t>
            </a:r>
            <a:br>
              <a:rPr kumimoji="0" lang="sv-SE" sz="2000" b="0" i="0" u="none" strike="noStrike" kern="0" cap="none" spc="0" normalizeH="0" baseline="0" noProof="0" dirty="0">
                <a:ln>
                  <a:noFill/>
                </a:ln>
                <a:solidFill>
                  <a:srgbClr val="005293"/>
                </a:solidFill>
                <a:effectLst/>
                <a:uLnTx/>
                <a:uFillTx/>
                <a:latin typeface="Calibri"/>
                <a:ea typeface="+mn-ea"/>
                <a:cs typeface="+mn-cs"/>
              </a:rPr>
            </a:br>
            <a:r>
              <a:rPr kumimoji="0" lang="sv-SE" sz="2000" b="0" i="0" u="none" strike="noStrike" kern="0" cap="none" spc="0" normalizeH="0" baseline="0" noProof="0" dirty="0">
                <a:ln>
                  <a:noFill/>
                </a:ln>
                <a:solidFill>
                  <a:srgbClr val="005293"/>
                </a:solidFill>
                <a:effectLst/>
                <a:uLnTx/>
                <a:uFillTx/>
                <a:latin typeface="Calibri"/>
                <a:ea typeface="+mn-ea"/>
                <a:cs typeface="+mn-cs"/>
              </a:rPr>
              <a:t>Individuellt spel</a:t>
            </a:r>
          </a:p>
        </p:txBody>
      </p:sp>
      <p:sp>
        <p:nvSpPr>
          <p:cNvPr id="19" name="Rektangel: rundade hörn 18">
            <a:extLst>
              <a:ext uri="{FF2B5EF4-FFF2-40B4-BE49-F238E27FC236}">
                <a16:creationId xmlns:a16="http://schemas.microsoft.com/office/drawing/2014/main" id="{A6D42FC2-97D3-1B65-1773-630EB0BB32DB}"/>
              </a:ext>
            </a:extLst>
          </p:cNvPr>
          <p:cNvSpPr/>
          <p:nvPr/>
        </p:nvSpPr>
        <p:spPr>
          <a:xfrm>
            <a:off x="2741297" y="5118215"/>
            <a:ext cx="2194560" cy="1509045"/>
          </a:xfrm>
          <a:prstGeom prst="roundRect">
            <a:avLst>
              <a:gd name="adj" fmla="val 6930"/>
            </a:avLst>
          </a:prstGeom>
          <a:gradFill>
            <a:gsLst>
              <a:gs pos="55500">
                <a:srgbClr val="FECB00"/>
              </a:gs>
              <a:gs pos="80000">
                <a:srgbClr val="FECB00"/>
              </a:gs>
              <a:gs pos="0">
                <a:sysClr val="window" lastClr="FFFFFF"/>
              </a:gs>
              <a:gs pos="100000">
                <a:srgbClr val="FECB00"/>
              </a:gs>
              <a:gs pos="100000">
                <a:srgbClr val="FECB00"/>
              </a:gs>
              <a:gs pos="100000">
                <a:srgbClr val="FECB00"/>
              </a:gs>
              <a:gs pos="100000">
                <a:srgbClr val="FECB00"/>
              </a:gs>
            </a:gsLst>
            <a:lin ang="5400000" scaled="1"/>
          </a:gradFill>
          <a:ln w="12700" cap="flat" cmpd="sng" algn="ctr">
            <a:noFill/>
            <a:prstDash val="solid"/>
            <a:miter lim="800000"/>
          </a:ln>
          <a:effectLst>
            <a:outerShdw blurRad="50800" dist="50800" dir="1320000" algn="ctr" rotWithShape="0">
              <a:srgbClr val="000000">
                <a:alpha val="88000"/>
              </a:srgbClr>
            </a:outerShdw>
            <a:softEdge rad="0"/>
          </a:effectLst>
          <a:scene3d>
            <a:camera prst="orthographicFront"/>
            <a:lightRig rig="threePt" dir="t"/>
          </a:scene3d>
          <a:sp3d>
            <a:bevelT prst="relaxedInset"/>
          </a:sp3d>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5293"/>
                </a:solidFill>
                <a:effectLst/>
                <a:uLnTx/>
                <a:uFillTx/>
                <a:latin typeface="Calibri"/>
                <a:ea typeface="+mn-ea"/>
                <a:cs typeface="+mn-cs"/>
              </a:rPr>
              <a:t>5 mot 5</a:t>
            </a:r>
            <a:br>
              <a:rPr kumimoji="0" lang="sv-SE" sz="2400" b="1" i="0" u="none" strike="noStrike" kern="0" cap="none" spc="0" normalizeH="0" baseline="0" noProof="0" dirty="0">
                <a:ln>
                  <a:noFill/>
                </a:ln>
                <a:solidFill>
                  <a:srgbClr val="005293"/>
                </a:solidFill>
                <a:effectLst/>
                <a:uLnTx/>
                <a:uFillTx/>
                <a:latin typeface="Calibri"/>
                <a:ea typeface="+mn-ea"/>
                <a:cs typeface="+mn-cs"/>
              </a:rPr>
            </a:br>
            <a:r>
              <a:rPr kumimoji="0" lang="sv-SE" sz="2400" b="1" i="0" u="none" strike="noStrike" kern="0" cap="none" spc="0" normalizeH="0" baseline="0" noProof="0" dirty="0">
                <a:ln>
                  <a:noFill/>
                </a:ln>
                <a:solidFill>
                  <a:srgbClr val="005293"/>
                </a:solidFill>
                <a:effectLst/>
                <a:uLnTx/>
                <a:uFillTx/>
                <a:latin typeface="Calibri"/>
                <a:ea typeface="+mn-ea"/>
                <a:cs typeface="+mn-cs"/>
              </a:rPr>
              <a:t>8-9 år</a:t>
            </a:r>
            <a:br>
              <a:rPr kumimoji="0" lang="sv-SE" sz="2000" b="0" i="0" u="none" strike="noStrike" kern="0" cap="none" spc="0" normalizeH="0" baseline="0" noProof="0" dirty="0">
                <a:ln>
                  <a:noFill/>
                </a:ln>
                <a:solidFill>
                  <a:srgbClr val="005293"/>
                </a:solidFill>
                <a:effectLst/>
                <a:uLnTx/>
                <a:uFillTx/>
                <a:latin typeface="Calibri"/>
                <a:ea typeface="+mn-ea"/>
                <a:cs typeface="+mn-cs"/>
              </a:rPr>
            </a:br>
            <a:r>
              <a:rPr kumimoji="0" lang="sv-SE" sz="2000" b="0" i="0" u="none" strike="noStrike" kern="0" cap="none" spc="0" normalizeH="0" baseline="0" noProof="0" dirty="0">
                <a:ln>
                  <a:noFill/>
                </a:ln>
                <a:solidFill>
                  <a:srgbClr val="005293"/>
                </a:solidFill>
                <a:effectLst/>
                <a:uLnTx/>
                <a:uFillTx/>
                <a:latin typeface="Calibri"/>
                <a:ea typeface="+mn-ea"/>
                <a:cs typeface="+mn-cs"/>
              </a:rPr>
              <a:t>Spel med närmaste spelare</a:t>
            </a:r>
          </a:p>
        </p:txBody>
      </p:sp>
      <p:sp>
        <p:nvSpPr>
          <p:cNvPr id="20" name="Rektangel: rundade hörn 19">
            <a:extLst>
              <a:ext uri="{FF2B5EF4-FFF2-40B4-BE49-F238E27FC236}">
                <a16:creationId xmlns:a16="http://schemas.microsoft.com/office/drawing/2014/main" id="{5505DCF6-9029-9E0A-AD26-AE459A9A4C56}"/>
              </a:ext>
            </a:extLst>
          </p:cNvPr>
          <p:cNvSpPr/>
          <p:nvPr/>
        </p:nvSpPr>
        <p:spPr>
          <a:xfrm>
            <a:off x="5057777" y="4965280"/>
            <a:ext cx="2194560" cy="1650835"/>
          </a:xfrm>
          <a:prstGeom prst="roundRect">
            <a:avLst>
              <a:gd name="adj" fmla="val 6967"/>
            </a:avLst>
          </a:prstGeom>
          <a:gradFill>
            <a:gsLst>
              <a:gs pos="55500">
                <a:srgbClr val="FECB00"/>
              </a:gs>
              <a:gs pos="80000">
                <a:srgbClr val="FECB00"/>
              </a:gs>
              <a:gs pos="0">
                <a:sysClr val="window" lastClr="FFFFFF"/>
              </a:gs>
              <a:gs pos="100000">
                <a:srgbClr val="FECB00"/>
              </a:gs>
              <a:gs pos="100000">
                <a:srgbClr val="FECB00"/>
              </a:gs>
              <a:gs pos="100000">
                <a:srgbClr val="FECB00"/>
              </a:gs>
              <a:gs pos="100000">
                <a:srgbClr val="FECB00"/>
              </a:gs>
            </a:gsLst>
            <a:lin ang="5400000" scaled="1"/>
          </a:gradFill>
          <a:ln w="12700" cap="flat" cmpd="sng" algn="ctr">
            <a:noFill/>
            <a:prstDash val="solid"/>
            <a:miter lim="800000"/>
          </a:ln>
          <a:effectLst>
            <a:outerShdw blurRad="50800" dist="50800" dir="1320000" algn="ctr" rotWithShape="0">
              <a:srgbClr val="000000">
                <a:alpha val="88000"/>
              </a:srgbClr>
            </a:outerShdw>
            <a:softEdge rad="0"/>
          </a:effectLst>
          <a:scene3d>
            <a:camera prst="orthographicFront"/>
            <a:lightRig rig="threePt" dir="t"/>
          </a:scene3d>
          <a:sp3d>
            <a:bevelT prst="relaxedInset"/>
          </a:sp3d>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5293"/>
                </a:solidFill>
                <a:effectLst/>
                <a:uLnTx/>
                <a:uFillTx/>
                <a:latin typeface="Calibri"/>
                <a:ea typeface="+mn-ea"/>
                <a:cs typeface="+mn-cs"/>
              </a:rPr>
              <a:t>7 mot 7</a:t>
            </a:r>
            <a:br>
              <a:rPr kumimoji="0" lang="sv-SE" sz="2400" b="1" i="0" u="none" strike="noStrike" kern="0" cap="none" spc="0" normalizeH="0" baseline="0" noProof="0" dirty="0">
                <a:ln>
                  <a:noFill/>
                </a:ln>
                <a:solidFill>
                  <a:srgbClr val="005293"/>
                </a:solidFill>
                <a:effectLst/>
                <a:uLnTx/>
                <a:uFillTx/>
                <a:latin typeface="Calibri"/>
                <a:ea typeface="+mn-ea"/>
                <a:cs typeface="+mn-cs"/>
              </a:rPr>
            </a:br>
            <a:r>
              <a:rPr kumimoji="0" lang="sv-SE" sz="2400" b="1" i="0" u="none" strike="noStrike" kern="0" cap="none" spc="0" normalizeH="0" baseline="0" noProof="0" dirty="0">
                <a:ln>
                  <a:noFill/>
                </a:ln>
                <a:solidFill>
                  <a:srgbClr val="005293"/>
                </a:solidFill>
                <a:effectLst/>
                <a:uLnTx/>
                <a:uFillTx/>
                <a:latin typeface="Calibri"/>
                <a:ea typeface="+mn-ea"/>
                <a:cs typeface="+mn-cs"/>
              </a:rPr>
              <a:t>10-12 år</a:t>
            </a:r>
            <a:br>
              <a:rPr kumimoji="0" lang="sv-SE" sz="2000" b="0" i="0" u="none" strike="noStrike" kern="0" cap="none" spc="0" normalizeH="0" baseline="0" noProof="0" dirty="0">
                <a:ln>
                  <a:noFill/>
                </a:ln>
                <a:solidFill>
                  <a:srgbClr val="005293"/>
                </a:solidFill>
                <a:effectLst/>
                <a:uLnTx/>
                <a:uFillTx/>
                <a:latin typeface="Calibri"/>
                <a:ea typeface="+mn-ea"/>
                <a:cs typeface="+mn-cs"/>
              </a:rPr>
            </a:br>
            <a:r>
              <a:rPr kumimoji="0" lang="sv-SE" sz="2000" b="0" i="0" u="none" strike="noStrike" kern="0" cap="none" spc="0" normalizeH="0" baseline="0" noProof="0" dirty="0">
                <a:ln>
                  <a:noFill/>
                </a:ln>
                <a:solidFill>
                  <a:srgbClr val="005293"/>
                </a:solidFill>
                <a:effectLst/>
                <a:uLnTx/>
                <a:uFillTx/>
                <a:latin typeface="Calibri"/>
                <a:ea typeface="+mn-ea"/>
                <a:cs typeface="+mn-cs"/>
              </a:rPr>
              <a:t>Kollektivt spel med få spelare</a:t>
            </a:r>
          </a:p>
        </p:txBody>
      </p:sp>
      <p:sp>
        <p:nvSpPr>
          <p:cNvPr id="21" name="Rektangel: rundade hörn 20">
            <a:extLst>
              <a:ext uri="{FF2B5EF4-FFF2-40B4-BE49-F238E27FC236}">
                <a16:creationId xmlns:a16="http://schemas.microsoft.com/office/drawing/2014/main" id="{E4E9B999-6CBC-5259-D628-FEEECE7C9BEC}"/>
              </a:ext>
            </a:extLst>
          </p:cNvPr>
          <p:cNvSpPr/>
          <p:nvPr/>
        </p:nvSpPr>
        <p:spPr>
          <a:xfrm>
            <a:off x="7373556" y="4722357"/>
            <a:ext cx="2194560" cy="1875428"/>
          </a:xfrm>
          <a:prstGeom prst="roundRect">
            <a:avLst>
              <a:gd name="adj" fmla="val 5115"/>
            </a:avLst>
          </a:prstGeom>
          <a:gradFill>
            <a:gsLst>
              <a:gs pos="55500">
                <a:srgbClr val="FECB00"/>
              </a:gs>
              <a:gs pos="80000">
                <a:srgbClr val="FECB00"/>
              </a:gs>
              <a:gs pos="0">
                <a:sysClr val="window" lastClr="FFFFFF"/>
              </a:gs>
              <a:gs pos="100000">
                <a:srgbClr val="FECB00"/>
              </a:gs>
              <a:gs pos="100000">
                <a:srgbClr val="FECB00"/>
              </a:gs>
              <a:gs pos="100000">
                <a:srgbClr val="FECB00"/>
              </a:gs>
              <a:gs pos="100000">
                <a:srgbClr val="FECB00"/>
              </a:gs>
            </a:gsLst>
            <a:lin ang="5400000" scaled="1"/>
          </a:gradFill>
          <a:ln w="12700" cap="flat" cmpd="sng" algn="ctr">
            <a:noFill/>
            <a:prstDash val="solid"/>
            <a:miter lim="800000"/>
          </a:ln>
          <a:effectLst>
            <a:outerShdw blurRad="50800" dist="50800" dir="1320000" algn="ctr" rotWithShape="0">
              <a:srgbClr val="000000">
                <a:alpha val="88000"/>
              </a:srgbClr>
            </a:outerShdw>
            <a:softEdge rad="0"/>
          </a:effectLst>
          <a:scene3d>
            <a:camera prst="orthographicFront"/>
            <a:lightRig rig="threePt" dir="t"/>
          </a:scene3d>
          <a:sp3d>
            <a:bevelT prst="relaxedInset"/>
          </a:sp3d>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005293"/>
                </a:solidFill>
                <a:effectLst/>
                <a:uLnTx/>
                <a:uFillTx/>
                <a:latin typeface="Calibri"/>
                <a:ea typeface="+mn-ea"/>
                <a:cs typeface="+mn-cs"/>
              </a:rPr>
              <a:t>9 mot 9</a:t>
            </a:r>
            <a:br>
              <a:rPr kumimoji="0" lang="sv-SE" sz="2400" b="1" i="0" u="none" strike="noStrike" kern="0" cap="none" spc="0" normalizeH="0" baseline="0" noProof="0" dirty="0">
                <a:ln>
                  <a:noFill/>
                </a:ln>
                <a:solidFill>
                  <a:srgbClr val="005293"/>
                </a:solidFill>
                <a:effectLst/>
                <a:uLnTx/>
                <a:uFillTx/>
                <a:latin typeface="Calibri"/>
                <a:ea typeface="+mn-ea"/>
                <a:cs typeface="+mn-cs"/>
              </a:rPr>
            </a:br>
            <a:r>
              <a:rPr kumimoji="0" lang="sv-SE" sz="2400" b="1" i="0" u="none" strike="noStrike" kern="0" cap="none" spc="0" normalizeH="0" baseline="0" noProof="0" dirty="0">
                <a:ln>
                  <a:noFill/>
                </a:ln>
                <a:solidFill>
                  <a:srgbClr val="005293"/>
                </a:solidFill>
                <a:effectLst/>
                <a:uLnTx/>
                <a:uFillTx/>
                <a:latin typeface="Calibri"/>
                <a:ea typeface="+mn-ea"/>
                <a:cs typeface="+mn-cs"/>
              </a:rPr>
              <a:t>13-14 år</a:t>
            </a:r>
            <a:br>
              <a:rPr kumimoji="0" lang="sv-SE" sz="2000" b="0" i="0" u="none" strike="noStrike" kern="0" cap="none" spc="0" normalizeH="0" baseline="0" noProof="0" dirty="0">
                <a:ln>
                  <a:noFill/>
                </a:ln>
                <a:solidFill>
                  <a:srgbClr val="005293"/>
                </a:solidFill>
                <a:effectLst/>
                <a:uLnTx/>
                <a:uFillTx/>
                <a:latin typeface="Calibri"/>
                <a:ea typeface="+mn-ea"/>
                <a:cs typeface="+mn-cs"/>
              </a:rPr>
            </a:br>
            <a:r>
              <a:rPr kumimoji="0" lang="sv-SE" sz="2000" b="0" i="0" u="none" strike="noStrike" kern="0" cap="none" spc="0" normalizeH="0" baseline="0" noProof="0" dirty="0">
                <a:ln>
                  <a:noFill/>
                </a:ln>
                <a:solidFill>
                  <a:srgbClr val="005293"/>
                </a:solidFill>
                <a:effectLst/>
                <a:uLnTx/>
                <a:uFillTx/>
                <a:latin typeface="Calibri"/>
                <a:ea typeface="+mn-ea"/>
                <a:cs typeface="+mn-cs"/>
              </a:rPr>
              <a:t>Kollektivt spel med flera spelare</a:t>
            </a:r>
          </a:p>
        </p:txBody>
      </p:sp>
      <p:pic>
        <p:nvPicPr>
          <p:cNvPr id="22" name="Bildobjekt 21">
            <a:extLst>
              <a:ext uri="{FF2B5EF4-FFF2-40B4-BE49-F238E27FC236}">
                <a16:creationId xmlns:a16="http://schemas.microsoft.com/office/drawing/2014/main" id="{EA035C34-E7FA-3DCC-F759-D61D8F04ED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1200" r="8787"/>
          <a:stretch/>
        </p:blipFill>
        <p:spPr>
          <a:xfrm rot="283192">
            <a:off x="3083957" y="3654412"/>
            <a:ext cx="999413" cy="1668700"/>
          </a:xfrm>
          <a:prstGeom prst="rect">
            <a:avLst/>
          </a:prstGeom>
        </p:spPr>
      </p:pic>
      <p:pic>
        <p:nvPicPr>
          <p:cNvPr id="23" name="Bildobjekt 22">
            <a:extLst>
              <a:ext uri="{FF2B5EF4-FFF2-40B4-BE49-F238E27FC236}">
                <a16:creationId xmlns:a16="http://schemas.microsoft.com/office/drawing/2014/main" id="{0387A750-C513-84C3-88D9-E73A7BFE8C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971" r="-3141"/>
          <a:stretch/>
        </p:blipFill>
        <p:spPr>
          <a:xfrm>
            <a:off x="1331928" y="4266083"/>
            <a:ext cx="372227" cy="1066988"/>
          </a:xfrm>
          <a:prstGeom prst="rect">
            <a:avLst/>
          </a:prstGeom>
        </p:spPr>
      </p:pic>
      <p:pic>
        <p:nvPicPr>
          <p:cNvPr id="24" name="Bildobjekt 23">
            <a:extLst>
              <a:ext uri="{FF2B5EF4-FFF2-40B4-BE49-F238E27FC236}">
                <a16:creationId xmlns:a16="http://schemas.microsoft.com/office/drawing/2014/main" id="{2CD32243-4881-F391-D6CC-167308EDB3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0535" y="2809706"/>
            <a:ext cx="1358510" cy="2211654"/>
          </a:xfrm>
          <a:prstGeom prst="rect">
            <a:avLst/>
          </a:prstGeom>
        </p:spPr>
      </p:pic>
      <p:pic>
        <p:nvPicPr>
          <p:cNvPr id="25" name="Picture 2" descr="målvakt03.png">
            <a:extLst>
              <a:ext uri="{FF2B5EF4-FFF2-40B4-BE49-F238E27FC236}">
                <a16:creationId xmlns:a16="http://schemas.microsoft.com/office/drawing/2014/main" id="{88E6C379-9FC6-53A9-C08C-5AFFF15AD74F}"/>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31063" y="3163378"/>
            <a:ext cx="1506664" cy="191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descr="A_32.png">
            <a:extLst>
              <a:ext uri="{FF2B5EF4-FFF2-40B4-BE49-F238E27FC236}">
                <a16:creationId xmlns:a16="http://schemas.microsoft.com/office/drawing/2014/main" id="{88E0DA6B-FFB0-E18E-A5EA-1FFD1619C94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99750" y="2337675"/>
            <a:ext cx="1695314" cy="2464118"/>
          </a:xfrm>
          <a:prstGeom prst="rect">
            <a:avLst/>
          </a:prstGeom>
        </p:spPr>
      </p:pic>
    </p:spTree>
    <p:extLst>
      <p:ext uri="{BB962C8B-B14F-4D97-AF65-F5344CB8AC3E}">
        <p14:creationId xmlns:p14="http://schemas.microsoft.com/office/powerpoint/2010/main" val="337797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SPEL I OLIKA SPELFORMER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Hur spelet ser ut</a:t>
            </a:r>
          </a:p>
        </p:txBody>
      </p:sp>
      <p:grpSp>
        <p:nvGrpSpPr>
          <p:cNvPr id="9" name="Grupp 8">
            <a:extLst>
              <a:ext uri="{FF2B5EF4-FFF2-40B4-BE49-F238E27FC236}">
                <a16:creationId xmlns:a16="http://schemas.microsoft.com/office/drawing/2014/main" id="{34050096-B0A2-F285-84B0-0E553CBC3EF5}"/>
              </a:ext>
            </a:extLst>
          </p:cNvPr>
          <p:cNvGrpSpPr/>
          <p:nvPr/>
        </p:nvGrpSpPr>
        <p:grpSpPr>
          <a:xfrm>
            <a:off x="6758003" y="3872717"/>
            <a:ext cx="3570097" cy="2638724"/>
            <a:chOff x="6758003" y="3872717"/>
            <a:chExt cx="3570097" cy="2638724"/>
          </a:xfrm>
        </p:grpSpPr>
        <p:pic>
          <p:nvPicPr>
            <p:cNvPr id="8" name="Bildobjekt 7" descr="En bild som visar gräs, idrott, sport, tennis&#10;&#10;Automatiskt genererad beskrivning">
              <a:extLst>
                <a:ext uri="{FF2B5EF4-FFF2-40B4-BE49-F238E27FC236}">
                  <a16:creationId xmlns:a16="http://schemas.microsoft.com/office/drawing/2014/main" id="{C8174096-B8F3-50E5-97DD-55F680AE311C}"/>
                </a:ext>
              </a:extLst>
            </p:cNvPr>
            <p:cNvPicPr>
              <a:picLocks noChangeAspect="1"/>
            </p:cNvPicPr>
            <p:nvPr/>
          </p:nvPicPr>
          <p:blipFill>
            <a:blip r:embed="rId3"/>
            <a:stretch>
              <a:fillRect/>
            </a:stretch>
          </p:blipFill>
          <p:spPr>
            <a:xfrm>
              <a:off x="6758003" y="4002773"/>
              <a:ext cx="3570097" cy="2008585"/>
            </a:xfrm>
            <a:prstGeom prst="rect">
              <a:avLst/>
            </a:prstGeom>
          </p:spPr>
        </p:pic>
        <p:sp>
          <p:nvSpPr>
            <p:cNvPr id="3" name="Bild 6" descr="Tv">
              <a:extLst>
                <a:ext uri="{FF2B5EF4-FFF2-40B4-BE49-F238E27FC236}">
                  <a16:creationId xmlns:a16="http://schemas.microsoft.com/office/drawing/2014/main" id="{953164F7-ECC5-2D5C-D714-2D08050971B9}"/>
                </a:ext>
              </a:extLst>
            </p:cNvPr>
            <p:cNvSpPr/>
            <p:nvPr/>
          </p:nvSpPr>
          <p:spPr>
            <a:xfrm>
              <a:off x="6758003" y="3872717"/>
              <a:ext cx="3570097" cy="2638724"/>
            </a:xfrm>
            <a:custGeom>
              <a:avLst/>
              <a:gdLst>
                <a:gd name="connsiteX0" fmla="*/ 232832 w 3570097"/>
                <a:gd name="connsiteY0" fmla="*/ 2017848 h 2638724"/>
                <a:gd name="connsiteX1" fmla="*/ 232832 w 3570097"/>
                <a:gd name="connsiteY1" fmla="*/ 232829 h 2638724"/>
                <a:gd name="connsiteX2" fmla="*/ 3337265 w 3570097"/>
                <a:gd name="connsiteY2" fmla="*/ 232829 h 2638724"/>
                <a:gd name="connsiteX3" fmla="*/ 3337265 w 3570097"/>
                <a:gd name="connsiteY3" fmla="*/ 2017848 h 2638724"/>
                <a:gd name="connsiteX4" fmla="*/ 232832 w 3570097"/>
                <a:gd name="connsiteY4" fmla="*/ 2017848 h 2638724"/>
                <a:gd name="connsiteX5" fmla="*/ 2095492 w 3570097"/>
                <a:gd name="connsiteY5" fmla="*/ 2483506 h 2638724"/>
                <a:gd name="connsiteX6" fmla="*/ 1474606 w 3570097"/>
                <a:gd name="connsiteY6" fmla="*/ 2483506 h 2638724"/>
                <a:gd name="connsiteX7" fmla="*/ 1474606 w 3570097"/>
                <a:gd name="connsiteY7" fmla="*/ 2250677 h 2638724"/>
                <a:gd name="connsiteX8" fmla="*/ 2095492 w 3570097"/>
                <a:gd name="connsiteY8" fmla="*/ 2250677 h 2638724"/>
                <a:gd name="connsiteX9" fmla="*/ 2095492 w 3570097"/>
                <a:gd name="connsiteY9" fmla="*/ 2483506 h 2638724"/>
                <a:gd name="connsiteX10" fmla="*/ 3570098 w 3570097"/>
                <a:gd name="connsiteY10" fmla="*/ 2250677 h 2638724"/>
                <a:gd name="connsiteX11" fmla="*/ 3570098 w 3570097"/>
                <a:gd name="connsiteY11" fmla="*/ 0 h 2638724"/>
                <a:gd name="connsiteX12" fmla="*/ 0 w 3570097"/>
                <a:gd name="connsiteY12" fmla="*/ 0 h 2638724"/>
                <a:gd name="connsiteX13" fmla="*/ 0 w 3570097"/>
                <a:gd name="connsiteY13" fmla="*/ 2250677 h 2638724"/>
                <a:gd name="connsiteX14" fmla="*/ 1241773 w 3570097"/>
                <a:gd name="connsiteY14" fmla="*/ 2250677 h 2638724"/>
                <a:gd name="connsiteX15" fmla="*/ 1241773 w 3570097"/>
                <a:gd name="connsiteY15" fmla="*/ 2483506 h 2638724"/>
                <a:gd name="connsiteX16" fmla="*/ 543276 w 3570097"/>
                <a:gd name="connsiteY16" fmla="*/ 2483506 h 2638724"/>
                <a:gd name="connsiteX17" fmla="*/ 465665 w 3570097"/>
                <a:gd name="connsiteY17" fmla="*/ 2561115 h 2638724"/>
                <a:gd name="connsiteX18" fmla="*/ 465665 w 3570097"/>
                <a:gd name="connsiteY18" fmla="*/ 2638725 h 2638724"/>
                <a:gd name="connsiteX19" fmla="*/ 3104433 w 3570097"/>
                <a:gd name="connsiteY19" fmla="*/ 2638725 h 2638724"/>
                <a:gd name="connsiteX20" fmla="*/ 3104433 w 3570097"/>
                <a:gd name="connsiteY20" fmla="*/ 2561115 h 2638724"/>
                <a:gd name="connsiteX21" fmla="*/ 3026822 w 3570097"/>
                <a:gd name="connsiteY21" fmla="*/ 2483506 h 2638724"/>
                <a:gd name="connsiteX22" fmla="*/ 2328325 w 3570097"/>
                <a:gd name="connsiteY22" fmla="*/ 2483506 h 2638724"/>
                <a:gd name="connsiteX23" fmla="*/ 2328325 w 3570097"/>
                <a:gd name="connsiteY23" fmla="*/ 2250677 h 2638724"/>
                <a:gd name="connsiteX24" fmla="*/ 3570098 w 3570097"/>
                <a:gd name="connsiteY24" fmla="*/ 2250677 h 263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0097" h="2638724">
                  <a:moveTo>
                    <a:pt x="232832" y="2017848"/>
                  </a:moveTo>
                  <a:lnTo>
                    <a:pt x="232832" y="232829"/>
                  </a:lnTo>
                  <a:lnTo>
                    <a:pt x="3337265" y="232829"/>
                  </a:lnTo>
                  <a:lnTo>
                    <a:pt x="3337265" y="2017848"/>
                  </a:lnTo>
                  <a:lnTo>
                    <a:pt x="232832" y="2017848"/>
                  </a:lnTo>
                  <a:close/>
                  <a:moveTo>
                    <a:pt x="2095492" y="2483506"/>
                  </a:moveTo>
                  <a:lnTo>
                    <a:pt x="1474606" y="2483506"/>
                  </a:lnTo>
                  <a:lnTo>
                    <a:pt x="1474606" y="2250677"/>
                  </a:lnTo>
                  <a:lnTo>
                    <a:pt x="2095492" y="2250677"/>
                  </a:lnTo>
                  <a:lnTo>
                    <a:pt x="2095492" y="2483506"/>
                  </a:lnTo>
                  <a:close/>
                  <a:moveTo>
                    <a:pt x="3570098" y="2250677"/>
                  </a:moveTo>
                  <a:lnTo>
                    <a:pt x="3570098" y="0"/>
                  </a:lnTo>
                  <a:lnTo>
                    <a:pt x="0" y="0"/>
                  </a:lnTo>
                  <a:lnTo>
                    <a:pt x="0" y="2250677"/>
                  </a:lnTo>
                  <a:lnTo>
                    <a:pt x="1241773" y="2250677"/>
                  </a:lnTo>
                  <a:lnTo>
                    <a:pt x="1241773" y="2483506"/>
                  </a:lnTo>
                  <a:lnTo>
                    <a:pt x="543276" y="2483506"/>
                  </a:lnTo>
                  <a:cubicBezTo>
                    <a:pt x="500590" y="2483506"/>
                    <a:pt x="465665" y="2518430"/>
                    <a:pt x="465665" y="2561115"/>
                  </a:cubicBezTo>
                  <a:lnTo>
                    <a:pt x="465665" y="2638725"/>
                  </a:lnTo>
                  <a:lnTo>
                    <a:pt x="3104433" y="2638725"/>
                  </a:lnTo>
                  <a:lnTo>
                    <a:pt x="3104433" y="2561115"/>
                  </a:lnTo>
                  <a:cubicBezTo>
                    <a:pt x="3104433" y="2518430"/>
                    <a:pt x="3069508" y="2483506"/>
                    <a:pt x="3026822" y="2483506"/>
                  </a:cubicBezTo>
                  <a:lnTo>
                    <a:pt x="2328325" y="2483506"/>
                  </a:lnTo>
                  <a:lnTo>
                    <a:pt x="2328325" y="2250677"/>
                  </a:lnTo>
                  <a:lnTo>
                    <a:pt x="3570098" y="2250677"/>
                  </a:lnTo>
                  <a:close/>
                </a:path>
              </a:pathLst>
            </a:custGeom>
            <a:solidFill>
              <a:schemeClr val="tx1"/>
            </a:solidFill>
            <a:ln w="38795" cap="flat">
              <a:noFill/>
              <a:prstDash val="solid"/>
              <a:miter/>
            </a:ln>
          </p:spPr>
          <p:txBody>
            <a:bodyPr rtlCol="0" anchor="ctr"/>
            <a:lstStyle/>
            <a:p>
              <a:endParaRPr lang="sv-SE"/>
            </a:p>
          </p:txBody>
        </p:sp>
      </p:grpSp>
      <p:sp>
        <p:nvSpPr>
          <p:cNvPr id="19" name="Pratbubbla: rektangel med rundade hörn 18">
            <a:extLst>
              <a:ext uri="{FF2B5EF4-FFF2-40B4-BE49-F238E27FC236}">
                <a16:creationId xmlns:a16="http://schemas.microsoft.com/office/drawing/2014/main" id="{26C2AA8E-0E32-0EA6-642A-CF84A1AEE4C3}"/>
              </a:ext>
            </a:extLst>
          </p:cNvPr>
          <p:cNvSpPr/>
          <p:nvPr/>
        </p:nvSpPr>
        <p:spPr>
          <a:xfrm>
            <a:off x="741879" y="1884434"/>
            <a:ext cx="6575111" cy="1774894"/>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pPr>
            <a:r>
              <a:rPr lang="sv-SE" sz="2400" dirty="0">
                <a:solidFill>
                  <a:schemeClr val="bg1"/>
                </a:solidFill>
                <a:latin typeface="Arial" panose="020B0604020202020204" pitchFamily="34" charset="0"/>
                <a:cs typeface="Arial" panose="020B0604020202020204" pitchFamily="34" charset="0"/>
              </a:rPr>
              <a:t>Vad gör spelarna i de olika spelformerna? </a:t>
            </a:r>
          </a:p>
          <a:p>
            <a:pPr marL="342900" marR="0" indent="-342900" defTabSz="914400" rtl="0" eaLnBrk="1" fontAlgn="auto" latinLnBrk="0" hangingPunct="1">
              <a:lnSpc>
                <a:spcPct val="100000"/>
              </a:lnSpc>
              <a:spcBef>
                <a:spcPts val="0"/>
              </a:spcBef>
              <a:spcAft>
                <a:spcPts val="0"/>
              </a:spcAft>
              <a:buClrTx/>
              <a:buSzTx/>
              <a:buFont typeface="Wingdings" panose="05000000000000000000" pitchFamily="2" charset="2"/>
              <a:buChar char="§"/>
              <a:tabLst/>
            </a:pPr>
            <a:endParaRPr lang="sv-SE" sz="2400"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påverkar det spelarutbildningsplanen?</a:t>
            </a:r>
          </a:p>
        </p:txBody>
      </p:sp>
    </p:spTree>
    <p:extLst>
      <p:ext uri="{BB962C8B-B14F-4D97-AF65-F5344CB8AC3E}">
        <p14:creationId xmlns:p14="http://schemas.microsoft.com/office/powerpoint/2010/main" val="26006383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SPELETS SKEDEN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Rekommenderade prioritering 3 mot 3 och 5 mot 5</a:t>
            </a:r>
          </a:p>
        </p:txBody>
      </p:sp>
      <p:sp>
        <p:nvSpPr>
          <p:cNvPr id="3" name="Rektangel: rundade hörn 2">
            <a:extLst>
              <a:ext uri="{FF2B5EF4-FFF2-40B4-BE49-F238E27FC236}">
                <a16:creationId xmlns:a16="http://schemas.microsoft.com/office/drawing/2014/main" id="{D63D6EAC-E187-D05F-4696-270CBADE9C5F}"/>
              </a:ext>
            </a:extLst>
          </p:cNvPr>
          <p:cNvSpPr/>
          <p:nvPr/>
        </p:nvSpPr>
        <p:spPr>
          <a:xfrm>
            <a:off x="1692633" y="4394757"/>
            <a:ext cx="2741015" cy="567214"/>
          </a:xfrm>
          <a:prstGeom prst="roundRect">
            <a:avLst>
              <a:gd name="adj" fmla="val 36370"/>
            </a:avLst>
          </a:prstGeom>
          <a:solidFill>
            <a:srgbClr val="FFFFFF">
              <a:lumMod val="65000"/>
            </a:srgbClr>
          </a:solidFill>
          <a:ln w="127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FFFFFF"/>
                </a:solidFill>
                <a:effectLst/>
                <a:uLnTx/>
                <a:uFillTx/>
                <a:latin typeface="Calibri"/>
                <a:ea typeface="+mn-ea"/>
                <a:cs typeface="+mn-cs"/>
              </a:rPr>
              <a:t>Komma till avslut och göra mål</a:t>
            </a:r>
          </a:p>
        </p:txBody>
      </p:sp>
      <p:sp>
        <p:nvSpPr>
          <p:cNvPr id="6" name="Rektangel: rundade hörn 5">
            <a:extLst>
              <a:ext uri="{FF2B5EF4-FFF2-40B4-BE49-F238E27FC236}">
                <a16:creationId xmlns:a16="http://schemas.microsoft.com/office/drawing/2014/main" id="{E3C35AE8-3387-C819-B37E-55B138036A55}"/>
              </a:ext>
            </a:extLst>
          </p:cNvPr>
          <p:cNvSpPr/>
          <p:nvPr/>
        </p:nvSpPr>
        <p:spPr>
          <a:xfrm>
            <a:off x="7696158" y="4394757"/>
            <a:ext cx="2741016" cy="567214"/>
          </a:xfrm>
          <a:prstGeom prst="roundRect">
            <a:avLst>
              <a:gd name="adj" fmla="val 36370"/>
            </a:avLst>
          </a:prstGeom>
          <a:solidFill>
            <a:srgbClr val="005293">
              <a:lumMod val="75000"/>
            </a:srgbClr>
          </a:solidFill>
          <a:ln w="12700"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FFFFFF"/>
                </a:solidFill>
                <a:effectLst/>
                <a:uLnTx/>
                <a:uFillTx/>
                <a:latin typeface="Calibri"/>
                <a:ea typeface="+mn-ea"/>
                <a:cs typeface="+mn-cs"/>
              </a:rPr>
              <a:t>Förhindra och rädda avslut</a:t>
            </a:r>
          </a:p>
        </p:txBody>
      </p:sp>
      <p:sp>
        <p:nvSpPr>
          <p:cNvPr id="8" name="Rektangel: rundade hörn 7">
            <a:extLst>
              <a:ext uri="{FF2B5EF4-FFF2-40B4-BE49-F238E27FC236}">
                <a16:creationId xmlns:a16="http://schemas.microsoft.com/office/drawing/2014/main" id="{1C7EEEA5-581C-BFFF-236E-6E59EB07A173}"/>
              </a:ext>
            </a:extLst>
          </p:cNvPr>
          <p:cNvSpPr/>
          <p:nvPr/>
        </p:nvSpPr>
        <p:spPr>
          <a:xfrm>
            <a:off x="300712" y="3186460"/>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Speluppbyggnad</a:t>
            </a:r>
          </a:p>
        </p:txBody>
      </p:sp>
      <p:sp>
        <p:nvSpPr>
          <p:cNvPr id="9" name="Pil: vänster-höger 8">
            <a:extLst>
              <a:ext uri="{FF2B5EF4-FFF2-40B4-BE49-F238E27FC236}">
                <a16:creationId xmlns:a16="http://schemas.microsoft.com/office/drawing/2014/main" id="{173AF2AC-67F3-479A-31FF-4F786B47DC6F}"/>
              </a:ext>
            </a:extLst>
          </p:cNvPr>
          <p:cNvSpPr/>
          <p:nvPr/>
        </p:nvSpPr>
        <p:spPr>
          <a:xfrm>
            <a:off x="4612045" y="1775233"/>
            <a:ext cx="2876470" cy="1041400"/>
          </a:xfrm>
          <a:prstGeom prst="leftRightArrow">
            <a:avLst>
              <a:gd name="adj1" fmla="val 38293"/>
              <a:gd name="adj2" fmla="val 59756"/>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Omställning</a:t>
            </a:r>
          </a:p>
        </p:txBody>
      </p:sp>
      <p:sp>
        <p:nvSpPr>
          <p:cNvPr id="10" name="Rektangel: rundade hörn 9">
            <a:extLst>
              <a:ext uri="{FF2B5EF4-FFF2-40B4-BE49-F238E27FC236}">
                <a16:creationId xmlns:a16="http://schemas.microsoft.com/office/drawing/2014/main" id="{828EADED-CE53-CB1C-DE0C-8227A373902F}"/>
              </a:ext>
            </a:extLst>
          </p:cNvPr>
          <p:cNvSpPr/>
          <p:nvPr/>
        </p:nvSpPr>
        <p:spPr>
          <a:xfrm>
            <a:off x="1692632" y="2154687"/>
            <a:ext cx="2741015" cy="930736"/>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prstClr val="black"/>
                </a:solidFill>
                <a:effectLst/>
                <a:uLnTx/>
                <a:uFillTx/>
                <a:latin typeface="Calibri"/>
                <a:ea typeface="+mn-ea"/>
                <a:cs typeface="+mn-cs"/>
              </a:rPr>
              <a:t>Uppgift:</a:t>
            </a:r>
            <a:br>
              <a:rPr kumimoji="0" lang="sv-SE" sz="1400" b="0" i="0" u="none" strike="noStrike" kern="0" cap="none" spc="0" normalizeH="0" baseline="0" noProof="0" dirty="0">
                <a:ln>
                  <a:noFill/>
                </a:ln>
                <a:solidFill>
                  <a:prstClr val="black"/>
                </a:solidFill>
                <a:effectLst/>
                <a:uLnTx/>
                <a:uFillTx/>
                <a:latin typeface="Calibri"/>
                <a:ea typeface="+mn-ea"/>
                <a:cs typeface="+mn-cs"/>
              </a:rPr>
            </a:br>
            <a:r>
              <a:rPr kumimoji="0" lang="sv-SE" sz="1400" b="0" i="0" u="none" strike="noStrike" kern="0" cap="none" spc="0" normalizeH="0" baseline="0" noProof="0" dirty="0">
                <a:ln>
                  <a:noFill/>
                </a:ln>
                <a:solidFill>
                  <a:prstClr val="black"/>
                </a:solidFill>
                <a:effectLst/>
                <a:uLnTx/>
                <a:uFillTx/>
                <a:latin typeface="Calibri"/>
                <a:ea typeface="+mn-ea"/>
                <a:cs typeface="+mn-cs"/>
              </a:rPr>
              <a:t>Passera motståndare med bollen</a:t>
            </a:r>
          </a:p>
        </p:txBody>
      </p:sp>
      <p:sp>
        <p:nvSpPr>
          <p:cNvPr id="11" name="Rektangel: rundade hörn 10">
            <a:extLst>
              <a:ext uri="{FF2B5EF4-FFF2-40B4-BE49-F238E27FC236}">
                <a16:creationId xmlns:a16="http://schemas.microsoft.com/office/drawing/2014/main" id="{FD633C76-68EF-DE9C-B713-D5D535098164}"/>
              </a:ext>
            </a:extLst>
          </p:cNvPr>
          <p:cNvSpPr/>
          <p:nvPr/>
        </p:nvSpPr>
        <p:spPr>
          <a:xfrm>
            <a:off x="1692632" y="1969899"/>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Anfallsspel</a:t>
            </a:r>
          </a:p>
        </p:txBody>
      </p:sp>
      <p:sp>
        <p:nvSpPr>
          <p:cNvPr id="12" name="Rektangel: rundade hörn 11">
            <a:extLst>
              <a:ext uri="{FF2B5EF4-FFF2-40B4-BE49-F238E27FC236}">
                <a16:creationId xmlns:a16="http://schemas.microsoft.com/office/drawing/2014/main" id="{98C7BF3C-63FD-5C0E-B6CF-A5D87B44C4C9}"/>
              </a:ext>
            </a:extLst>
          </p:cNvPr>
          <p:cNvSpPr/>
          <p:nvPr/>
        </p:nvSpPr>
        <p:spPr>
          <a:xfrm>
            <a:off x="7696159" y="2154687"/>
            <a:ext cx="2741016" cy="930736"/>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solidFill>
                  <a:prstClr val="black"/>
                </a:solidFill>
                <a:effectLst/>
                <a:uLnTx/>
                <a:uFillTx/>
                <a:latin typeface="Calibri"/>
                <a:ea typeface="+mn-ea"/>
                <a:cs typeface="+mn-cs"/>
              </a:rPr>
              <a:t>Uppgift:</a:t>
            </a:r>
            <a:br>
              <a:rPr kumimoji="0" lang="sv-SE" sz="1400" b="0" i="0" u="none" strike="noStrike" kern="0" cap="none" spc="0" normalizeH="0" baseline="0" noProof="0">
                <a:ln>
                  <a:noFill/>
                </a:ln>
                <a:solidFill>
                  <a:prstClr val="black"/>
                </a:solidFill>
                <a:effectLst/>
                <a:uLnTx/>
                <a:uFillTx/>
                <a:latin typeface="Calibri"/>
                <a:ea typeface="+mn-ea"/>
                <a:cs typeface="+mn-cs"/>
              </a:rPr>
            </a:br>
            <a:r>
              <a:rPr kumimoji="0" lang="sv-SE" sz="1400" b="0" i="0" u="none" strike="noStrike" kern="0" cap="none" spc="0" normalizeH="0" baseline="0" noProof="0">
                <a:ln>
                  <a:noFill/>
                </a:ln>
                <a:solidFill>
                  <a:prstClr val="black"/>
                </a:solidFill>
                <a:effectLst/>
                <a:uLnTx/>
                <a:uFillTx/>
                <a:latin typeface="Calibri"/>
                <a:ea typeface="+mn-ea"/>
                <a:cs typeface="+mn-cs"/>
              </a:rPr>
              <a:t>Ta bollen</a:t>
            </a:r>
          </a:p>
        </p:txBody>
      </p:sp>
      <p:sp>
        <p:nvSpPr>
          <p:cNvPr id="13" name="Rektangel: rundade hörn 12">
            <a:extLst>
              <a:ext uri="{FF2B5EF4-FFF2-40B4-BE49-F238E27FC236}">
                <a16:creationId xmlns:a16="http://schemas.microsoft.com/office/drawing/2014/main" id="{532B11F0-79DB-5F2B-8E0F-A53090C03B55}"/>
              </a:ext>
            </a:extLst>
          </p:cNvPr>
          <p:cNvSpPr/>
          <p:nvPr/>
        </p:nvSpPr>
        <p:spPr>
          <a:xfrm>
            <a:off x="7696160" y="2012326"/>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Försvarsspel</a:t>
            </a:r>
          </a:p>
        </p:txBody>
      </p:sp>
      <p:sp>
        <p:nvSpPr>
          <p:cNvPr id="14" name="Rektangel: rundade hörn 13">
            <a:extLst>
              <a:ext uri="{FF2B5EF4-FFF2-40B4-BE49-F238E27FC236}">
                <a16:creationId xmlns:a16="http://schemas.microsoft.com/office/drawing/2014/main" id="{D46F3C6A-AB77-8F4F-17C4-89859ABDD113}"/>
              </a:ext>
            </a:extLst>
          </p:cNvPr>
          <p:cNvSpPr/>
          <p:nvPr/>
        </p:nvSpPr>
        <p:spPr>
          <a:xfrm>
            <a:off x="3109357" y="3186460"/>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Kontring</a:t>
            </a:r>
          </a:p>
        </p:txBody>
      </p:sp>
      <p:sp>
        <p:nvSpPr>
          <p:cNvPr id="15" name="Rektangel: rundade hörn 14">
            <a:extLst>
              <a:ext uri="{FF2B5EF4-FFF2-40B4-BE49-F238E27FC236}">
                <a16:creationId xmlns:a16="http://schemas.microsoft.com/office/drawing/2014/main" id="{E23FAAF4-083C-8CC8-A518-5F22F8C74AFA}"/>
              </a:ext>
            </a:extLst>
          </p:cNvPr>
          <p:cNvSpPr/>
          <p:nvPr/>
        </p:nvSpPr>
        <p:spPr>
          <a:xfrm>
            <a:off x="6279437" y="3186460"/>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Återerövring av bollen</a:t>
            </a:r>
          </a:p>
        </p:txBody>
      </p:sp>
      <p:sp>
        <p:nvSpPr>
          <p:cNvPr id="16" name="Rektangel: rundade hörn 15">
            <a:extLst>
              <a:ext uri="{FF2B5EF4-FFF2-40B4-BE49-F238E27FC236}">
                <a16:creationId xmlns:a16="http://schemas.microsoft.com/office/drawing/2014/main" id="{4B5469D1-1D64-A896-6CF0-D9B26F353EB6}"/>
              </a:ext>
            </a:extLst>
          </p:cNvPr>
          <p:cNvSpPr/>
          <p:nvPr/>
        </p:nvSpPr>
        <p:spPr>
          <a:xfrm>
            <a:off x="9088080" y="3186460"/>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Förhindra speluppbyggnad</a:t>
            </a:r>
          </a:p>
        </p:txBody>
      </p:sp>
      <p:sp>
        <p:nvSpPr>
          <p:cNvPr id="17" name="textruta 16">
            <a:extLst>
              <a:ext uri="{FF2B5EF4-FFF2-40B4-BE49-F238E27FC236}">
                <a16:creationId xmlns:a16="http://schemas.microsoft.com/office/drawing/2014/main" id="{69BB1388-39B3-22A6-FCFB-3EB3FC2A3E69}"/>
              </a:ext>
            </a:extLst>
          </p:cNvPr>
          <p:cNvSpPr txBox="1">
            <a:spLocks/>
          </p:cNvSpPr>
          <p:nvPr/>
        </p:nvSpPr>
        <p:spPr>
          <a:xfrm>
            <a:off x="161999" y="3146754"/>
            <a:ext cx="11776561" cy="691115"/>
          </a:xfrm>
          <a:prstGeom prst="rect">
            <a:avLst/>
          </a:prstGeom>
          <a:solidFill>
            <a:schemeClr val="bg1">
              <a:alpha val="85000"/>
            </a:schemeClr>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89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EE5983-9C80-FEB7-A705-74F43A2120F7}"/>
              </a:ext>
            </a:extLst>
          </p:cNvPr>
          <p:cNvSpPr>
            <a:spLocks noGrp="1"/>
          </p:cNvSpPr>
          <p:nvPr>
            <p:ph type="ctrTitle"/>
          </p:nvPr>
        </p:nvSpPr>
        <p:spPr/>
        <p:txBody>
          <a:bodyPr/>
          <a:lstStyle/>
          <a:p>
            <a:r>
              <a:rPr lang="sv-SE" dirty="0"/>
              <a:t>Spelarutbildningsplan</a:t>
            </a:r>
          </a:p>
        </p:txBody>
      </p:sp>
      <p:sp>
        <p:nvSpPr>
          <p:cNvPr id="3" name="Underrubrik 2">
            <a:extLst>
              <a:ext uri="{FF2B5EF4-FFF2-40B4-BE49-F238E27FC236}">
                <a16:creationId xmlns:a16="http://schemas.microsoft.com/office/drawing/2014/main" id="{B78DC61F-8987-C26F-124E-65C15CDC6283}"/>
              </a:ext>
            </a:extLst>
          </p:cNvPr>
          <p:cNvSpPr>
            <a:spLocks noGrp="1"/>
          </p:cNvSpPr>
          <p:nvPr>
            <p:ph type="subTitle" idx="1"/>
          </p:nvPr>
        </p:nvSpPr>
        <p:spPr>
          <a:xfrm>
            <a:off x="1524000" y="5200931"/>
            <a:ext cx="9144000" cy="1525979"/>
          </a:xfrm>
        </p:spPr>
        <p:txBody>
          <a:bodyPr>
            <a:normAutofit/>
          </a:bodyPr>
          <a:lstStyle/>
          <a:p>
            <a:r>
              <a:rPr lang="sv-SE" dirty="0"/>
              <a:t>Processtöd för en förening som vill ta fram en plan</a:t>
            </a:r>
            <a:br>
              <a:rPr lang="sv-SE" dirty="0"/>
            </a:br>
            <a:r>
              <a:rPr lang="sv-SE" dirty="0"/>
              <a:t>för att deras spelare ska trivas och utvecklas</a:t>
            </a:r>
          </a:p>
        </p:txBody>
      </p:sp>
      <p:pic>
        <p:nvPicPr>
          <p:cNvPr id="5" name="Bild 4">
            <a:extLst>
              <a:ext uri="{FF2B5EF4-FFF2-40B4-BE49-F238E27FC236}">
                <a16:creationId xmlns:a16="http://schemas.microsoft.com/office/drawing/2014/main" id="{DD60FD09-FFB9-66A8-FD9B-EF2A2721F00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15737" y="760115"/>
            <a:ext cx="3760522" cy="659740"/>
          </a:xfrm>
          <a:prstGeom prst="rect">
            <a:avLst/>
          </a:prstGeom>
        </p:spPr>
      </p:pic>
      <p:pic>
        <p:nvPicPr>
          <p:cNvPr id="7" name="Bildobjekt 6" descr="En bild som visar logotyp&#10;&#10;Automatiskt genererad beskrivning">
            <a:extLst>
              <a:ext uri="{FF2B5EF4-FFF2-40B4-BE49-F238E27FC236}">
                <a16:creationId xmlns:a16="http://schemas.microsoft.com/office/drawing/2014/main" id="{9C581CE1-1F27-5BBA-38E0-80C03DFB6A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1581" y="1768638"/>
            <a:ext cx="2428834" cy="1934457"/>
          </a:xfrm>
          <a:prstGeom prst="rect">
            <a:avLst/>
          </a:prstGeom>
        </p:spPr>
      </p:pic>
    </p:spTree>
    <p:extLst>
      <p:ext uri="{BB962C8B-B14F-4D97-AF65-F5344CB8AC3E}">
        <p14:creationId xmlns:p14="http://schemas.microsoft.com/office/powerpoint/2010/main" val="127879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SPELETS SKEDEN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Rekommenderade prioritering</a:t>
            </a:r>
          </a:p>
        </p:txBody>
      </p:sp>
      <p:sp>
        <p:nvSpPr>
          <p:cNvPr id="2" name="Rektangel: rundade hörn 1">
            <a:extLst>
              <a:ext uri="{FF2B5EF4-FFF2-40B4-BE49-F238E27FC236}">
                <a16:creationId xmlns:a16="http://schemas.microsoft.com/office/drawing/2014/main" id="{6845208F-8B86-42BE-3008-33B1DA8B7DF7}"/>
              </a:ext>
            </a:extLst>
          </p:cNvPr>
          <p:cNvSpPr/>
          <p:nvPr/>
        </p:nvSpPr>
        <p:spPr>
          <a:xfrm>
            <a:off x="297318" y="3390039"/>
            <a:ext cx="2741018" cy="1504915"/>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err="1">
                <a:ln>
                  <a:noFill/>
                </a:ln>
                <a:solidFill>
                  <a:prstClr val="black"/>
                </a:solidFill>
                <a:effectLst/>
                <a:uLnTx/>
                <a:uFillTx/>
                <a:latin typeface="Calibri"/>
                <a:ea typeface="+mn-ea"/>
                <a:cs typeface="+mn-cs"/>
              </a:rPr>
              <a:t>Prio</a:t>
            </a:r>
            <a:r>
              <a:rPr kumimoji="0" lang="sv-SE" sz="1400" b="1" i="0" u="none" strike="noStrike" kern="0" cap="none" spc="0" normalizeH="0" baseline="0" noProof="0">
                <a:ln>
                  <a:noFill/>
                </a:ln>
                <a:solidFill>
                  <a:prstClr val="black"/>
                </a:solidFill>
                <a:effectLst/>
                <a:uLnTx/>
                <a:uFillTx/>
                <a:latin typeface="Calibri"/>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Uppfylla grundförutsättningarna</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Spelbarhet i alla spelytor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Spelbarhet i alla korridorer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black"/>
              </a:solidFill>
              <a:effectLst/>
              <a:uLnTx/>
              <a:uFillTx/>
              <a:latin typeface="Calibri"/>
              <a:ea typeface="+mn-ea"/>
              <a:cs typeface="+mn-cs"/>
            </a:endParaRPr>
          </a:p>
        </p:txBody>
      </p:sp>
      <p:sp>
        <p:nvSpPr>
          <p:cNvPr id="7" name="Rektangel: rundade hörn 6">
            <a:extLst>
              <a:ext uri="{FF2B5EF4-FFF2-40B4-BE49-F238E27FC236}">
                <a16:creationId xmlns:a16="http://schemas.microsoft.com/office/drawing/2014/main" id="{ADCC2368-937F-63F5-FE94-6FBC53476C1D}"/>
              </a:ext>
            </a:extLst>
          </p:cNvPr>
          <p:cNvSpPr/>
          <p:nvPr/>
        </p:nvSpPr>
        <p:spPr>
          <a:xfrm>
            <a:off x="300712" y="3186460"/>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Speluppbyggnad</a:t>
            </a:r>
          </a:p>
        </p:txBody>
      </p:sp>
      <p:sp>
        <p:nvSpPr>
          <p:cNvPr id="18" name="Pil: vänster-höger 17">
            <a:extLst>
              <a:ext uri="{FF2B5EF4-FFF2-40B4-BE49-F238E27FC236}">
                <a16:creationId xmlns:a16="http://schemas.microsoft.com/office/drawing/2014/main" id="{56CA1F98-4F63-FBAD-15D9-53E61EDE42AF}"/>
              </a:ext>
            </a:extLst>
          </p:cNvPr>
          <p:cNvSpPr/>
          <p:nvPr/>
        </p:nvSpPr>
        <p:spPr>
          <a:xfrm>
            <a:off x="4612045" y="1775233"/>
            <a:ext cx="2876470" cy="1041400"/>
          </a:xfrm>
          <a:prstGeom prst="leftRightArrow">
            <a:avLst>
              <a:gd name="adj1" fmla="val 38293"/>
              <a:gd name="adj2" fmla="val 59756"/>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Omställning</a:t>
            </a:r>
          </a:p>
        </p:txBody>
      </p:sp>
      <p:sp>
        <p:nvSpPr>
          <p:cNvPr id="19" name="Rektangel: rundade hörn 18">
            <a:extLst>
              <a:ext uri="{FF2B5EF4-FFF2-40B4-BE49-F238E27FC236}">
                <a16:creationId xmlns:a16="http://schemas.microsoft.com/office/drawing/2014/main" id="{ED520A62-2F30-4BBC-8C76-6F1E51345267}"/>
              </a:ext>
            </a:extLst>
          </p:cNvPr>
          <p:cNvSpPr/>
          <p:nvPr/>
        </p:nvSpPr>
        <p:spPr>
          <a:xfrm>
            <a:off x="1692632" y="2154687"/>
            <a:ext cx="2741015" cy="930736"/>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prstClr val="black"/>
                </a:solidFill>
                <a:effectLst/>
                <a:uLnTx/>
                <a:uFillTx/>
                <a:latin typeface="Calibri"/>
                <a:ea typeface="+mn-ea"/>
                <a:cs typeface="+mn-cs"/>
              </a:rPr>
              <a:t>Uppgift:</a:t>
            </a:r>
            <a:br>
              <a:rPr kumimoji="0" lang="sv-SE" sz="1400" b="0" i="0" u="none" strike="noStrike" kern="0" cap="none" spc="0" normalizeH="0" baseline="0" noProof="0" dirty="0">
                <a:ln>
                  <a:noFill/>
                </a:ln>
                <a:solidFill>
                  <a:prstClr val="black"/>
                </a:solidFill>
                <a:effectLst/>
                <a:uLnTx/>
                <a:uFillTx/>
                <a:latin typeface="Calibri"/>
                <a:ea typeface="+mn-ea"/>
                <a:cs typeface="+mn-cs"/>
              </a:rPr>
            </a:br>
            <a:r>
              <a:rPr kumimoji="0" lang="sv-SE" sz="1400" b="0" i="0" u="none" strike="noStrike" kern="0" cap="none" spc="0" normalizeH="0" baseline="0" noProof="0" dirty="0">
                <a:ln>
                  <a:noFill/>
                </a:ln>
                <a:solidFill>
                  <a:prstClr val="black"/>
                </a:solidFill>
                <a:effectLst/>
                <a:uLnTx/>
                <a:uFillTx/>
                <a:latin typeface="Calibri"/>
                <a:ea typeface="+mn-ea"/>
                <a:cs typeface="+mn-cs"/>
              </a:rPr>
              <a:t>Passera motståndare med bollen</a:t>
            </a:r>
          </a:p>
        </p:txBody>
      </p:sp>
      <p:sp>
        <p:nvSpPr>
          <p:cNvPr id="20" name="Rektangel: rundade hörn 19">
            <a:extLst>
              <a:ext uri="{FF2B5EF4-FFF2-40B4-BE49-F238E27FC236}">
                <a16:creationId xmlns:a16="http://schemas.microsoft.com/office/drawing/2014/main" id="{A6DABD23-1AE6-8606-F0FB-BDC3F6E505AB}"/>
              </a:ext>
            </a:extLst>
          </p:cNvPr>
          <p:cNvSpPr/>
          <p:nvPr/>
        </p:nvSpPr>
        <p:spPr>
          <a:xfrm>
            <a:off x="1692632" y="1969899"/>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Anfallsspel</a:t>
            </a:r>
          </a:p>
        </p:txBody>
      </p:sp>
      <p:sp>
        <p:nvSpPr>
          <p:cNvPr id="21" name="Rektangel: rundade hörn 20">
            <a:extLst>
              <a:ext uri="{FF2B5EF4-FFF2-40B4-BE49-F238E27FC236}">
                <a16:creationId xmlns:a16="http://schemas.microsoft.com/office/drawing/2014/main" id="{906EC817-5572-F1F0-A819-6C3131255617}"/>
              </a:ext>
            </a:extLst>
          </p:cNvPr>
          <p:cNvSpPr/>
          <p:nvPr/>
        </p:nvSpPr>
        <p:spPr>
          <a:xfrm>
            <a:off x="7696159" y="2154687"/>
            <a:ext cx="2741016" cy="930736"/>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solidFill>
                  <a:prstClr val="black"/>
                </a:solidFill>
                <a:effectLst/>
                <a:uLnTx/>
                <a:uFillTx/>
                <a:latin typeface="Calibri"/>
                <a:ea typeface="+mn-ea"/>
                <a:cs typeface="+mn-cs"/>
              </a:rPr>
              <a:t>Uppgift:</a:t>
            </a:r>
            <a:br>
              <a:rPr kumimoji="0" lang="sv-SE" sz="1400" b="0" i="0" u="none" strike="noStrike" kern="0" cap="none" spc="0" normalizeH="0" baseline="0" noProof="0">
                <a:ln>
                  <a:noFill/>
                </a:ln>
                <a:solidFill>
                  <a:prstClr val="black"/>
                </a:solidFill>
                <a:effectLst/>
                <a:uLnTx/>
                <a:uFillTx/>
                <a:latin typeface="Calibri"/>
                <a:ea typeface="+mn-ea"/>
                <a:cs typeface="+mn-cs"/>
              </a:rPr>
            </a:br>
            <a:r>
              <a:rPr kumimoji="0" lang="sv-SE" sz="1400" b="0" i="0" u="none" strike="noStrike" kern="0" cap="none" spc="0" normalizeH="0" baseline="0" noProof="0">
                <a:ln>
                  <a:noFill/>
                </a:ln>
                <a:solidFill>
                  <a:prstClr val="black"/>
                </a:solidFill>
                <a:effectLst/>
                <a:uLnTx/>
                <a:uFillTx/>
                <a:latin typeface="Calibri"/>
                <a:ea typeface="+mn-ea"/>
                <a:cs typeface="+mn-cs"/>
              </a:rPr>
              <a:t>Ta bollen</a:t>
            </a:r>
          </a:p>
        </p:txBody>
      </p:sp>
      <p:sp>
        <p:nvSpPr>
          <p:cNvPr id="22" name="Rektangel: rundade hörn 21">
            <a:extLst>
              <a:ext uri="{FF2B5EF4-FFF2-40B4-BE49-F238E27FC236}">
                <a16:creationId xmlns:a16="http://schemas.microsoft.com/office/drawing/2014/main" id="{AEC0F61F-DCE8-922D-37A5-444B12164BF2}"/>
              </a:ext>
            </a:extLst>
          </p:cNvPr>
          <p:cNvSpPr/>
          <p:nvPr/>
        </p:nvSpPr>
        <p:spPr>
          <a:xfrm>
            <a:off x="7696160" y="2012326"/>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Försvarsspel</a:t>
            </a:r>
          </a:p>
        </p:txBody>
      </p:sp>
      <p:sp>
        <p:nvSpPr>
          <p:cNvPr id="23" name="Rektangel: rundade hörn 22">
            <a:extLst>
              <a:ext uri="{FF2B5EF4-FFF2-40B4-BE49-F238E27FC236}">
                <a16:creationId xmlns:a16="http://schemas.microsoft.com/office/drawing/2014/main" id="{6E27B982-150E-CC86-7881-7AD1AE9C3480}"/>
              </a:ext>
            </a:extLst>
          </p:cNvPr>
          <p:cNvSpPr/>
          <p:nvPr/>
        </p:nvSpPr>
        <p:spPr>
          <a:xfrm>
            <a:off x="3118360" y="3454662"/>
            <a:ext cx="2741018" cy="1440292"/>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err="1">
                <a:ln>
                  <a:noFill/>
                </a:ln>
                <a:solidFill>
                  <a:prstClr val="black"/>
                </a:solidFill>
                <a:effectLst/>
                <a:uLnTx/>
                <a:uFillTx/>
                <a:latin typeface="Calibri"/>
                <a:ea typeface="+mn-ea"/>
                <a:cs typeface="+mn-cs"/>
              </a:rPr>
              <a:t>Prio</a:t>
            </a:r>
            <a:r>
              <a:rPr kumimoji="0" lang="sv-SE" sz="1400" b="1" i="0" u="none" strike="noStrike" kern="0" cap="none" spc="0" normalizeH="0" baseline="0" noProof="0">
                <a:ln>
                  <a:noFill/>
                </a:ln>
                <a:solidFill>
                  <a:prstClr val="black"/>
                </a:solidFill>
                <a:effectLst/>
                <a:uLnTx/>
                <a:uFillTx/>
                <a:latin typeface="Calibri"/>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Snabbt speldjup framåt &amp; bakåt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Snabbt spelbarhet i spelyta 2 &amp; 3</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Snabbt spelbarhet i flera korridorer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black"/>
              </a:solidFill>
              <a:effectLst/>
              <a:uLnTx/>
              <a:uFillTx/>
              <a:latin typeface="Calibri"/>
              <a:ea typeface="+mn-ea"/>
              <a:cs typeface="+mn-cs"/>
            </a:endParaRPr>
          </a:p>
        </p:txBody>
      </p:sp>
      <p:sp>
        <p:nvSpPr>
          <p:cNvPr id="24" name="Rektangel: rundade hörn 23">
            <a:extLst>
              <a:ext uri="{FF2B5EF4-FFF2-40B4-BE49-F238E27FC236}">
                <a16:creationId xmlns:a16="http://schemas.microsoft.com/office/drawing/2014/main" id="{B530935C-79A8-EA8F-2C59-8800BCD9B149}"/>
              </a:ext>
            </a:extLst>
          </p:cNvPr>
          <p:cNvSpPr/>
          <p:nvPr/>
        </p:nvSpPr>
        <p:spPr>
          <a:xfrm>
            <a:off x="3109357" y="3186460"/>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Kontring</a:t>
            </a:r>
          </a:p>
        </p:txBody>
      </p:sp>
      <p:sp>
        <p:nvSpPr>
          <p:cNvPr id="25" name="Rektangel: rundade hörn 24">
            <a:extLst>
              <a:ext uri="{FF2B5EF4-FFF2-40B4-BE49-F238E27FC236}">
                <a16:creationId xmlns:a16="http://schemas.microsoft.com/office/drawing/2014/main" id="{6F7E1218-3B17-1A68-DDA2-2F7ACE182669}"/>
              </a:ext>
            </a:extLst>
          </p:cNvPr>
          <p:cNvSpPr/>
          <p:nvPr/>
        </p:nvSpPr>
        <p:spPr>
          <a:xfrm>
            <a:off x="6279437" y="3312375"/>
            <a:ext cx="2741018" cy="1596699"/>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err="1">
                <a:ln>
                  <a:noFill/>
                </a:ln>
                <a:solidFill>
                  <a:prstClr val="black"/>
                </a:solidFill>
                <a:effectLst/>
                <a:uLnTx/>
                <a:uFillTx/>
                <a:latin typeface="Calibri"/>
                <a:ea typeface="+mn-ea"/>
                <a:cs typeface="+mn-cs"/>
              </a:rPr>
              <a:t>Prio</a:t>
            </a:r>
            <a:r>
              <a:rPr kumimoji="0" lang="sv-SE" sz="1400" b="1" i="0" u="none" strike="noStrike" kern="0" cap="none" spc="0" normalizeH="0" baseline="0" noProof="0">
                <a:ln>
                  <a:noFill/>
                </a:ln>
                <a:solidFill>
                  <a:prstClr val="black"/>
                </a:solidFill>
                <a:effectLst/>
                <a:uLnTx/>
                <a:uFillTx/>
                <a:latin typeface="Calibri"/>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Snabbt pressa bollhållaren</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Snabbt förhindra passningsalt.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Snabbt förhindra spel framför och bakom backlinjen</a:t>
            </a:r>
          </a:p>
        </p:txBody>
      </p:sp>
      <p:sp>
        <p:nvSpPr>
          <p:cNvPr id="26" name="Rektangel: rundade hörn 25">
            <a:extLst>
              <a:ext uri="{FF2B5EF4-FFF2-40B4-BE49-F238E27FC236}">
                <a16:creationId xmlns:a16="http://schemas.microsoft.com/office/drawing/2014/main" id="{64F600D1-B6B1-CBF9-C207-65D483DBCFD5}"/>
              </a:ext>
            </a:extLst>
          </p:cNvPr>
          <p:cNvSpPr/>
          <p:nvPr/>
        </p:nvSpPr>
        <p:spPr>
          <a:xfrm>
            <a:off x="6279437" y="3186460"/>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Återerövring av bollen</a:t>
            </a:r>
          </a:p>
        </p:txBody>
      </p:sp>
      <p:sp>
        <p:nvSpPr>
          <p:cNvPr id="27" name="Rektangel: rundade hörn 26">
            <a:extLst>
              <a:ext uri="{FF2B5EF4-FFF2-40B4-BE49-F238E27FC236}">
                <a16:creationId xmlns:a16="http://schemas.microsoft.com/office/drawing/2014/main" id="{A727EC4B-8C1A-E292-0BAC-47D570635A15}"/>
              </a:ext>
            </a:extLst>
          </p:cNvPr>
          <p:cNvSpPr/>
          <p:nvPr/>
        </p:nvSpPr>
        <p:spPr>
          <a:xfrm>
            <a:off x="9088079" y="3461643"/>
            <a:ext cx="2741018" cy="1438533"/>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err="1">
                <a:ln>
                  <a:noFill/>
                </a:ln>
                <a:solidFill>
                  <a:prstClr val="black"/>
                </a:solidFill>
                <a:effectLst/>
                <a:uLnTx/>
                <a:uFillTx/>
                <a:latin typeface="Calibri"/>
                <a:ea typeface="+mn-ea"/>
                <a:cs typeface="+mn-cs"/>
              </a:rPr>
              <a:t>Prio</a:t>
            </a:r>
            <a:r>
              <a:rPr kumimoji="0" lang="sv-SE" sz="1400" b="1" i="0" u="none" strike="noStrike" kern="0" cap="none" spc="0" normalizeH="0" baseline="0" noProof="0">
                <a:ln>
                  <a:noFill/>
                </a:ln>
                <a:solidFill>
                  <a:prstClr val="black"/>
                </a:solidFill>
                <a:effectLst/>
                <a:uLnTx/>
                <a:uFillTx/>
                <a:latin typeface="Calibri"/>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Samla laget i lagdelar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Förhindra spel genom lagdelarna</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Samla laget i de 3 korridorerna närmast bollen</a:t>
            </a:r>
          </a:p>
        </p:txBody>
      </p:sp>
      <p:sp>
        <p:nvSpPr>
          <p:cNvPr id="28" name="Rektangel: rundade hörn 27">
            <a:extLst>
              <a:ext uri="{FF2B5EF4-FFF2-40B4-BE49-F238E27FC236}">
                <a16:creationId xmlns:a16="http://schemas.microsoft.com/office/drawing/2014/main" id="{79F434B5-C72E-A35A-8E0C-F750C4075133}"/>
              </a:ext>
            </a:extLst>
          </p:cNvPr>
          <p:cNvSpPr/>
          <p:nvPr/>
        </p:nvSpPr>
        <p:spPr>
          <a:xfrm>
            <a:off x="9088080" y="3186460"/>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Förhindra speluppbyggnad</a:t>
            </a:r>
          </a:p>
        </p:txBody>
      </p:sp>
      <p:sp>
        <p:nvSpPr>
          <p:cNvPr id="29" name="Rektangel: rundade hörn 28">
            <a:extLst>
              <a:ext uri="{FF2B5EF4-FFF2-40B4-BE49-F238E27FC236}">
                <a16:creationId xmlns:a16="http://schemas.microsoft.com/office/drawing/2014/main" id="{2CA8F5AC-702C-DD6F-1AEE-A0EE1A7FCA11}"/>
              </a:ext>
            </a:extLst>
          </p:cNvPr>
          <p:cNvSpPr/>
          <p:nvPr/>
        </p:nvSpPr>
        <p:spPr>
          <a:xfrm>
            <a:off x="1692629" y="5279038"/>
            <a:ext cx="2741018" cy="1220072"/>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err="1">
                <a:ln>
                  <a:noFill/>
                </a:ln>
                <a:solidFill>
                  <a:prstClr val="black"/>
                </a:solidFill>
                <a:effectLst/>
                <a:uLnTx/>
                <a:uFillTx/>
                <a:latin typeface="Calibri"/>
                <a:ea typeface="+mn-ea"/>
                <a:cs typeface="+mn-cs"/>
              </a:rPr>
              <a:t>Prio</a:t>
            </a:r>
            <a:r>
              <a:rPr kumimoji="0" lang="sv-SE" sz="1400" b="1" i="0" u="none" strike="noStrike" kern="0" cap="none" spc="0" normalizeH="0" baseline="0" noProof="0">
                <a:ln>
                  <a:noFill/>
                </a:ln>
                <a:solidFill>
                  <a:prstClr val="black"/>
                </a:solidFill>
                <a:effectLst/>
                <a:uLnTx/>
                <a:uFillTx/>
                <a:latin typeface="Calibri"/>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De flesta avsluten i straffområdet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Returer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Löpningar i straffområdet</a:t>
            </a:r>
          </a:p>
        </p:txBody>
      </p:sp>
      <p:sp>
        <p:nvSpPr>
          <p:cNvPr id="30" name="Rektangel: rundade hörn 29">
            <a:extLst>
              <a:ext uri="{FF2B5EF4-FFF2-40B4-BE49-F238E27FC236}">
                <a16:creationId xmlns:a16="http://schemas.microsoft.com/office/drawing/2014/main" id="{D7C550CA-A82A-2356-E814-3231CF189089}"/>
              </a:ext>
            </a:extLst>
          </p:cNvPr>
          <p:cNvSpPr/>
          <p:nvPr/>
        </p:nvSpPr>
        <p:spPr>
          <a:xfrm>
            <a:off x="1692632" y="5029163"/>
            <a:ext cx="2741016" cy="567214"/>
          </a:xfrm>
          <a:prstGeom prst="roundRect">
            <a:avLst>
              <a:gd name="adj" fmla="val 36370"/>
            </a:avLst>
          </a:prstGeom>
          <a:solidFill>
            <a:sysClr val="window" lastClr="FFFFFF">
              <a:lumMod val="65000"/>
            </a:sys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Komma till avslut och göra mål</a:t>
            </a:r>
          </a:p>
        </p:txBody>
      </p:sp>
      <p:sp>
        <p:nvSpPr>
          <p:cNvPr id="31" name="Rektangel: rundade hörn 30">
            <a:extLst>
              <a:ext uri="{FF2B5EF4-FFF2-40B4-BE49-F238E27FC236}">
                <a16:creationId xmlns:a16="http://schemas.microsoft.com/office/drawing/2014/main" id="{37990923-5C2D-D31D-417B-784FECD011C4}"/>
              </a:ext>
            </a:extLst>
          </p:cNvPr>
          <p:cNvSpPr/>
          <p:nvPr/>
        </p:nvSpPr>
        <p:spPr>
          <a:xfrm>
            <a:off x="7717570" y="5279036"/>
            <a:ext cx="2741018" cy="1220073"/>
          </a:xfrm>
          <a:prstGeom prst="roundRect">
            <a:avLst>
              <a:gd name="adj" fmla="val 9725"/>
            </a:avLst>
          </a:prstGeom>
          <a:solidFill>
            <a:schemeClr val="accent4">
              <a:alpha val="86000"/>
            </a:schemeClr>
          </a:solidFill>
          <a:ln w="12700" cap="flat" cmpd="sng" algn="ctr">
            <a:noFill/>
            <a:prstDash val="solid"/>
            <a:miter lim="800000"/>
          </a:ln>
          <a:effectLst/>
        </p:spPr>
        <p:txBody>
          <a:bodyPr lIns="0" r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err="1">
                <a:ln>
                  <a:noFill/>
                </a:ln>
                <a:solidFill>
                  <a:prstClr val="black"/>
                </a:solidFill>
                <a:effectLst/>
                <a:uLnTx/>
                <a:uFillTx/>
                <a:latin typeface="Calibri"/>
                <a:ea typeface="+mn-ea"/>
                <a:cs typeface="+mn-cs"/>
              </a:rPr>
              <a:t>Prio</a:t>
            </a:r>
            <a:r>
              <a:rPr kumimoji="0" lang="sv-SE" sz="1400" b="1" i="0" u="none" strike="noStrike" kern="0" cap="none" spc="0" normalizeH="0" baseline="0" noProof="0">
                <a:ln>
                  <a:noFill/>
                </a:ln>
                <a:solidFill>
                  <a:prstClr val="black"/>
                </a:solidFill>
                <a:effectLst/>
                <a:uLnTx/>
                <a:uFillTx/>
                <a:latin typeface="Calibri"/>
                <a:ea typeface="+mn-ea"/>
                <a:cs typeface="+mn-cs"/>
              </a:rPr>
              <a: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Förhindra avslut i straffområdet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Returer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0" cap="none" spc="0" normalizeH="0" baseline="0" noProof="0">
                <a:ln>
                  <a:noFill/>
                </a:ln>
                <a:solidFill>
                  <a:prstClr val="black"/>
                </a:solidFill>
                <a:effectLst/>
                <a:uLnTx/>
                <a:uFillTx/>
                <a:latin typeface="Calibri"/>
                <a:ea typeface="+mn-ea"/>
                <a:cs typeface="+mn-cs"/>
              </a:rPr>
              <a:t>Försvara ytor i straffområdet</a:t>
            </a:r>
          </a:p>
        </p:txBody>
      </p:sp>
      <p:sp>
        <p:nvSpPr>
          <p:cNvPr id="32" name="Rektangel: rundade hörn 31">
            <a:extLst>
              <a:ext uri="{FF2B5EF4-FFF2-40B4-BE49-F238E27FC236}">
                <a16:creationId xmlns:a16="http://schemas.microsoft.com/office/drawing/2014/main" id="{414D2E99-8386-13A3-3614-C0EDCCEDE7C4}"/>
              </a:ext>
            </a:extLst>
          </p:cNvPr>
          <p:cNvSpPr/>
          <p:nvPr/>
        </p:nvSpPr>
        <p:spPr>
          <a:xfrm>
            <a:off x="7717572" y="5029163"/>
            <a:ext cx="2741016" cy="567214"/>
          </a:xfrm>
          <a:prstGeom prst="roundRect">
            <a:avLst>
              <a:gd name="adj" fmla="val 36370"/>
            </a:avLst>
          </a:prstGeom>
          <a:solidFill>
            <a:srgbClr val="005293">
              <a:lumMod val="75000"/>
            </a:srgbClr>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Förhindra och rädda avslut</a:t>
            </a:r>
          </a:p>
        </p:txBody>
      </p:sp>
      <p:sp>
        <p:nvSpPr>
          <p:cNvPr id="33" name="Underrubrik 4">
            <a:extLst>
              <a:ext uri="{FF2B5EF4-FFF2-40B4-BE49-F238E27FC236}">
                <a16:creationId xmlns:a16="http://schemas.microsoft.com/office/drawing/2014/main" id="{114394B6-132D-4421-BE07-1295F87A3B0B}"/>
              </a:ext>
            </a:extLst>
          </p:cNvPr>
          <p:cNvSpPr txBox="1">
            <a:spLocks/>
          </p:cNvSpPr>
          <p:nvPr/>
        </p:nvSpPr>
        <p:spPr>
          <a:xfrm>
            <a:off x="4905176" y="1082340"/>
            <a:ext cx="1418100" cy="3757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solidFill>
                  <a:schemeClr val="tx2"/>
                </a:solidFill>
              </a:rPr>
              <a:t>7 mot 7</a:t>
            </a:r>
          </a:p>
        </p:txBody>
      </p:sp>
      <p:sp>
        <p:nvSpPr>
          <p:cNvPr id="36" name="Underrubrik 4">
            <a:extLst>
              <a:ext uri="{FF2B5EF4-FFF2-40B4-BE49-F238E27FC236}">
                <a16:creationId xmlns:a16="http://schemas.microsoft.com/office/drawing/2014/main" id="{7ED1C2F0-33B2-784E-1D8E-7C4FD28FAA4A}"/>
              </a:ext>
            </a:extLst>
          </p:cNvPr>
          <p:cNvSpPr txBox="1">
            <a:spLocks/>
          </p:cNvSpPr>
          <p:nvPr/>
        </p:nvSpPr>
        <p:spPr>
          <a:xfrm>
            <a:off x="4929780" y="1077534"/>
            <a:ext cx="1418100" cy="37573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solidFill>
                  <a:schemeClr val="tx2"/>
                </a:solidFill>
              </a:rPr>
              <a:t>9 mot 9</a:t>
            </a:r>
          </a:p>
        </p:txBody>
      </p:sp>
      <p:sp>
        <p:nvSpPr>
          <p:cNvPr id="37" name="Underrubrik 4">
            <a:extLst>
              <a:ext uri="{FF2B5EF4-FFF2-40B4-BE49-F238E27FC236}">
                <a16:creationId xmlns:a16="http://schemas.microsoft.com/office/drawing/2014/main" id="{18E88E0E-7CEB-835E-3CCF-935E0216775C}"/>
              </a:ext>
            </a:extLst>
          </p:cNvPr>
          <p:cNvSpPr txBox="1">
            <a:spLocks/>
          </p:cNvSpPr>
          <p:nvPr/>
        </p:nvSpPr>
        <p:spPr>
          <a:xfrm>
            <a:off x="4905176" y="1072728"/>
            <a:ext cx="1610438" cy="375732"/>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solidFill>
                  <a:schemeClr val="tx2"/>
                </a:solidFill>
              </a:rPr>
              <a:t>11 mot 11</a:t>
            </a:r>
          </a:p>
        </p:txBody>
      </p:sp>
    </p:spTree>
    <p:extLst>
      <p:ext uri="{BB962C8B-B14F-4D97-AF65-F5344CB8AC3E}">
        <p14:creationId xmlns:p14="http://schemas.microsoft.com/office/powerpoint/2010/main" val="49425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3" grpId="0" uiExpand="1" build="p"/>
      <p:bldP spid="25" grpId="0" uiExpand="1" build="p"/>
      <p:bldP spid="27" grpId="0" uiExpand="1" build="p"/>
      <p:bldP spid="29" grpId="0" uiExpand="1" build="p"/>
      <p:bldP spid="31" grpId="0" uiExpand="1" build="p"/>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MÖJLIGHETER I SPELET</a:t>
            </a:r>
          </a:p>
        </p:txBody>
      </p:sp>
      <p:sp>
        <p:nvSpPr>
          <p:cNvPr id="65" name="Rektangel: rundade hörn 64">
            <a:extLst>
              <a:ext uri="{FF2B5EF4-FFF2-40B4-BE49-F238E27FC236}">
                <a16:creationId xmlns:a16="http://schemas.microsoft.com/office/drawing/2014/main" id="{E02B9790-689A-0BC9-6B7A-5514B49DB9C1}"/>
              </a:ext>
            </a:extLst>
          </p:cNvPr>
          <p:cNvSpPr/>
          <p:nvPr/>
        </p:nvSpPr>
        <p:spPr>
          <a:xfrm>
            <a:off x="5925421" y="4132779"/>
            <a:ext cx="1336900" cy="712615"/>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66" name="Rektangel: rundade hörn 65">
            <a:extLst>
              <a:ext uri="{FF2B5EF4-FFF2-40B4-BE49-F238E27FC236}">
                <a16:creationId xmlns:a16="http://schemas.microsoft.com/office/drawing/2014/main" id="{4890B818-1253-009F-C618-B5B09A077253}"/>
              </a:ext>
            </a:extLst>
          </p:cNvPr>
          <p:cNvSpPr/>
          <p:nvPr/>
        </p:nvSpPr>
        <p:spPr>
          <a:xfrm>
            <a:off x="5925422" y="3061508"/>
            <a:ext cx="1336900" cy="712615"/>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67" name="Rektangel: rundade hörn 66">
            <a:extLst>
              <a:ext uri="{FF2B5EF4-FFF2-40B4-BE49-F238E27FC236}">
                <a16:creationId xmlns:a16="http://schemas.microsoft.com/office/drawing/2014/main" id="{5C5BAFA2-A83B-B4A6-5BC2-FE783621DA1C}"/>
              </a:ext>
            </a:extLst>
          </p:cNvPr>
          <p:cNvSpPr/>
          <p:nvPr/>
        </p:nvSpPr>
        <p:spPr>
          <a:xfrm>
            <a:off x="5925423" y="1902496"/>
            <a:ext cx="1691157" cy="1127609"/>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68" name="Rektangel: rundade hörn 67">
            <a:extLst>
              <a:ext uri="{FF2B5EF4-FFF2-40B4-BE49-F238E27FC236}">
                <a16:creationId xmlns:a16="http://schemas.microsoft.com/office/drawing/2014/main" id="{D088CE4B-E83A-6A4D-4ABC-1EAE522D343F}"/>
              </a:ext>
            </a:extLst>
          </p:cNvPr>
          <p:cNvSpPr/>
          <p:nvPr/>
        </p:nvSpPr>
        <p:spPr>
          <a:xfrm>
            <a:off x="601319" y="4132779"/>
            <a:ext cx="1617946" cy="712939"/>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69" name="Rektangel: rundade hörn 68">
            <a:extLst>
              <a:ext uri="{FF2B5EF4-FFF2-40B4-BE49-F238E27FC236}">
                <a16:creationId xmlns:a16="http://schemas.microsoft.com/office/drawing/2014/main" id="{767F2F4B-2576-D730-72B4-7D7C2B986B97}"/>
              </a:ext>
            </a:extLst>
          </p:cNvPr>
          <p:cNvSpPr/>
          <p:nvPr/>
        </p:nvSpPr>
        <p:spPr>
          <a:xfrm>
            <a:off x="601320" y="3051525"/>
            <a:ext cx="1336900" cy="712939"/>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70" name="Rektangel: rundade hörn 69">
            <a:extLst>
              <a:ext uri="{FF2B5EF4-FFF2-40B4-BE49-F238E27FC236}">
                <a16:creationId xmlns:a16="http://schemas.microsoft.com/office/drawing/2014/main" id="{259DEF6D-6EEA-A92E-7A9D-8D68DBB4A7DD}"/>
              </a:ext>
            </a:extLst>
          </p:cNvPr>
          <p:cNvSpPr/>
          <p:nvPr/>
        </p:nvSpPr>
        <p:spPr>
          <a:xfrm>
            <a:off x="601321" y="1893314"/>
            <a:ext cx="1312387" cy="1127609"/>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71" name="Rektangel: rundade hörn 70">
            <a:extLst>
              <a:ext uri="{FF2B5EF4-FFF2-40B4-BE49-F238E27FC236}">
                <a16:creationId xmlns:a16="http://schemas.microsoft.com/office/drawing/2014/main" id="{84539D93-E183-F966-CBC8-575FD8EEB9BF}"/>
              </a:ext>
            </a:extLst>
          </p:cNvPr>
          <p:cNvSpPr/>
          <p:nvPr/>
        </p:nvSpPr>
        <p:spPr>
          <a:xfrm>
            <a:off x="601320" y="1788840"/>
            <a:ext cx="5043056" cy="929862"/>
          </a:xfrm>
          <a:prstGeom prst="roundRect">
            <a:avLst>
              <a:gd name="adj" fmla="val 0"/>
            </a:avLst>
          </a:prstGeom>
          <a:solidFill>
            <a:sysClr val="window" lastClr="FFFFFF">
              <a:lumMod val="65000"/>
            </a:sysClr>
          </a:solidFill>
          <a:ln w="12700" cap="flat" cmpd="sng" algn="ctr">
            <a:solidFill>
              <a:sysClr val="window" lastClr="FFFFFF"/>
            </a:solid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Spelbarhet</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Speldjup</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Spelbredd</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Spelavstånd</a:t>
            </a:r>
          </a:p>
        </p:txBody>
      </p:sp>
      <p:sp>
        <p:nvSpPr>
          <p:cNvPr id="72" name="Rektangel: rundade hörn 71">
            <a:extLst>
              <a:ext uri="{FF2B5EF4-FFF2-40B4-BE49-F238E27FC236}">
                <a16:creationId xmlns:a16="http://schemas.microsoft.com/office/drawing/2014/main" id="{B1B6AE39-942E-B97E-4480-1C253347BF4F}"/>
              </a:ext>
            </a:extLst>
          </p:cNvPr>
          <p:cNvSpPr/>
          <p:nvPr/>
        </p:nvSpPr>
        <p:spPr>
          <a:xfrm>
            <a:off x="5925422" y="1788840"/>
            <a:ext cx="5043056" cy="929862"/>
          </a:xfrm>
          <a:prstGeom prst="roundRect">
            <a:avLst>
              <a:gd name="adj" fmla="val 0"/>
            </a:avLst>
          </a:prstGeom>
          <a:solidFill>
            <a:srgbClr val="005293">
              <a:lumMod val="75000"/>
            </a:srgb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Försvarssida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Täckning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Understöd</a:t>
            </a:r>
          </a:p>
        </p:txBody>
      </p:sp>
      <p:sp>
        <p:nvSpPr>
          <p:cNvPr id="73" name="Pil: vänster-höger 72">
            <a:extLst>
              <a:ext uri="{FF2B5EF4-FFF2-40B4-BE49-F238E27FC236}">
                <a16:creationId xmlns:a16="http://schemas.microsoft.com/office/drawing/2014/main" id="{93FBF7B9-3B5B-9640-D45D-1ED8AEC8A27D}"/>
              </a:ext>
            </a:extLst>
          </p:cNvPr>
          <p:cNvSpPr/>
          <p:nvPr/>
        </p:nvSpPr>
        <p:spPr>
          <a:xfrm>
            <a:off x="601320" y="2716563"/>
            <a:ext cx="10367158" cy="326871"/>
          </a:xfrm>
          <a:prstGeom prst="leftRightArrow">
            <a:avLst>
              <a:gd name="adj1" fmla="val 100000"/>
              <a:gd name="adj2" fmla="val 0"/>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Spelaren</a:t>
            </a:r>
          </a:p>
        </p:txBody>
      </p:sp>
      <p:sp>
        <p:nvSpPr>
          <p:cNvPr id="74" name="Pil: vänster-höger 73">
            <a:extLst>
              <a:ext uri="{FF2B5EF4-FFF2-40B4-BE49-F238E27FC236}">
                <a16:creationId xmlns:a16="http://schemas.microsoft.com/office/drawing/2014/main" id="{883E6C10-C602-C68A-F032-BD9B3EB8FA63}"/>
              </a:ext>
            </a:extLst>
          </p:cNvPr>
          <p:cNvSpPr/>
          <p:nvPr/>
        </p:nvSpPr>
        <p:spPr>
          <a:xfrm>
            <a:off x="601323" y="1465347"/>
            <a:ext cx="10367158" cy="326871"/>
          </a:xfrm>
          <a:prstGeom prst="leftRightArrow">
            <a:avLst>
              <a:gd name="adj1" fmla="val 100000"/>
              <a:gd name="adj2" fmla="val 0"/>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a:ea typeface="+mn-ea"/>
                <a:cs typeface="+mn-cs"/>
              </a:rPr>
              <a:t>Laget</a:t>
            </a:r>
          </a:p>
        </p:txBody>
      </p:sp>
      <p:sp>
        <p:nvSpPr>
          <p:cNvPr id="75" name="Pil: vänster-höger 74">
            <a:extLst>
              <a:ext uri="{FF2B5EF4-FFF2-40B4-BE49-F238E27FC236}">
                <a16:creationId xmlns:a16="http://schemas.microsoft.com/office/drawing/2014/main" id="{7DD27EFB-F571-A9DE-1757-D004D5707241}"/>
              </a:ext>
            </a:extLst>
          </p:cNvPr>
          <p:cNvSpPr/>
          <p:nvPr/>
        </p:nvSpPr>
        <p:spPr>
          <a:xfrm>
            <a:off x="601320" y="3792197"/>
            <a:ext cx="10367158" cy="326871"/>
          </a:xfrm>
          <a:prstGeom prst="leftRightArrow">
            <a:avLst>
              <a:gd name="adj1" fmla="val 100000"/>
              <a:gd name="adj2" fmla="val 0"/>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a:ln>
                  <a:noFill/>
                </a:ln>
                <a:solidFill>
                  <a:prstClr val="white"/>
                </a:solidFill>
                <a:effectLst/>
                <a:uLnTx/>
                <a:uFillTx/>
                <a:latin typeface="Calibri"/>
                <a:ea typeface="+mn-ea"/>
                <a:cs typeface="+mn-cs"/>
              </a:rPr>
              <a:t>Målvakten</a:t>
            </a:r>
          </a:p>
        </p:txBody>
      </p:sp>
      <p:sp>
        <p:nvSpPr>
          <p:cNvPr id="76" name="Rektangel: rundade hörn 75">
            <a:extLst>
              <a:ext uri="{FF2B5EF4-FFF2-40B4-BE49-F238E27FC236}">
                <a16:creationId xmlns:a16="http://schemas.microsoft.com/office/drawing/2014/main" id="{5EA19039-760A-3CA2-BF5F-8C5E4B3921EF}"/>
              </a:ext>
            </a:extLst>
          </p:cNvPr>
          <p:cNvSpPr/>
          <p:nvPr/>
        </p:nvSpPr>
        <p:spPr>
          <a:xfrm>
            <a:off x="601321" y="3057633"/>
            <a:ext cx="5043056" cy="712939"/>
          </a:xfrm>
          <a:prstGeom prst="roundRect">
            <a:avLst>
              <a:gd name="adj" fmla="val 0"/>
            </a:avLst>
          </a:prstGeom>
          <a:solidFill>
            <a:sysClr val="window" lastClr="FFFFFF">
              <a:lumMod val="65000"/>
            </a:sys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Driva</a:t>
            </a:r>
            <a:br>
              <a:rPr kumimoji="0" lang="sv-SE" sz="1400" b="0" i="0" u="none" strike="noStrike" kern="0" cap="none" spc="0" normalizeH="0" baseline="0" noProof="0" dirty="0">
                <a:ln>
                  <a:noFill/>
                </a:ln>
                <a:solidFill>
                  <a:prstClr val="white"/>
                </a:solidFill>
                <a:effectLst/>
                <a:uLnTx/>
                <a:uFillTx/>
                <a:latin typeface="Calibri"/>
                <a:ea typeface="+mn-ea"/>
                <a:cs typeface="+mn-cs"/>
              </a:rPr>
            </a:br>
            <a:r>
              <a:rPr kumimoji="0" lang="sv-SE" sz="1400" b="0" i="0" u="none" strike="noStrike" kern="0" cap="none" spc="0" normalizeH="0" baseline="0" noProof="0" dirty="0">
                <a:ln>
                  <a:noFill/>
                </a:ln>
                <a:solidFill>
                  <a:prstClr val="white"/>
                </a:solidFill>
                <a:effectLst/>
                <a:uLnTx/>
                <a:uFillTx/>
                <a:latin typeface="Calibri"/>
                <a:ea typeface="+mn-ea"/>
                <a:cs typeface="+mn-cs"/>
              </a:rPr>
              <a:t>Vända</a:t>
            </a:r>
          </a:p>
          <a:p>
            <a:pPr marL="0" marR="0" lvl="0" indent="0" algn="l" defTabSz="914400"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Skjuta</a:t>
            </a:r>
          </a:p>
        </p:txBody>
      </p:sp>
      <p:sp>
        <p:nvSpPr>
          <p:cNvPr id="77" name="Rektangel: rundade hörn 76">
            <a:extLst>
              <a:ext uri="{FF2B5EF4-FFF2-40B4-BE49-F238E27FC236}">
                <a16:creationId xmlns:a16="http://schemas.microsoft.com/office/drawing/2014/main" id="{C315E5BE-9957-DACB-EC37-610D7D2DA853}"/>
              </a:ext>
            </a:extLst>
          </p:cNvPr>
          <p:cNvSpPr/>
          <p:nvPr/>
        </p:nvSpPr>
        <p:spPr>
          <a:xfrm>
            <a:off x="601320" y="4129349"/>
            <a:ext cx="5043056" cy="712939"/>
          </a:xfrm>
          <a:prstGeom prst="roundRect">
            <a:avLst>
              <a:gd name="adj" fmla="val 0"/>
            </a:avLst>
          </a:prstGeom>
          <a:solidFill>
            <a:sysClr val="window" lastClr="FFFFFF">
              <a:lumMod val="65000"/>
            </a:sys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Rulla bollen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Kasta bollen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Utspark</a:t>
            </a:r>
          </a:p>
        </p:txBody>
      </p:sp>
      <p:sp>
        <p:nvSpPr>
          <p:cNvPr id="78" name="Rektangel: rundade hörn 77">
            <a:extLst>
              <a:ext uri="{FF2B5EF4-FFF2-40B4-BE49-F238E27FC236}">
                <a16:creationId xmlns:a16="http://schemas.microsoft.com/office/drawing/2014/main" id="{0548A21D-E5A2-8F9D-E640-8EC18A518C9B}"/>
              </a:ext>
            </a:extLst>
          </p:cNvPr>
          <p:cNvSpPr/>
          <p:nvPr/>
        </p:nvSpPr>
        <p:spPr>
          <a:xfrm>
            <a:off x="5925423" y="3057633"/>
            <a:ext cx="5043056" cy="712939"/>
          </a:xfrm>
          <a:prstGeom prst="roundRect">
            <a:avLst>
              <a:gd name="adj" fmla="val 0"/>
            </a:avLst>
          </a:prstGeom>
          <a:solidFill>
            <a:srgbClr val="005293">
              <a:lumMod val="75000"/>
            </a:srgb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Bryta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Pressa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Markera</a:t>
            </a:r>
          </a:p>
        </p:txBody>
      </p:sp>
      <p:sp>
        <p:nvSpPr>
          <p:cNvPr id="79" name="Rektangel: rundade hörn 78">
            <a:extLst>
              <a:ext uri="{FF2B5EF4-FFF2-40B4-BE49-F238E27FC236}">
                <a16:creationId xmlns:a16="http://schemas.microsoft.com/office/drawing/2014/main" id="{50B56B6B-C3A3-645A-331A-BD90AA2B0B99}"/>
              </a:ext>
            </a:extLst>
          </p:cNvPr>
          <p:cNvSpPr/>
          <p:nvPr/>
        </p:nvSpPr>
        <p:spPr>
          <a:xfrm>
            <a:off x="5925422" y="4129348"/>
            <a:ext cx="5043056" cy="712939"/>
          </a:xfrm>
          <a:prstGeom prst="roundRect">
            <a:avLst>
              <a:gd name="adj" fmla="val 0"/>
            </a:avLst>
          </a:prstGeom>
          <a:solidFill>
            <a:srgbClr val="005293">
              <a:lumMod val="75000"/>
            </a:srgb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Fånga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Kasta sig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err="1">
                <a:ln>
                  <a:noFill/>
                </a:ln>
                <a:solidFill>
                  <a:prstClr val="white"/>
                </a:solidFill>
                <a:effectLst/>
                <a:uLnTx/>
                <a:uFillTx/>
                <a:latin typeface="Calibri"/>
                <a:ea typeface="+mn-ea"/>
                <a:cs typeface="+mn-cs"/>
              </a:rPr>
              <a:t>Palming</a:t>
            </a:r>
            <a:endParaRPr kumimoji="0" lang="sv-SE"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Rektangel: rundade hörn 79">
            <a:extLst>
              <a:ext uri="{FF2B5EF4-FFF2-40B4-BE49-F238E27FC236}">
                <a16:creationId xmlns:a16="http://schemas.microsoft.com/office/drawing/2014/main" id="{CA5A8DF4-4FF5-F129-FB27-CADFD0CDA4C5}"/>
              </a:ext>
            </a:extLst>
          </p:cNvPr>
          <p:cNvSpPr/>
          <p:nvPr/>
        </p:nvSpPr>
        <p:spPr>
          <a:xfrm>
            <a:off x="601321" y="1125132"/>
            <a:ext cx="5043056" cy="332011"/>
          </a:xfrm>
          <a:prstGeom prst="roundRect">
            <a:avLst>
              <a:gd name="adj" fmla="val 0"/>
            </a:avLst>
          </a:prstGeom>
          <a:solidFill>
            <a:sysClr val="window" lastClr="FFFFFF">
              <a:lumMod val="65000"/>
            </a:sysClr>
          </a:solidFill>
          <a:ln w="12700" cap="flat" cmpd="sng" algn="ctr">
            <a:solidFill>
              <a:sysClr val="window" lastClr="FFFFFF"/>
            </a:solidFill>
            <a:prstDash val="solid"/>
            <a:miter lim="800000"/>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a:ln>
                  <a:noFill/>
                </a:ln>
                <a:solidFill>
                  <a:prstClr val="white"/>
                </a:solidFill>
                <a:effectLst/>
                <a:uLnTx/>
                <a:uFillTx/>
                <a:latin typeface="Calibri"/>
                <a:ea typeface="+mn-ea"/>
                <a:cs typeface="+mn-cs"/>
              </a:rPr>
              <a:t>Anfallsspel</a:t>
            </a:r>
          </a:p>
        </p:txBody>
      </p:sp>
      <p:sp>
        <p:nvSpPr>
          <p:cNvPr id="81" name="Rektangel: rundade hörn 80">
            <a:extLst>
              <a:ext uri="{FF2B5EF4-FFF2-40B4-BE49-F238E27FC236}">
                <a16:creationId xmlns:a16="http://schemas.microsoft.com/office/drawing/2014/main" id="{5035F9A8-4557-D004-7FB8-FA2EDAAF2D2E}"/>
              </a:ext>
            </a:extLst>
          </p:cNvPr>
          <p:cNvSpPr/>
          <p:nvPr/>
        </p:nvSpPr>
        <p:spPr>
          <a:xfrm>
            <a:off x="5925423" y="1133866"/>
            <a:ext cx="5043056" cy="332011"/>
          </a:xfrm>
          <a:prstGeom prst="roundRect">
            <a:avLst>
              <a:gd name="adj" fmla="val 0"/>
            </a:avLst>
          </a:prstGeom>
          <a:solidFill>
            <a:srgbClr val="005293">
              <a:lumMod val="75000"/>
            </a:srgbClr>
          </a:solidFill>
          <a:ln w="12700" cap="flat" cmpd="sng" algn="ctr">
            <a:solidFill>
              <a:sysClr val="window" lastClr="FFFFFF"/>
            </a:solidFill>
            <a:prstDash val="solid"/>
            <a:miter lim="800000"/>
          </a:ln>
          <a:effectLst/>
        </p:spPr>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0" cap="none" spc="0" normalizeH="0" baseline="0" noProof="0">
                <a:ln>
                  <a:noFill/>
                </a:ln>
                <a:solidFill>
                  <a:prstClr val="white"/>
                </a:solidFill>
                <a:effectLst/>
                <a:uLnTx/>
                <a:uFillTx/>
                <a:latin typeface="Calibri"/>
                <a:ea typeface="+mn-ea"/>
                <a:cs typeface="+mn-cs"/>
              </a:rPr>
              <a:t>Försvarsspel</a:t>
            </a:r>
          </a:p>
        </p:txBody>
      </p:sp>
      <p:sp>
        <p:nvSpPr>
          <p:cNvPr id="82" name="Rektangel: rundade hörn 81">
            <a:extLst>
              <a:ext uri="{FF2B5EF4-FFF2-40B4-BE49-F238E27FC236}">
                <a16:creationId xmlns:a16="http://schemas.microsoft.com/office/drawing/2014/main" id="{B7976818-E550-8634-3E58-E394A3F84385}"/>
              </a:ext>
            </a:extLst>
          </p:cNvPr>
          <p:cNvSpPr/>
          <p:nvPr/>
        </p:nvSpPr>
        <p:spPr>
          <a:xfrm>
            <a:off x="2219266" y="1792351"/>
            <a:ext cx="1312387" cy="978451"/>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Positionering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Djupledsspel</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Spelvändning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Uppflyttning</a:t>
            </a:r>
          </a:p>
        </p:txBody>
      </p:sp>
      <p:sp>
        <p:nvSpPr>
          <p:cNvPr id="83" name="Rektangel: rundade hörn 82">
            <a:extLst>
              <a:ext uri="{FF2B5EF4-FFF2-40B4-BE49-F238E27FC236}">
                <a16:creationId xmlns:a16="http://schemas.microsoft.com/office/drawing/2014/main" id="{D8AF1174-8881-4F47-B3BC-5B8A60887DF7}"/>
              </a:ext>
            </a:extLst>
          </p:cNvPr>
          <p:cNvSpPr/>
          <p:nvPr/>
        </p:nvSpPr>
        <p:spPr>
          <a:xfrm>
            <a:off x="4089650" y="1795236"/>
            <a:ext cx="1695249" cy="923854"/>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Väggspel</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Överlappning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Avledande rörelse</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Positionsbyten</a:t>
            </a:r>
          </a:p>
        </p:txBody>
      </p:sp>
      <p:sp>
        <p:nvSpPr>
          <p:cNvPr id="84" name="Rektangel: rundade hörn 83">
            <a:extLst>
              <a:ext uri="{FF2B5EF4-FFF2-40B4-BE49-F238E27FC236}">
                <a16:creationId xmlns:a16="http://schemas.microsoft.com/office/drawing/2014/main" id="{F01D6022-A038-2020-32FA-843E969F7C1B}"/>
              </a:ext>
            </a:extLst>
          </p:cNvPr>
          <p:cNvSpPr/>
          <p:nvPr/>
        </p:nvSpPr>
        <p:spPr>
          <a:xfrm>
            <a:off x="2219266" y="3052410"/>
            <a:ext cx="1870385" cy="702072"/>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Passa</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Ta emot bollen</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prstClr val="white"/>
                </a:solidFill>
                <a:effectLst/>
                <a:uLnTx/>
                <a:uFillTx/>
                <a:latin typeface="Calibri"/>
                <a:ea typeface="+mn-ea"/>
                <a:cs typeface="+mn-cs"/>
              </a:rPr>
              <a:t>Utmana, finta, dribbla</a:t>
            </a:r>
          </a:p>
        </p:txBody>
      </p:sp>
      <p:sp>
        <p:nvSpPr>
          <p:cNvPr id="85" name="Rektangel: rundade hörn 84">
            <a:extLst>
              <a:ext uri="{FF2B5EF4-FFF2-40B4-BE49-F238E27FC236}">
                <a16:creationId xmlns:a16="http://schemas.microsoft.com/office/drawing/2014/main" id="{775F2DC8-C494-E72B-09D2-84DDBB300351}"/>
              </a:ext>
            </a:extLst>
          </p:cNvPr>
          <p:cNvSpPr/>
          <p:nvPr/>
        </p:nvSpPr>
        <p:spPr>
          <a:xfrm>
            <a:off x="4089651" y="3051525"/>
            <a:ext cx="1222618" cy="312844"/>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Nicka</a:t>
            </a:r>
          </a:p>
        </p:txBody>
      </p:sp>
      <p:sp>
        <p:nvSpPr>
          <p:cNvPr id="86" name="Rektangel: rundade hörn 85">
            <a:extLst>
              <a:ext uri="{FF2B5EF4-FFF2-40B4-BE49-F238E27FC236}">
                <a16:creationId xmlns:a16="http://schemas.microsoft.com/office/drawing/2014/main" id="{9DB033D0-A855-5D32-FB15-E7E8A14F48D8}"/>
              </a:ext>
            </a:extLst>
          </p:cNvPr>
          <p:cNvSpPr/>
          <p:nvPr/>
        </p:nvSpPr>
        <p:spPr>
          <a:xfrm>
            <a:off x="7757101" y="1792351"/>
            <a:ext cx="1870385" cy="702072"/>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Nedflyttning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Uppflyttning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Överflyttning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Centrering</a:t>
            </a:r>
          </a:p>
        </p:txBody>
      </p:sp>
      <p:sp>
        <p:nvSpPr>
          <p:cNvPr id="87" name="Rektangel: rundade hörn 86">
            <a:extLst>
              <a:ext uri="{FF2B5EF4-FFF2-40B4-BE49-F238E27FC236}">
                <a16:creationId xmlns:a16="http://schemas.microsoft.com/office/drawing/2014/main" id="{7C0AE163-4418-F798-66E2-007CED754EF7}"/>
              </a:ext>
            </a:extLst>
          </p:cNvPr>
          <p:cNvSpPr/>
          <p:nvPr/>
        </p:nvSpPr>
        <p:spPr>
          <a:xfrm>
            <a:off x="7757101" y="3052410"/>
            <a:ext cx="1870385" cy="702072"/>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Tackla</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Nicka</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Blockera</a:t>
            </a:r>
          </a:p>
        </p:txBody>
      </p:sp>
      <p:sp>
        <p:nvSpPr>
          <p:cNvPr id="88" name="Rektangel: rundade hörn 87">
            <a:extLst>
              <a:ext uri="{FF2B5EF4-FFF2-40B4-BE49-F238E27FC236}">
                <a16:creationId xmlns:a16="http://schemas.microsoft.com/office/drawing/2014/main" id="{8BBF6F99-630E-78E6-5DE8-D79B48221446}"/>
              </a:ext>
            </a:extLst>
          </p:cNvPr>
          <p:cNvSpPr/>
          <p:nvPr/>
        </p:nvSpPr>
        <p:spPr>
          <a:xfrm>
            <a:off x="7757099" y="4125797"/>
            <a:ext cx="1870385" cy="702072"/>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Bryta djupledspassning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Boxa</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a:ln>
                  <a:noFill/>
                </a:ln>
                <a:solidFill>
                  <a:prstClr val="white"/>
                </a:solidFill>
                <a:effectLst/>
                <a:uLnTx/>
                <a:uFillTx/>
                <a:latin typeface="Calibri"/>
                <a:ea typeface="+mn-ea"/>
                <a:cs typeface="+mn-cs"/>
              </a:rPr>
              <a:t>Upphopp (fånga/boxa)</a:t>
            </a:r>
          </a:p>
        </p:txBody>
      </p:sp>
      <p:sp>
        <p:nvSpPr>
          <p:cNvPr id="89" name="Rektangel: rundade hörn 88">
            <a:extLst>
              <a:ext uri="{FF2B5EF4-FFF2-40B4-BE49-F238E27FC236}">
                <a16:creationId xmlns:a16="http://schemas.microsoft.com/office/drawing/2014/main" id="{4C20F30D-80B0-C0C1-3CB2-748212A2B3CB}"/>
              </a:ext>
            </a:extLst>
          </p:cNvPr>
          <p:cNvSpPr/>
          <p:nvPr/>
        </p:nvSpPr>
        <p:spPr>
          <a:xfrm>
            <a:off x="1167245" y="5902919"/>
            <a:ext cx="1617946" cy="712939"/>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endParaRPr kumimoji="0" lang="sv-SE" sz="1400" b="0" i="0" u="none" strike="noStrike" kern="0" cap="none" spc="0" normalizeH="0" baseline="0" noProof="0">
              <a:ln>
                <a:noFill/>
              </a:ln>
              <a:solidFill>
                <a:prstClr val="white"/>
              </a:solidFill>
              <a:effectLst/>
              <a:uLnTx/>
              <a:uFillTx/>
              <a:latin typeface="Calibri"/>
              <a:ea typeface="+mn-ea"/>
              <a:cs typeface="+mn-cs"/>
            </a:endParaRPr>
          </a:p>
        </p:txBody>
      </p:sp>
      <p:sp>
        <p:nvSpPr>
          <p:cNvPr id="90" name="Pil: vänster-höger 89">
            <a:extLst>
              <a:ext uri="{FF2B5EF4-FFF2-40B4-BE49-F238E27FC236}">
                <a16:creationId xmlns:a16="http://schemas.microsoft.com/office/drawing/2014/main" id="{FE9CEE78-DCA5-C7D4-64C5-7E1521D0C4BB}"/>
              </a:ext>
            </a:extLst>
          </p:cNvPr>
          <p:cNvSpPr/>
          <p:nvPr/>
        </p:nvSpPr>
        <p:spPr>
          <a:xfrm>
            <a:off x="601320" y="4845718"/>
            <a:ext cx="10367158" cy="326871"/>
          </a:xfrm>
          <a:prstGeom prst="leftRightArrow">
            <a:avLst>
              <a:gd name="adj1" fmla="val 100000"/>
              <a:gd name="adj2" fmla="val 0"/>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a:ea typeface="+mn-ea"/>
                <a:cs typeface="+mn-cs"/>
              </a:rPr>
              <a:t>Fotbollsfys</a:t>
            </a:r>
          </a:p>
        </p:txBody>
      </p:sp>
      <p:sp>
        <p:nvSpPr>
          <p:cNvPr id="91" name="Rektangel: rundade hörn 90">
            <a:extLst>
              <a:ext uri="{FF2B5EF4-FFF2-40B4-BE49-F238E27FC236}">
                <a16:creationId xmlns:a16="http://schemas.microsoft.com/office/drawing/2014/main" id="{6F98DEFE-BE0F-D786-1F2B-17762FC99964}"/>
              </a:ext>
            </a:extLst>
          </p:cNvPr>
          <p:cNvSpPr/>
          <p:nvPr/>
        </p:nvSpPr>
        <p:spPr>
          <a:xfrm>
            <a:off x="601323" y="5196184"/>
            <a:ext cx="10367160" cy="505081"/>
          </a:xfrm>
          <a:prstGeom prst="roundRect">
            <a:avLst>
              <a:gd name="adj" fmla="val 0"/>
            </a:avLst>
          </a:prstGeom>
          <a:solidFill>
            <a:schemeClr val="accent6">
              <a:lumMod val="20000"/>
              <a:lumOff val="80000"/>
            </a:scheme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endParaRPr>
          </a:p>
        </p:txBody>
      </p:sp>
      <p:sp>
        <p:nvSpPr>
          <p:cNvPr id="92" name="Pil: vänster-höger 91">
            <a:extLst>
              <a:ext uri="{FF2B5EF4-FFF2-40B4-BE49-F238E27FC236}">
                <a16:creationId xmlns:a16="http://schemas.microsoft.com/office/drawing/2014/main" id="{3C05588B-1041-632C-70AA-1CF0B2238798}"/>
              </a:ext>
            </a:extLst>
          </p:cNvPr>
          <p:cNvSpPr/>
          <p:nvPr/>
        </p:nvSpPr>
        <p:spPr>
          <a:xfrm>
            <a:off x="601319" y="5717006"/>
            <a:ext cx="10367158" cy="327480"/>
          </a:xfrm>
          <a:prstGeom prst="leftRightArrow">
            <a:avLst>
              <a:gd name="adj1" fmla="val 100000"/>
              <a:gd name="adj2" fmla="val 0"/>
            </a:avLst>
          </a:prstGeom>
          <a:gradFill>
            <a:gsLst>
              <a:gs pos="0">
                <a:sysClr val="window" lastClr="FFFFFF">
                  <a:lumMod val="65000"/>
                </a:sysClr>
              </a:gs>
              <a:gs pos="94000">
                <a:srgbClr val="005293">
                  <a:lumMod val="75000"/>
                </a:srgbClr>
              </a:gs>
            </a:gsLst>
            <a:lin ang="0" scaled="1"/>
          </a:gra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a:ea typeface="+mn-ea"/>
                <a:cs typeface="+mn-cs"/>
              </a:rPr>
              <a:t>Fotbollspsykologi</a:t>
            </a:r>
          </a:p>
        </p:txBody>
      </p:sp>
      <p:sp>
        <p:nvSpPr>
          <p:cNvPr id="93" name="Rektangel: rundade hörn 92">
            <a:extLst>
              <a:ext uri="{FF2B5EF4-FFF2-40B4-BE49-F238E27FC236}">
                <a16:creationId xmlns:a16="http://schemas.microsoft.com/office/drawing/2014/main" id="{A117EBAF-0838-E42F-8212-2DDC6BF9BB87}"/>
              </a:ext>
            </a:extLst>
          </p:cNvPr>
          <p:cNvSpPr/>
          <p:nvPr/>
        </p:nvSpPr>
        <p:spPr>
          <a:xfrm>
            <a:off x="601325" y="6071970"/>
            <a:ext cx="10367160" cy="775317"/>
          </a:xfrm>
          <a:prstGeom prst="roundRect">
            <a:avLst>
              <a:gd name="adj" fmla="val 0"/>
            </a:avLst>
          </a:prstGeom>
          <a:solidFill>
            <a:schemeClr val="accent6">
              <a:lumMod val="20000"/>
              <a:lumOff val="80000"/>
            </a:schemeClr>
          </a:solidFill>
          <a:ln w="12700" cap="flat" cmpd="sng" algn="ctr">
            <a:solidFill>
              <a:sysClr val="window" lastClr="FFFFFF"/>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endParaRPr>
          </a:p>
        </p:txBody>
      </p:sp>
      <p:sp>
        <p:nvSpPr>
          <p:cNvPr id="94" name="Rektangel: rundade hörn 93">
            <a:extLst>
              <a:ext uri="{FF2B5EF4-FFF2-40B4-BE49-F238E27FC236}">
                <a16:creationId xmlns:a16="http://schemas.microsoft.com/office/drawing/2014/main" id="{40494A7F-34F0-216B-DDE3-84F5065B49EE}"/>
              </a:ext>
            </a:extLst>
          </p:cNvPr>
          <p:cNvSpPr/>
          <p:nvPr/>
        </p:nvSpPr>
        <p:spPr>
          <a:xfrm>
            <a:off x="601325" y="5214769"/>
            <a:ext cx="4794203" cy="498807"/>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rPr>
              <a:t>Rulla, kasta och fånga bollen</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rPr>
              <a:t>Koordinationsövningar med boll, stafetter och hinderbanor</a:t>
            </a:r>
            <a:endParaRPr kumimoji="0" lang="sv-SE"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5" name="Rektangel: rundade hörn 94">
            <a:extLst>
              <a:ext uri="{FF2B5EF4-FFF2-40B4-BE49-F238E27FC236}">
                <a16:creationId xmlns:a16="http://schemas.microsoft.com/office/drawing/2014/main" id="{BA276A30-06FC-2001-AB4B-69C470A4779F}"/>
              </a:ext>
            </a:extLst>
          </p:cNvPr>
          <p:cNvSpPr/>
          <p:nvPr/>
        </p:nvSpPr>
        <p:spPr>
          <a:xfrm>
            <a:off x="601325" y="6075413"/>
            <a:ext cx="10367152" cy="771874"/>
          </a:xfrm>
          <a:prstGeom prst="roundRect">
            <a:avLst>
              <a:gd name="adj" fmla="val 0"/>
            </a:avLst>
          </a:prstGeom>
          <a:noFill/>
          <a:ln w="12700" cap="flat" cmpd="sng" algn="ctr">
            <a:noFill/>
            <a:prstDash val="solid"/>
            <a:miter lim="800000"/>
          </a:ln>
          <a:effectLst/>
        </p:spPr>
        <p:txBody>
          <a:bodyPr rtlCol="0" anchor="t" anchorCtr="0"/>
          <a:lstStyle/>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1" i="0" u="none" strike="noStrike" kern="0" cap="none" spc="0" normalizeH="0" baseline="0" noProof="0" dirty="0">
                <a:ln>
                  <a:noFill/>
                </a:ln>
                <a:solidFill>
                  <a:srgbClr val="DADADA">
                    <a:lumMod val="10000"/>
                  </a:srgbClr>
                </a:solidFill>
                <a:effectLst/>
                <a:uLnTx/>
                <a:uFillTx/>
                <a:latin typeface="Calibri"/>
                <a:ea typeface="+mn-ea"/>
                <a:cs typeface="+mn-cs"/>
              </a:rPr>
              <a:t>Långsiktig utveckling</a:t>
            </a:r>
            <a:r>
              <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rPr>
              <a:t>, t ex att en spelare väljer en aktivitet på träning som han/hon tycker är rolig</a:t>
            </a:r>
          </a:p>
          <a:p>
            <a:pPr marL="0" marR="0" lvl="0" indent="0" algn="l" defTabSz="808038" rtl="0" eaLnBrk="1" fontAlgn="auto" latinLnBrk="0" hangingPunct="1">
              <a:lnSpc>
                <a:spcPct val="100000"/>
              </a:lnSpc>
              <a:spcBef>
                <a:spcPts val="0"/>
              </a:spcBef>
              <a:spcAft>
                <a:spcPts val="0"/>
              </a:spcAft>
              <a:buClrTx/>
              <a:buSzTx/>
              <a:buFontTx/>
              <a:buNone/>
              <a:tabLst>
                <a:tab pos="1616075" algn="l"/>
                <a:tab pos="3494088" algn="l"/>
              </a:tabLst>
              <a:defRPr/>
            </a:pPr>
            <a:r>
              <a:rPr kumimoji="0" lang="sv-SE" sz="1400" b="1" i="0" u="none" strike="noStrike" kern="0" cap="none" spc="0" normalizeH="0" baseline="0" noProof="0" dirty="0">
                <a:ln>
                  <a:noFill/>
                </a:ln>
                <a:solidFill>
                  <a:srgbClr val="DADADA">
                    <a:lumMod val="10000"/>
                  </a:srgbClr>
                </a:solidFill>
                <a:effectLst/>
                <a:uLnTx/>
                <a:uFillTx/>
                <a:latin typeface="Calibri"/>
                <a:ea typeface="+mn-ea"/>
                <a:cs typeface="+mn-cs"/>
              </a:rPr>
              <a:t>Göra nästa aktion</a:t>
            </a:r>
            <a:r>
              <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rPr>
              <a:t>, t ex att en spelare tar tillbaka bollen bär han/hon tappat den</a:t>
            </a:r>
            <a:br>
              <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rPr>
            </a:br>
            <a:r>
              <a:rPr kumimoji="0" lang="sv-SE" sz="1400" b="1" i="0" u="none" strike="noStrike" kern="0" cap="none" spc="0" normalizeH="0" baseline="0" noProof="0" dirty="0">
                <a:ln>
                  <a:noFill/>
                </a:ln>
                <a:solidFill>
                  <a:srgbClr val="DADADA">
                    <a:lumMod val="10000"/>
                  </a:srgbClr>
                </a:solidFill>
                <a:effectLst/>
                <a:uLnTx/>
                <a:uFillTx/>
                <a:latin typeface="Calibri"/>
                <a:ea typeface="+mn-ea"/>
                <a:cs typeface="+mn-cs"/>
              </a:rPr>
              <a:t>Göra lagkamrater bättre</a:t>
            </a:r>
            <a:r>
              <a:rPr kumimoji="0" lang="sv-SE" sz="1400" b="0" i="0" u="none" strike="noStrike" kern="0" cap="none" spc="0" normalizeH="0" baseline="0" noProof="0" dirty="0">
                <a:ln>
                  <a:noFill/>
                </a:ln>
                <a:solidFill>
                  <a:srgbClr val="DADADA">
                    <a:lumMod val="10000"/>
                  </a:srgbClr>
                </a:solidFill>
                <a:effectLst/>
                <a:uLnTx/>
                <a:uFillTx/>
                <a:latin typeface="Calibri"/>
                <a:ea typeface="+mn-ea"/>
                <a:cs typeface="+mn-cs"/>
              </a:rPr>
              <a:t>, t ex att en spelare berömmer lagkamrater som anstränger sig för att ta tillbaka bollen</a:t>
            </a:r>
            <a:endParaRPr kumimoji="0" lang="sv-SE"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04" name="Rubrik 3">
            <a:extLst>
              <a:ext uri="{FF2B5EF4-FFF2-40B4-BE49-F238E27FC236}">
                <a16:creationId xmlns:a16="http://schemas.microsoft.com/office/drawing/2014/main" id="{A5D707A0-9971-2F3C-D169-E77373F319F8}"/>
              </a:ext>
            </a:extLst>
          </p:cNvPr>
          <p:cNvSpPr txBox="1">
            <a:spLocks/>
          </p:cNvSpPr>
          <p:nvPr/>
        </p:nvSpPr>
        <p:spPr>
          <a:xfrm>
            <a:off x="8892664" y="510758"/>
            <a:ext cx="1988136" cy="568342"/>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lnSpc>
                <a:spcPts val="5000"/>
              </a:lnSpc>
              <a:spcBef>
                <a:spcPct val="0"/>
              </a:spcBef>
              <a:buNone/>
              <a:defRPr sz="5500" b="1" i="0" kern="1200">
                <a:solidFill>
                  <a:schemeClr val="tx1"/>
                </a:solidFill>
                <a:latin typeface="+mj-lt"/>
                <a:ea typeface="+mj-ea"/>
                <a:cs typeface="Arial" panose="020B0604020202020204" pitchFamily="34" charset="0"/>
              </a:defRPr>
            </a:lvl1pPr>
          </a:lstStyle>
          <a:p>
            <a:r>
              <a:rPr lang="sv-SE" sz="4800" dirty="0">
                <a:solidFill>
                  <a:schemeClr val="tx2"/>
                </a:solidFill>
              </a:rPr>
              <a:t>3v3</a:t>
            </a:r>
          </a:p>
        </p:txBody>
      </p:sp>
      <p:sp>
        <p:nvSpPr>
          <p:cNvPr id="108" name="Rubrik 3">
            <a:extLst>
              <a:ext uri="{FF2B5EF4-FFF2-40B4-BE49-F238E27FC236}">
                <a16:creationId xmlns:a16="http://schemas.microsoft.com/office/drawing/2014/main" id="{00549C63-48C0-5230-B4FA-D2C62140750F}"/>
              </a:ext>
            </a:extLst>
          </p:cNvPr>
          <p:cNvSpPr txBox="1">
            <a:spLocks/>
          </p:cNvSpPr>
          <p:nvPr/>
        </p:nvSpPr>
        <p:spPr>
          <a:xfrm>
            <a:off x="8892664" y="510758"/>
            <a:ext cx="1988136" cy="568342"/>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lnSpc>
                <a:spcPts val="5000"/>
              </a:lnSpc>
              <a:spcBef>
                <a:spcPct val="0"/>
              </a:spcBef>
              <a:buNone/>
              <a:defRPr sz="5500" b="1" i="0" kern="1200">
                <a:solidFill>
                  <a:schemeClr val="tx1"/>
                </a:solidFill>
                <a:latin typeface="+mj-lt"/>
                <a:ea typeface="+mj-ea"/>
                <a:cs typeface="Arial" panose="020B0604020202020204" pitchFamily="34" charset="0"/>
              </a:defRPr>
            </a:lvl1pPr>
          </a:lstStyle>
          <a:p>
            <a:r>
              <a:rPr lang="sv-SE" sz="4800" dirty="0">
                <a:solidFill>
                  <a:schemeClr val="tx2"/>
                </a:solidFill>
              </a:rPr>
              <a:t>5v5</a:t>
            </a:r>
          </a:p>
        </p:txBody>
      </p:sp>
      <p:sp>
        <p:nvSpPr>
          <p:cNvPr id="109" name="Rubrik 3">
            <a:extLst>
              <a:ext uri="{FF2B5EF4-FFF2-40B4-BE49-F238E27FC236}">
                <a16:creationId xmlns:a16="http://schemas.microsoft.com/office/drawing/2014/main" id="{2AF48468-AE8F-8EE8-A62D-5F8B753ED642}"/>
              </a:ext>
            </a:extLst>
          </p:cNvPr>
          <p:cNvSpPr txBox="1">
            <a:spLocks/>
          </p:cNvSpPr>
          <p:nvPr/>
        </p:nvSpPr>
        <p:spPr>
          <a:xfrm>
            <a:off x="8892663" y="510758"/>
            <a:ext cx="1988136" cy="568342"/>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lnSpc>
                <a:spcPts val="5000"/>
              </a:lnSpc>
              <a:spcBef>
                <a:spcPct val="0"/>
              </a:spcBef>
              <a:buNone/>
              <a:defRPr sz="5500" b="1" i="0" kern="1200">
                <a:solidFill>
                  <a:schemeClr val="tx1"/>
                </a:solidFill>
                <a:latin typeface="+mj-lt"/>
                <a:ea typeface="+mj-ea"/>
                <a:cs typeface="Arial" panose="020B0604020202020204" pitchFamily="34" charset="0"/>
              </a:defRPr>
            </a:lvl1pPr>
          </a:lstStyle>
          <a:p>
            <a:r>
              <a:rPr lang="sv-SE" sz="4800" dirty="0">
                <a:solidFill>
                  <a:schemeClr val="tx2"/>
                </a:solidFill>
              </a:rPr>
              <a:t>7v7</a:t>
            </a:r>
          </a:p>
        </p:txBody>
      </p:sp>
      <p:sp>
        <p:nvSpPr>
          <p:cNvPr id="110" name="Rubrik 3">
            <a:extLst>
              <a:ext uri="{FF2B5EF4-FFF2-40B4-BE49-F238E27FC236}">
                <a16:creationId xmlns:a16="http://schemas.microsoft.com/office/drawing/2014/main" id="{5CC6AA4A-585F-A777-1F4D-B5D6A3ECEE28}"/>
              </a:ext>
            </a:extLst>
          </p:cNvPr>
          <p:cNvSpPr txBox="1">
            <a:spLocks/>
          </p:cNvSpPr>
          <p:nvPr/>
        </p:nvSpPr>
        <p:spPr>
          <a:xfrm>
            <a:off x="8861493" y="510758"/>
            <a:ext cx="1988136" cy="568342"/>
          </a:xfrm>
          <a:prstGeom prst="rect">
            <a:avLst/>
          </a:prstGeom>
          <a:solidFill>
            <a:schemeClr val="bg1"/>
          </a:solidFill>
        </p:spPr>
        <p:txBody>
          <a:bodyPr vert="horz" lIns="91440" tIns="45720" rIns="91440" bIns="45720" rtlCol="0" anchor="t" anchorCtr="0">
            <a:noAutofit/>
          </a:bodyPr>
          <a:lstStyle>
            <a:lvl1pPr algn="l" defTabSz="914400" rtl="0" eaLnBrk="1" latinLnBrk="0" hangingPunct="1">
              <a:lnSpc>
                <a:spcPts val="5000"/>
              </a:lnSpc>
              <a:spcBef>
                <a:spcPct val="0"/>
              </a:spcBef>
              <a:buNone/>
              <a:defRPr sz="5500" b="1" i="0" kern="1200">
                <a:solidFill>
                  <a:schemeClr val="tx1"/>
                </a:solidFill>
                <a:latin typeface="+mj-lt"/>
                <a:ea typeface="+mj-ea"/>
                <a:cs typeface="Arial" panose="020B0604020202020204" pitchFamily="34" charset="0"/>
              </a:defRPr>
            </a:lvl1pPr>
          </a:lstStyle>
          <a:p>
            <a:r>
              <a:rPr lang="sv-SE" sz="4800" dirty="0">
                <a:solidFill>
                  <a:schemeClr val="tx2"/>
                </a:solidFill>
              </a:rPr>
              <a:t>9v9</a:t>
            </a:r>
          </a:p>
        </p:txBody>
      </p:sp>
      <p:sp>
        <p:nvSpPr>
          <p:cNvPr id="112" name="Rubrik 3">
            <a:extLst>
              <a:ext uri="{FF2B5EF4-FFF2-40B4-BE49-F238E27FC236}">
                <a16:creationId xmlns:a16="http://schemas.microsoft.com/office/drawing/2014/main" id="{EAA18CA4-B3F1-0CE8-FCA6-5E9AF14E2B53}"/>
              </a:ext>
            </a:extLst>
          </p:cNvPr>
          <p:cNvSpPr txBox="1">
            <a:spLocks/>
          </p:cNvSpPr>
          <p:nvPr/>
        </p:nvSpPr>
        <p:spPr>
          <a:xfrm>
            <a:off x="8801172" y="508910"/>
            <a:ext cx="2048457" cy="568342"/>
          </a:xfrm>
          <a:prstGeom prst="rect">
            <a:avLst/>
          </a:prstGeom>
          <a:solidFill>
            <a:schemeClr val="bg1"/>
          </a:solidFill>
        </p:spPr>
        <p:txBody>
          <a:bodyPr vert="horz" lIns="91440" tIns="45720" rIns="72000" bIns="45720" rtlCol="0" anchor="t" anchorCtr="0">
            <a:noAutofit/>
          </a:bodyPr>
          <a:lstStyle>
            <a:lvl1pPr algn="l" defTabSz="914400" rtl="0" eaLnBrk="1" latinLnBrk="0" hangingPunct="1">
              <a:lnSpc>
                <a:spcPts val="5000"/>
              </a:lnSpc>
              <a:spcBef>
                <a:spcPct val="0"/>
              </a:spcBef>
              <a:buNone/>
              <a:defRPr sz="5500" b="1" i="0" kern="1200">
                <a:solidFill>
                  <a:schemeClr val="tx1"/>
                </a:solidFill>
                <a:latin typeface="+mj-lt"/>
                <a:ea typeface="+mj-ea"/>
                <a:cs typeface="Arial" panose="020B0604020202020204" pitchFamily="34" charset="0"/>
              </a:defRPr>
            </a:lvl1pPr>
          </a:lstStyle>
          <a:p>
            <a:endParaRPr lang="sv-SE" sz="4800" dirty="0">
              <a:solidFill>
                <a:schemeClr val="tx2"/>
              </a:solidFill>
            </a:endParaRPr>
          </a:p>
        </p:txBody>
      </p:sp>
      <p:sp>
        <p:nvSpPr>
          <p:cNvPr id="111" name="Rubrik 3">
            <a:extLst>
              <a:ext uri="{FF2B5EF4-FFF2-40B4-BE49-F238E27FC236}">
                <a16:creationId xmlns:a16="http://schemas.microsoft.com/office/drawing/2014/main" id="{EF8CDDA6-783D-AB6E-2893-1784AE391F4F}"/>
              </a:ext>
            </a:extLst>
          </p:cNvPr>
          <p:cNvSpPr txBox="1">
            <a:spLocks/>
          </p:cNvSpPr>
          <p:nvPr/>
        </p:nvSpPr>
        <p:spPr>
          <a:xfrm>
            <a:off x="8824768" y="508910"/>
            <a:ext cx="2174808" cy="568342"/>
          </a:xfrm>
          <a:prstGeom prst="rect">
            <a:avLst/>
          </a:prstGeom>
          <a:noFill/>
        </p:spPr>
        <p:txBody>
          <a:bodyPr vert="horz" lIns="91440" tIns="45720" rIns="72000" bIns="45720" rtlCol="0" anchor="t" anchorCtr="0">
            <a:noAutofit/>
          </a:bodyPr>
          <a:lstStyle>
            <a:lvl1pPr algn="l" defTabSz="914400" rtl="0" eaLnBrk="1" latinLnBrk="0" hangingPunct="1">
              <a:lnSpc>
                <a:spcPts val="5000"/>
              </a:lnSpc>
              <a:spcBef>
                <a:spcPct val="0"/>
              </a:spcBef>
              <a:buNone/>
              <a:defRPr sz="5500" b="1" i="0" kern="1200">
                <a:solidFill>
                  <a:schemeClr val="tx1"/>
                </a:solidFill>
                <a:latin typeface="+mj-lt"/>
                <a:ea typeface="+mj-ea"/>
                <a:cs typeface="Arial" panose="020B0604020202020204" pitchFamily="34" charset="0"/>
              </a:defRPr>
            </a:lvl1pPr>
          </a:lstStyle>
          <a:p>
            <a:r>
              <a:rPr lang="sv-SE" sz="4800" dirty="0">
                <a:solidFill>
                  <a:schemeClr val="tx2"/>
                </a:solidFill>
              </a:rPr>
              <a:t>11v11</a:t>
            </a:r>
          </a:p>
        </p:txBody>
      </p:sp>
    </p:spTree>
    <p:extLst>
      <p:ext uri="{BB962C8B-B14F-4D97-AF65-F5344CB8AC3E}">
        <p14:creationId xmlns:p14="http://schemas.microsoft.com/office/powerpoint/2010/main" val="2222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
                                            <p:txEl>
                                              <p:pRg st="0" end="0"/>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8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1">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2">
                                            <p:txEl>
                                              <p:pRg st="1" end="1"/>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2">
                                            <p:txEl>
                                              <p:pRg st="2" end="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xEl>
                                              <p:pRg st="3" end="3"/>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3">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2">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2">
                                            <p:txEl>
                                              <p:pRg st="1" end="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6">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xEl>
                                              <p:pRg st="1" end="1"/>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xEl>
                                              <p:pRg st="0" end="0"/>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9">
                                            <p:txEl>
                                              <p:pRg st="2" end="2"/>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8">
                                            <p:txEl>
                                              <p:pRg st="0" end="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3">
                                            <p:txEl>
                                              <p:pRg st="1" end="1"/>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3">
                                            <p:txEl>
                                              <p:pRg st="2" end="2"/>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5">
                                            <p:txEl>
                                              <p:pRg st="0" end="0"/>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2">
                                            <p:txEl>
                                              <p:pRg st="2" end="2"/>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6">
                                            <p:txEl>
                                              <p:pRg st="2" end="2"/>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6">
                                            <p:txEl>
                                              <p:pRg st="3" end="3"/>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7">
                                            <p:txEl>
                                              <p:pRg st="2" end="2"/>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7">
                                            <p:txEl>
                                              <p:pRg st="1" end="1"/>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7">
                                            <p:txEl>
                                              <p:pRg st="2" end="2"/>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8">
                                            <p:txEl>
                                              <p:pRg st="1" end="1"/>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8">
                                            <p:txEl>
                                              <p:pRg st="2" end="2"/>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3">
                                            <p:txEl>
                                              <p:pRg st="3" end="3"/>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uiExpand="1" build="p"/>
      <p:bldP spid="72" grpId="0" uiExpand="1" build="p"/>
      <p:bldP spid="76" grpId="0" uiExpand="1" build="p"/>
      <p:bldP spid="77" grpId="0" uiExpand="1" build="p"/>
      <p:bldP spid="78" grpId="0" uiExpand="1" build="p"/>
      <p:bldP spid="79" grpId="0" uiExpand="1" build="p"/>
      <p:bldP spid="82" grpId="0" uiExpand="1" build="p"/>
      <p:bldP spid="83" grpId="0" uiExpand="1" build="p"/>
      <p:bldP spid="84" grpId="0" uiExpand="1" build="p"/>
      <p:bldP spid="85" grpId="0" build="p"/>
      <p:bldP spid="86" grpId="0" uiExpand="1" build="p"/>
      <p:bldP spid="87" grpId="0" uiExpand="1" build="p"/>
      <p:bldP spid="88" grpId="0" uiExpand="1" build="p"/>
      <p:bldP spid="94" grpId="0"/>
      <p:bldP spid="94" grpId="1"/>
      <p:bldP spid="95" grpId="0"/>
      <p:bldP spid="95" grpId="1"/>
      <p:bldP spid="104" grpId="0" animBg="1"/>
      <p:bldP spid="108" grpId="0" animBg="1"/>
      <p:bldP spid="109" grpId="0" animBg="1"/>
      <p:bldP spid="110" grpId="0" animBg="1"/>
      <p:bldP spid="112" grpId="0" animBg="1"/>
      <p:bldP spid="1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35FF6C2D-784A-9DA2-79DE-AE79BD134E76}"/>
              </a:ext>
            </a:extLst>
          </p:cNvPr>
          <p:cNvSpPr txBox="1">
            <a:spLocks/>
          </p:cNvSpPr>
          <p:nvPr/>
        </p:nvSpPr>
        <p:spPr>
          <a:xfrm>
            <a:off x="1524000" y="1579563"/>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pPr marL="0" marR="0" lvl="0" indent="0" algn="ctr" defTabSz="914400" rtl="0" eaLnBrk="1" fontAlgn="auto" latinLnBrk="0" hangingPunct="1">
              <a:lnSpc>
                <a:spcPts val="5200"/>
              </a:lnSpc>
              <a:spcBef>
                <a:spcPct val="0"/>
              </a:spcBef>
              <a:spcAft>
                <a:spcPts val="0"/>
              </a:spcAft>
              <a:buClrTx/>
              <a:buSzTx/>
              <a:buFontTx/>
              <a:buNone/>
              <a:tabLst/>
              <a:defRPr/>
            </a:pPr>
            <a:r>
              <a:rPr kumimoji="0" lang="sv-SE" sz="6000" b="1"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3 MOT 3</a:t>
            </a:r>
          </a:p>
        </p:txBody>
      </p:sp>
    </p:spTree>
    <p:extLst>
      <p:ext uri="{BB962C8B-B14F-4D97-AF65-F5344CB8AC3E}">
        <p14:creationId xmlns:p14="http://schemas.microsoft.com/office/powerpoint/2010/main" val="2981409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PRIORITERINGAR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3 mot 3</a:t>
            </a:r>
          </a:p>
        </p:txBody>
      </p:sp>
      <p:pic>
        <p:nvPicPr>
          <p:cNvPr id="2" name="Bildobjekt 1">
            <a:extLst>
              <a:ext uri="{FF2B5EF4-FFF2-40B4-BE49-F238E27FC236}">
                <a16:creationId xmlns:a16="http://schemas.microsoft.com/office/drawing/2014/main" id="{CDCB3772-416B-3604-7923-E58F99663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2486" y="4943445"/>
            <a:ext cx="6347661" cy="1822596"/>
          </a:xfrm>
          <a:prstGeom prst="rect">
            <a:avLst/>
          </a:prstGeom>
        </p:spPr>
      </p:pic>
      <p:pic>
        <p:nvPicPr>
          <p:cNvPr id="7" name="Bildobjekt 6">
            <a:extLst>
              <a:ext uri="{FF2B5EF4-FFF2-40B4-BE49-F238E27FC236}">
                <a16:creationId xmlns:a16="http://schemas.microsoft.com/office/drawing/2014/main" id="{478A0ED0-B0FA-6FF5-7A66-A3AC1CD72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101" y="2412355"/>
            <a:ext cx="1765329" cy="983586"/>
          </a:xfrm>
          <a:prstGeom prst="rect">
            <a:avLst/>
          </a:prstGeom>
        </p:spPr>
      </p:pic>
      <p:pic>
        <p:nvPicPr>
          <p:cNvPr id="18" name="Bildobjekt 17">
            <a:extLst>
              <a:ext uri="{FF2B5EF4-FFF2-40B4-BE49-F238E27FC236}">
                <a16:creationId xmlns:a16="http://schemas.microsoft.com/office/drawing/2014/main" id="{7C470D22-9789-7B71-02E2-7440553DBF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0738" y="2403931"/>
            <a:ext cx="1765330" cy="986790"/>
          </a:xfrm>
          <a:prstGeom prst="rect">
            <a:avLst/>
          </a:prstGeom>
        </p:spPr>
      </p:pic>
      <p:sp>
        <p:nvSpPr>
          <p:cNvPr id="19" name="Platshållare för text 2">
            <a:extLst>
              <a:ext uri="{FF2B5EF4-FFF2-40B4-BE49-F238E27FC236}">
                <a16:creationId xmlns:a16="http://schemas.microsoft.com/office/drawing/2014/main" id="{532979AB-4F71-394C-8F10-23CFAA21CBCD}"/>
              </a:ext>
            </a:extLst>
          </p:cNvPr>
          <p:cNvSpPr>
            <a:spLocks noGrp="1"/>
          </p:cNvSpPr>
          <p:nvPr>
            <p:ph type="body" sz="half" idx="2"/>
          </p:nvPr>
        </p:nvSpPr>
        <p:spPr>
          <a:xfrm>
            <a:off x="487016" y="1741882"/>
            <a:ext cx="4975633" cy="662049"/>
          </a:xfrm>
        </p:spPr>
        <p:txBody>
          <a:bodyPr>
            <a:noAutofit/>
          </a:bodyPr>
          <a:lstStyle/>
          <a:p>
            <a:pPr>
              <a:tabLst>
                <a:tab pos="355600" algn="l"/>
              </a:tabLst>
            </a:pPr>
            <a:r>
              <a:rPr lang="sv-SE" sz="2400" b="1" dirty="0">
                <a:latin typeface="+mn-lt"/>
              </a:rPr>
              <a:t>1. </a:t>
            </a:r>
            <a:r>
              <a:rPr lang="sv-SE" sz="2400" dirty="0">
                <a:latin typeface="+mn-lt"/>
              </a:rPr>
              <a:t>Se filmen </a:t>
            </a:r>
            <a:r>
              <a:rPr lang="sv-SE" sz="2400" b="1" dirty="0">
                <a:latin typeface="+mn-lt"/>
              </a:rPr>
              <a:t>Anfallsspel 3 mot 3</a:t>
            </a:r>
          </a:p>
          <a:p>
            <a:pPr>
              <a:tabLst>
                <a:tab pos="355600" algn="l"/>
              </a:tabLst>
            </a:pPr>
            <a:endParaRPr lang="sv-SE" sz="2400" dirty="0">
              <a:latin typeface="+mn-lt"/>
            </a:endParaRPr>
          </a:p>
          <a:p>
            <a:pPr>
              <a:tabLst>
                <a:tab pos="355600" algn="l"/>
              </a:tabLst>
            </a:pPr>
            <a:endParaRPr lang="sv-SE" sz="2400" dirty="0">
              <a:latin typeface="+mn-lt"/>
            </a:endParaRPr>
          </a:p>
          <a:p>
            <a:pPr>
              <a:tabLst>
                <a:tab pos="355600" algn="l"/>
              </a:tabLst>
            </a:pPr>
            <a:endParaRPr lang="sv-SE" sz="2400" dirty="0">
              <a:latin typeface="+mn-lt"/>
            </a:endParaRPr>
          </a:p>
          <a:p>
            <a:pPr>
              <a:tabLst>
                <a:tab pos="355600" algn="l"/>
              </a:tabLst>
            </a:pPr>
            <a:endParaRPr lang="sv-SE" sz="2400" dirty="0">
              <a:latin typeface="+mn-lt"/>
            </a:endParaRPr>
          </a:p>
          <a:p>
            <a:pPr>
              <a:tabLst>
                <a:tab pos="355600" algn="l"/>
              </a:tabLst>
            </a:pPr>
            <a:endParaRPr lang="sv-SE" sz="2400" dirty="0">
              <a:latin typeface="+mn-lt"/>
            </a:endParaRPr>
          </a:p>
          <a:p>
            <a:endParaRPr lang="sv-SE" sz="2400" dirty="0">
              <a:latin typeface="+mn-lt"/>
            </a:endParaRPr>
          </a:p>
        </p:txBody>
      </p:sp>
      <p:sp>
        <p:nvSpPr>
          <p:cNvPr id="20" name="Platshållare för text 2">
            <a:extLst>
              <a:ext uri="{FF2B5EF4-FFF2-40B4-BE49-F238E27FC236}">
                <a16:creationId xmlns:a16="http://schemas.microsoft.com/office/drawing/2014/main" id="{A29A4CF9-83F5-2EFC-258A-755FACF62EB8}"/>
              </a:ext>
            </a:extLst>
          </p:cNvPr>
          <p:cNvSpPr txBox="1">
            <a:spLocks/>
          </p:cNvSpPr>
          <p:nvPr/>
        </p:nvSpPr>
        <p:spPr>
          <a:xfrm>
            <a:off x="6594726" y="1741882"/>
            <a:ext cx="4975633" cy="662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2400" b="1" i="0" u="none" strike="noStrike" kern="1200" cap="none" spc="0" normalizeH="0" baseline="0" noProof="0" dirty="0">
                <a:ln>
                  <a:noFill/>
                </a:ln>
                <a:solidFill>
                  <a:srgbClr val="005193"/>
                </a:solidFill>
                <a:effectLst/>
                <a:uLnTx/>
                <a:uFillTx/>
                <a:latin typeface="+mn-lt"/>
                <a:ea typeface="+mn-ea"/>
                <a:cs typeface="+mn-cs"/>
              </a:rPr>
              <a:t>2. </a:t>
            </a:r>
            <a:r>
              <a:rPr kumimoji="0" lang="sv-SE" sz="2400" b="0" i="0" u="none" strike="noStrike" kern="1200" cap="none" spc="0" normalizeH="0" baseline="0" noProof="0" dirty="0">
                <a:ln>
                  <a:noFill/>
                </a:ln>
                <a:solidFill>
                  <a:srgbClr val="005193"/>
                </a:solidFill>
                <a:effectLst/>
                <a:uLnTx/>
                <a:uFillTx/>
                <a:latin typeface="+mn-lt"/>
                <a:ea typeface="+mn-ea"/>
                <a:cs typeface="+mn-cs"/>
              </a:rPr>
              <a:t>Se filmen </a:t>
            </a:r>
            <a:r>
              <a:rPr kumimoji="0" lang="sv-SE" sz="2400" b="1" i="0" u="none" strike="noStrike" kern="1200" cap="none" spc="0" normalizeH="0" baseline="0" noProof="0" dirty="0">
                <a:ln>
                  <a:noFill/>
                </a:ln>
                <a:solidFill>
                  <a:srgbClr val="005193"/>
                </a:solidFill>
                <a:effectLst/>
                <a:uLnTx/>
                <a:uFillTx/>
                <a:latin typeface="+mn-lt"/>
                <a:ea typeface="+mn-ea"/>
                <a:cs typeface="+mn-cs"/>
              </a:rPr>
              <a:t>Försvarsspel </a:t>
            </a:r>
            <a:r>
              <a:rPr lang="sv-SE" sz="2400" b="1" dirty="0">
                <a:solidFill>
                  <a:srgbClr val="005193"/>
                </a:solidFill>
                <a:latin typeface="+mn-lt"/>
              </a:rPr>
              <a:t>3</a:t>
            </a:r>
            <a:r>
              <a:rPr kumimoji="0" lang="sv-SE" sz="2400" b="1" i="0" u="none" strike="noStrike" kern="1200" cap="none" spc="0" normalizeH="0" baseline="0" noProof="0" dirty="0">
                <a:ln>
                  <a:noFill/>
                </a:ln>
                <a:solidFill>
                  <a:srgbClr val="005193"/>
                </a:solidFill>
                <a:effectLst/>
                <a:uLnTx/>
                <a:uFillTx/>
                <a:latin typeface="+mn-lt"/>
                <a:ea typeface="+mn-ea"/>
                <a:cs typeface="+mn-cs"/>
              </a:rPr>
              <a:t> mot </a:t>
            </a:r>
            <a:r>
              <a:rPr lang="sv-SE" sz="2400" b="1" dirty="0">
                <a:solidFill>
                  <a:srgbClr val="005193"/>
                </a:solidFill>
                <a:latin typeface="+mn-lt"/>
              </a:rPr>
              <a:t>3</a:t>
            </a:r>
            <a:endParaRPr kumimoji="0" lang="sv-SE" sz="2400" b="1" i="0" u="none" strike="noStrike" kern="1200" cap="none" spc="0" normalizeH="0" baseline="0" noProof="0" dirty="0">
              <a:ln>
                <a:noFill/>
              </a:ln>
              <a:solidFill>
                <a:srgbClr val="005193"/>
              </a:solidFill>
              <a:effectLst/>
              <a:uLnTx/>
              <a:uFillTx/>
              <a:latin typeface="+mn-lt"/>
              <a:ea typeface="+mn-ea"/>
              <a:cs typeface="+mn-cs"/>
            </a:endParaRPr>
          </a:p>
        </p:txBody>
      </p:sp>
      <p:pic>
        <p:nvPicPr>
          <p:cNvPr id="21" name="Bild 20" descr="Tv">
            <a:hlinkClick r:id="rId6"/>
            <a:extLst>
              <a:ext uri="{FF2B5EF4-FFF2-40B4-BE49-F238E27FC236}">
                <a16:creationId xmlns:a16="http://schemas.microsoft.com/office/drawing/2014/main" id="{9F90C5CD-330B-F628-5CFF-E4480C919A5E}"/>
              </a:ext>
            </a:extLst>
          </p:cNvPr>
          <p:cNvPicPr>
            <a:picLocks noChangeAspect="1"/>
          </p:cNvPicPr>
          <p:nvPr/>
        </p:nvPicPr>
        <p:blipFill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t="-1" b="7410"/>
          <a:stretch/>
        </p:blipFill>
        <p:spPr>
          <a:xfrm>
            <a:off x="1814671" y="2040735"/>
            <a:ext cx="1917462" cy="1775367"/>
          </a:xfrm>
          <a:prstGeom prst="rect">
            <a:avLst/>
          </a:prstGeom>
        </p:spPr>
      </p:pic>
      <p:pic>
        <p:nvPicPr>
          <p:cNvPr id="22" name="Bild 21" descr="Tv">
            <a:hlinkClick r:id="rId6"/>
            <a:extLst>
              <a:ext uri="{FF2B5EF4-FFF2-40B4-BE49-F238E27FC236}">
                <a16:creationId xmlns:a16="http://schemas.microsoft.com/office/drawing/2014/main" id="{37021DF6-69CC-1AA7-FE11-9E15D13AB047}"/>
              </a:ext>
            </a:extLst>
          </p:cNvPr>
          <p:cNvPicPr>
            <a:picLocks noChangeAspect="1"/>
          </p:cNvPicPr>
          <p:nvPr/>
        </p:nvPicPr>
        <p:blipFill rotWithShape="1">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t="-1" b="7410"/>
          <a:stretch/>
        </p:blipFill>
        <p:spPr>
          <a:xfrm>
            <a:off x="7947034" y="2047831"/>
            <a:ext cx="1917462" cy="1775367"/>
          </a:xfrm>
          <a:prstGeom prst="rect">
            <a:avLst/>
          </a:prstGeom>
        </p:spPr>
      </p:pic>
      <p:sp>
        <p:nvSpPr>
          <p:cNvPr id="24" name="Platshållare för text 2">
            <a:extLst>
              <a:ext uri="{FF2B5EF4-FFF2-40B4-BE49-F238E27FC236}">
                <a16:creationId xmlns:a16="http://schemas.microsoft.com/office/drawing/2014/main" id="{4AF5C1B5-4A41-3298-63DD-C136B5A54DBE}"/>
              </a:ext>
            </a:extLst>
          </p:cNvPr>
          <p:cNvSpPr txBox="1">
            <a:spLocks/>
          </p:cNvSpPr>
          <p:nvPr/>
        </p:nvSpPr>
        <p:spPr>
          <a:xfrm>
            <a:off x="6478500" y="4619077"/>
            <a:ext cx="4975633"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806345" y="3882904"/>
            <a:ext cx="5329148" cy="1426475"/>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Hur vill vi definiera lagets uppgifter i anfallsspel och försvarsspel?</a:t>
            </a:r>
          </a:p>
        </p:txBody>
      </p:sp>
      <p:sp>
        <p:nvSpPr>
          <p:cNvPr id="26" name="textruta 25">
            <a:extLst>
              <a:ext uri="{FF2B5EF4-FFF2-40B4-BE49-F238E27FC236}">
                <a16:creationId xmlns:a16="http://schemas.microsoft.com/office/drawing/2014/main" id="{4BA4325F-E28B-9DFA-2C25-DE93CEE374A1}"/>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27" name="Bild 26" descr="Checklista med hel fyllning">
            <a:extLst>
              <a:ext uri="{FF2B5EF4-FFF2-40B4-BE49-F238E27FC236}">
                <a16:creationId xmlns:a16="http://schemas.microsoft.com/office/drawing/2014/main" id="{97A1B7F5-EE3A-A44A-9429-1662B39214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3239" y="5411485"/>
            <a:ext cx="914400" cy="914400"/>
          </a:xfrm>
          <a:prstGeom prst="rect">
            <a:avLst/>
          </a:prstGeom>
        </p:spPr>
      </p:pic>
    </p:spTree>
    <p:extLst>
      <p:ext uri="{BB962C8B-B14F-4D97-AF65-F5344CB8AC3E}">
        <p14:creationId xmlns:p14="http://schemas.microsoft.com/office/powerpoint/2010/main" val="1671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hlinkClick r:id="rId3"/>
            <a:extLst>
              <a:ext uri="{FF2B5EF4-FFF2-40B4-BE49-F238E27FC236}">
                <a16:creationId xmlns:a16="http://schemas.microsoft.com/office/drawing/2014/main" id="{29B3773C-7389-CD32-E9DD-145F6F2535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1557" y="4936028"/>
            <a:ext cx="4565934" cy="950913"/>
          </a:xfrm>
          <a:prstGeom prst="rect">
            <a:avLst/>
          </a:prstGeom>
        </p:spPr>
      </p:pic>
      <p:pic>
        <p:nvPicPr>
          <p:cNvPr id="17" name="Bildobjekt 16">
            <a:hlinkClick r:id="rId3"/>
            <a:extLst>
              <a:ext uri="{FF2B5EF4-FFF2-40B4-BE49-F238E27FC236}">
                <a16:creationId xmlns:a16="http://schemas.microsoft.com/office/drawing/2014/main" id="{62119C13-00B0-3873-5137-D97BF56405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1557" y="5886941"/>
            <a:ext cx="3565924" cy="950913"/>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MÖJLIGHETER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3 mot 3</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Vad ska stå under möjligheter i spelet i vår spelarutbildningsplan? </a:t>
            </a:r>
          </a:p>
        </p:txBody>
      </p:sp>
      <p:sp>
        <p:nvSpPr>
          <p:cNvPr id="9" name="Platshållare för text 2">
            <a:extLst>
              <a:ext uri="{FF2B5EF4-FFF2-40B4-BE49-F238E27FC236}">
                <a16:creationId xmlns:a16="http://schemas.microsoft.com/office/drawing/2014/main" id="{88788090-02BA-D93E-77D1-12E3896F26EF}"/>
              </a:ext>
            </a:extLst>
          </p:cNvPr>
          <p:cNvSpPr txBox="1">
            <a:spLocks/>
          </p:cNvSpPr>
          <p:nvPr/>
        </p:nvSpPr>
        <p:spPr>
          <a:xfrm>
            <a:off x="4714523" y="2326288"/>
            <a:ext cx="7477476"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9" y="5411485"/>
            <a:ext cx="914400" cy="914400"/>
          </a:xfrm>
          <a:prstGeom prst="rect">
            <a:avLst/>
          </a:prstGeom>
        </p:spPr>
      </p:pic>
      <p:pic>
        <p:nvPicPr>
          <p:cNvPr id="8" name="Bildobjekt 7">
            <a:extLst>
              <a:ext uri="{FF2B5EF4-FFF2-40B4-BE49-F238E27FC236}">
                <a16:creationId xmlns:a16="http://schemas.microsoft.com/office/drawing/2014/main" id="{A96EBC38-8461-4C74-3A4D-EABF9E38AA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4524" y="2695751"/>
            <a:ext cx="7477476" cy="4162249"/>
          </a:xfrm>
          <a:prstGeom prst="rect">
            <a:avLst/>
          </a:prstGeom>
        </p:spPr>
      </p:pic>
    </p:spTree>
    <p:extLst>
      <p:ext uri="{BB962C8B-B14F-4D97-AF65-F5344CB8AC3E}">
        <p14:creationId xmlns:p14="http://schemas.microsoft.com/office/powerpoint/2010/main" val="4037611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FÖRUTSÄTTNINGAR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3 mot 3</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Vilka förutsättningar ska gälla i vår förening</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2" name="Platshållare för text 2">
            <a:extLst>
              <a:ext uri="{FF2B5EF4-FFF2-40B4-BE49-F238E27FC236}">
                <a16:creationId xmlns:a16="http://schemas.microsoft.com/office/drawing/2014/main" id="{C15C6A3E-B2FF-D9F2-EB99-57C07A7FCB3E}"/>
              </a:ext>
            </a:extLst>
          </p:cNvPr>
          <p:cNvSpPr txBox="1">
            <a:spLocks/>
          </p:cNvSpPr>
          <p:nvPr/>
        </p:nvSpPr>
        <p:spPr>
          <a:xfrm>
            <a:off x="6096000" y="1270206"/>
            <a:ext cx="5208628" cy="432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
        <p:nvSpPr>
          <p:cNvPr id="3" name="Rektangel: rundade hörn 2">
            <a:extLst>
              <a:ext uri="{FF2B5EF4-FFF2-40B4-BE49-F238E27FC236}">
                <a16:creationId xmlns:a16="http://schemas.microsoft.com/office/drawing/2014/main" id="{0CD785BF-1489-048F-8534-EA111FC89025}"/>
              </a:ext>
            </a:extLst>
          </p:cNvPr>
          <p:cNvSpPr/>
          <p:nvPr/>
        </p:nvSpPr>
        <p:spPr>
          <a:xfrm>
            <a:off x="6076850" y="1584003"/>
            <a:ext cx="5233746" cy="5057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Rekommendationer 		6-7 åringar</a:t>
            </a:r>
          </a:p>
        </p:txBody>
      </p:sp>
      <p:sp>
        <p:nvSpPr>
          <p:cNvPr id="6" name="Rektangel: rundade hörn 5">
            <a:extLst>
              <a:ext uri="{FF2B5EF4-FFF2-40B4-BE49-F238E27FC236}">
                <a16:creationId xmlns:a16="http://schemas.microsoft.com/office/drawing/2014/main" id="{78212D67-496C-F828-1FCF-1152617681F3}"/>
              </a:ext>
            </a:extLst>
          </p:cNvPr>
          <p:cNvSpPr/>
          <p:nvPr/>
        </p:nvSpPr>
        <p:spPr>
          <a:xfrm>
            <a:off x="6101969" y="2123079"/>
            <a:ext cx="5174335" cy="740563"/>
          </a:xfrm>
          <a:prstGeom prst="roundRect">
            <a:avLst>
              <a:gd name="adj" fmla="val 89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Antal träningar i veckan </a:t>
            </a:r>
            <a:b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 en spelare</a:t>
            </a:r>
          </a:p>
        </p:txBody>
      </p:sp>
      <p:sp>
        <p:nvSpPr>
          <p:cNvPr id="7" name="Rektangel: rundade hörn 6">
            <a:extLst>
              <a:ext uri="{FF2B5EF4-FFF2-40B4-BE49-F238E27FC236}">
                <a16:creationId xmlns:a16="http://schemas.microsoft.com/office/drawing/2014/main" id="{6D223EC9-370B-FF43-43E1-633C4C2A0A01}"/>
              </a:ext>
            </a:extLst>
          </p:cNvPr>
          <p:cNvSpPr/>
          <p:nvPr/>
        </p:nvSpPr>
        <p:spPr>
          <a:xfrm>
            <a:off x="6101969" y="2896954"/>
            <a:ext cx="5174335"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Träningens längd</a:t>
            </a:r>
          </a:p>
        </p:txBody>
      </p:sp>
      <p:sp>
        <p:nvSpPr>
          <p:cNvPr id="10" name="Rektangel: rundade hörn 9">
            <a:extLst>
              <a:ext uri="{FF2B5EF4-FFF2-40B4-BE49-F238E27FC236}">
                <a16:creationId xmlns:a16="http://schemas.microsoft.com/office/drawing/2014/main" id="{090B5F0F-5B9A-F6B2-9D57-03DD03530974}"/>
              </a:ext>
            </a:extLst>
          </p:cNvPr>
          <p:cNvSpPr/>
          <p:nvPr/>
        </p:nvSpPr>
        <p:spPr>
          <a:xfrm>
            <a:off x="6101969" y="3688770"/>
            <a:ext cx="5174335"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Matcher</a:t>
            </a:r>
          </a:p>
        </p:txBody>
      </p:sp>
      <p:sp>
        <p:nvSpPr>
          <p:cNvPr id="11" name="Rektangel: rundade hörn 10">
            <a:extLst>
              <a:ext uri="{FF2B5EF4-FFF2-40B4-BE49-F238E27FC236}">
                <a16:creationId xmlns:a16="http://schemas.microsoft.com/office/drawing/2014/main" id="{5139AF6D-CC66-975D-C22C-A436CF31E367}"/>
              </a:ext>
            </a:extLst>
          </p:cNvPr>
          <p:cNvSpPr/>
          <p:nvPr/>
        </p:nvSpPr>
        <p:spPr>
          <a:xfrm>
            <a:off x="6123447" y="5267251"/>
            <a:ext cx="5174335"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Ledarutbildning</a:t>
            </a:r>
          </a:p>
        </p:txBody>
      </p:sp>
      <p:sp>
        <p:nvSpPr>
          <p:cNvPr id="14" name="Rektangel: rundade hörn 13">
            <a:extLst>
              <a:ext uri="{FF2B5EF4-FFF2-40B4-BE49-F238E27FC236}">
                <a16:creationId xmlns:a16="http://schemas.microsoft.com/office/drawing/2014/main" id="{80C36A0E-25F7-7367-2D0F-3C75107E836D}"/>
              </a:ext>
            </a:extLst>
          </p:cNvPr>
          <p:cNvSpPr/>
          <p:nvPr/>
        </p:nvSpPr>
        <p:spPr>
          <a:xfrm>
            <a:off x="6123448" y="6059067"/>
            <a:ext cx="5174335"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Föräldrautbildning</a:t>
            </a:r>
          </a:p>
        </p:txBody>
      </p:sp>
      <p:sp>
        <p:nvSpPr>
          <p:cNvPr id="15" name="Rektangel: rundade hörn 14">
            <a:extLst>
              <a:ext uri="{FF2B5EF4-FFF2-40B4-BE49-F238E27FC236}">
                <a16:creationId xmlns:a16="http://schemas.microsoft.com/office/drawing/2014/main" id="{9C242AA4-5F00-76A6-616F-FB1800931677}"/>
              </a:ext>
            </a:extLst>
          </p:cNvPr>
          <p:cNvSpPr/>
          <p:nvPr/>
        </p:nvSpPr>
        <p:spPr>
          <a:xfrm>
            <a:off x="8672244" y="2212037"/>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a:t>
            </a:r>
          </a:p>
        </p:txBody>
      </p:sp>
      <p:sp>
        <p:nvSpPr>
          <p:cNvPr id="18" name="Rektangel: rundade hörn 17">
            <a:extLst>
              <a:ext uri="{FF2B5EF4-FFF2-40B4-BE49-F238E27FC236}">
                <a16:creationId xmlns:a16="http://schemas.microsoft.com/office/drawing/2014/main" id="{5116854E-1664-E981-421D-13E9F2DADDDA}"/>
              </a:ext>
            </a:extLst>
          </p:cNvPr>
          <p:cNvSpPr/>
          <p:nvPr/>
        </p:nvSpPr>
        <p:spPr>
          <a:xfrm>
            <a:off x="8672244" y="2989102"/>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60 min</a:t>
            </a:r>
          </a:p>
        </p:txBody>
      </p:sp>
      <p:sp>
        <p:nvSpPr>
          <p:cNvPr id="19" name="Rektangel: rundade hörn 18">
            <a:extLst>
              <a:ext uri="{FF2B5EF4-FFF2-40B4-BE49-F238E27FC236}">
                <a16:creationId xmlns:a16="http://schemas.microsoft.com/office/drawing/2014/main" id="{6FB89784-8B93-C053-1277-F4BF6EA64E51}"/>
              </a:ext>
            </a:extLst>
          </p:cNvPr>
          <p:cNvSpPr/>
          <p:nvPr/>
        </p:nvSpPr>
        <p:spPr>
          <a:xfrm>
            <a:off x="8660813" y="3780918"/>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2-5 poolspel/cuper per spelare och år</a:t>
            </a:r>
          </a:p>
        </p:txBody>
      </p:sp>
      <p:sp>
        <p:nvSpPr>
          <p:cNvPr id="20" name="Rektangel: rundade hörn 19">
            <a:extLst>
              <a:ext uri="{FF2B5EF4-FFF2-40B4-BE49-F238E27FC236}">
                <a16:creationId xmlns:a16="http://schemas.microsoft.com/office/drawing/2014/main" id="{9ADDB27A-270C-3AF0-36CC-C14458482236}"/>
              </a:ext>
            </a:extLst>
          </p:cNvPr>
          <p:cNvSpPr/>
          <p:nvPr/>
        </p:nvSpPr>
        <p:spPr>
          <a:xfrm>
            <a:off x="8693723" y="5359399"/>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rPr>
              <a:t>SvFF D</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Spelformsutbildning 3v3</a:t>
            </a:r>
          </a:p>
        </p:txBody>
      </p:sp>
      <p:sp>
        <p:nvSpPr>
          <p:cNvPr id="21" name="Rektangel: rundade hörn 20">
            <a:extLst>
              <a:ext uri="{FF2B5EF4-FFF2-40B4-BE49-F238E27FC236}">
                <a16:creationId xmlns:a16="http://schemas.microsoft.com/office/drawing/2014/main" id="{0719591D-861E-6790-1694-E7B60494C2C7}"/>
              </a:ext>
            </a:extLst>
          </p:cNvPr>
          <p:cNvSpPr/>
          <p:nvPr/>
        </p:nvSpPr>
        <p:spPr>
          <a:xfrm>
            <a:off x="8682291" y="6146744"/>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Spelformsutbildning 3v3</a:t>
            </a:r>
          </a:p>
        </p:txBody>
      </p:sp>
      <p:sp>
        <p:nvSpPr>
          <p:cNvPr id="22" name="Rektangel: rundade hörn 21">
            <a:extLst>
              <a:ext uri="{FF2B5EF4-FFF2-40B4-BE49-F238E27FC236}">
                <a16:creationId xmlns:a16="http://schemas.microsoft.com/office/drawing/2014/main" id="{8A40A068-7528-498A-AD3B-A12C252CB1DA}"/>
              </a:ext>
            </a:extLst>
          </p:cNvPr>
          <p:cNvSpPr/>
          <p:nvPr/>
        </p:nvSpPr>
        <p:spPr>
          <a:xfrm>
            <a:off x="6110633" y="4480586"/>
            <a:ext cx="5174335"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Ledartäthet</a:t>
            </a:r>
          </a:p>
        </p:txBody>
      </p:sp>
      <p:sp>
        <p:nvSpPr>
          <p:cNvPr id="23" name="Rektangel: rundade hörn 22">
            <a:extLst>
              <a:ext uri="{FF2B5EF4-FFF2-40B4-BE49-F238E27FC236}">
                <a16:creationId xmlns:a16="http://schemas.microsoft.com/office/drawing/2014/main" id="{2E4683F2-32CF-2E7F-56F9-327039B3572F}"/>
              </a:ext>
            </a:extLst>
          </p:cNvPr>
          <p:cNvSpPr/>
          <p:nvPr/>
        </p:nvSpPr>
        <p:spPr>
          <a:xfrm>
            <a:off x="8680909" y="4572734"/>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 ledare / 6 spelare</a:t>
            </a:r>
          </a:p>
        </p:txBody>
      </p:sp>
    </p:spTree>
    <p:extLst>
      <p:ext uri="{BB962C8B-B14F-4D97-AF65-F5344CB8AC3E}">
        <p14:creationId xmlns:p14="http://schemas.microsoft.com/office/powerpoint/2010/main" val="1605106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A78B8BE-C5E3-7064-8C1D-702D3D2E57A8}"/>
              </a:ext>
            </a:extLst>
          </p:cNvPr>
          <p:cNvSpPr txBox="1">
            <a:spLocks/>
          </p:cNvSpPr>
          <p:nvPr/>
        </p:nvSpPr>
        <p:spPr>
          <a:xfrm>
            <a:off x="1524000" y="1579563"/>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pPr marL="0" marR="0" lvl="0" indent="0" algn="ctr" defTabSz="914400" rtl="0" eaLnBrk="1" fontAlgn="auto" latinLnBrk="0" hangingPunct="1">
              <a:lnSpc>
                <a:spcPts val="5200"/>
              </a:lnSpc>
              <a:spcBef>
                <a:spcPct val="0"/>
              </a:spcBef>
              <a:spcAft>
                <a:spcPts val="0"/>
              </a:spcAft>
              <a:buClrTx/>
              <a:buSzTx/>
              <a:buFontTx/>
              <a:buNone/>
              <a:tabLst/>
              <a:defRPr/>
            </a:pPr>
            <a:r>
              <a:rPr lang="sv-SE" dirty="0">
                <a:solidFill>
                  <a:srgbClr val="FFFFFF"/>
                </a:solidFill>
                <a:latin typeface="Arial Black" panose="020B0A04020102020204"/>
              </a:rPr>
              <a:t>5</a:t>
            </a:r>
            <a:r>
              <a:rPr kumimoji="0" lang="sv-SE" sz="6000" b="1"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 MOT 5</a:t>
            </a:r>
          </a:p>
        </p:txBody>
      </p:sp>
    </p:spTree>
    <p:extLst>
      <p:ext uri="{BB962C8B-B14F-4D97-AF65-F5344CB8AC3E}">
        <p14:creationId xmlns:p14="http://schemas.microsoft.com/office/powerpoint/2010/main" val="292950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PRIORITERINGAR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5 mot 5</a:t>
            </a:r>
          </a:p>
        </p:txBody>
      </p:sp>
      <p:pic>
        <p:nvPicPr>
          <p:cNvPr id="2" name="Bildobjekt 1">
            <a:extLst>
              <a:ext uri="{FF2B5EF4-FFF2-40B4-BE49-F238E27FC236}">
                <a16:creationId xmlns:a16="http://schemas.microsoft.com/office/drawing/2014/main" id="{CDCB3772-416B-3604-7923-E58F996630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2486" y="4943445"/>
            <a:ext cx="6347661" cy="1822596"/>
          </a:xfrm>
          <a:prstGeom prst="rect">
            <a:avLst/>
          </a:prstGeom>
        </p:spPr>
      </p:pic>
      <p:sp>
        <p:nvSpPr>
          <p:cNvPr id="19" name="Platshållare för text 2">
            <a:extLst>
              <a:ext uri="{FF2B5EF4-FFF2-40B4-BE49-F238E27FC236}">
                <a16:creationId xmlns:a16="http://schemas.microsoft.com/office/drawing/2014/main" id="{532979AB-4F71-394C-8F10-23CFAA21CBCD}"/>
              </a:ext>
            </a:extLst>
          </p:cNvPr>
          <p:cNvSpPr>
            <a:spLocks noGrp="1"/>
          </p:cNvSpPr>
          <p:nvPr>
            <p:ph type="body" sz="half" idx="2"/>
          </p:nvPr>
        </p:nvSpPr>
        <p:spPr>
          <a:xfrm>
            <a:off x="487016" y="1741882"/>
            <a:ext cx="4975633" cy="662049"/>
          </a:xfrm>
        </p:spPr>
        <p:txBody>
          <a:bodyPr>
            <a:noAutofit/>
          </a:bodyPr>
          <a:lstStyle/>
          <a:p>
            <a:pPr>
              <a:tabLst>
                <a:tab pos="355600" algn="l"/>
              </a:tabLst>
            </a:pPr>
            <a:r>
              <a:rPr lang="sv-SE" sz="2400" b="1" dirty="0">
                <a:latin typeface="+mn-lt"/>
              </a:rPr>
              <a:t>1. </a:t>
            </a:r>
            <a:r>
              <a:rPr lang="sv-SE" sz="2400" dirty="0">
                <a:latin typeface="+mn-lt"/>
              </a:rPr>
              <a:t>Se filmen </a:t>
            </a:r>
            <a:r>
              <a:rPr lang="sv-SE" sz="2400" b="1" dirty="0">
                <a:latin typeface="+mn-lt"/>
              </a:rPr>
              <a:t>Anfallsspel 5 mot 5</a:t>
            </a:r>
          </a:p>
          <a:p>
            <a:pPr>
              <a:tabLst>
                <a:tab pos="355600" algn="l"/>
              </a:tabLst>
            </a:pPr>
            <a:endParaRPr lang="sv-SE" sz="2400" dirty="0">
              <a:latin typeface="+mn-lt"/>
            </a:endParaRPr>
          </a:p>
          <a:p>
            <a:pPr>
              <a:tabLst>
                <a:tab pos="355600" algn="l"/>
              </a:tabLst>
            </a:pPr>
            <a:endParaRPr lang="sv-SE" sz="2400" dirty="0">
              <a:latin typeface="+mn-lt"/>
            </a:endParaRPr>
          </a:p>
          <a:p>
            <a:pPr>
              <a:tabLst>
                <a:tab pos="355600" algn="l"/>
              </a:tabLst>
            </a:pPr>
            <a:endParaRPr lang="sv-SE" sz="2400" dirty="0">
              <a:latin typeface="+mn-lt"/>
            </a:endParaRPr>
          </a:p>
          <a:p>
            <a:pPr>
              <a:tabLst>
                <a:tab pos="355600" algn="l"/>
              </a:tabLst>
            </a:pPr>
            <a:endParaRPr lang="sv-SE" sz="2400" dirty="0">
              <a:latin typeface="+mn-lt"/>
            </a:endParaRPr>
          </a:p>
          <a:p>
            <a:pPr>
              <a:tabLst>
                <a:tab pos="355600" algn="l"/>
              </a:tabLst>
            </a:pPr>
            <a:endParaRPr lang="sv-SE" sz="2400" dirty="0">
              <a:latin typeface="+mn-lt"/>
            </a:endParaRPr>
          </a:p>
          <a:p>
            <a:endParaRPr lang="sv-SE" sz="2400" dirty="0">
              <a:latin typeface="+mn-lt"/>
            </a:endParaRPr>
          </a:p>
        </p:txBody>
      </p:sp>
      <p:sp>
        <p:nvSpPr>
          <p:cNvPr id="20" name="Platshållare för text 2">
            <a:extLst>
              <a:ext uri="{FF2B5EF4-FFF2-40B4-BE49-F238E27FC236}">
                <a16:creationId xmlns:a16="http://schemas.microsoft.com/office/drawing/2014/main" id="{A29A4CF9-83F5-2EFC-258A-755FACF62EB8}"/>
              </a:ext>
            </a:extLst>
          </p:cNvPr>
          <p:cNvSpPr txBox="1">
            <a:spLocks/>
          </p:cNvSpPr>
          <p:nvPr/>
        </p:nvSpPr>
        <p:spPr>
          <a:xfrm>
            <a:off x="6594726" y="1741882"/>
            <a:ext cx="4975633" cy="662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2400" b="1" i="0" u="none" strike="noStrike" kern="1200" cap="none" spc="0" normalizeH="0" baseline="0" noProof="0" dirty="0">
                <a:ln>
                  <a:noFill/>
                </a:ln>
                <a:solidFill>
                  <a:srgbClr val="005193"/>
                </a:solidFill>
                <a:effectLst/>
                <a:uLnTx/>
                <a:uFillTx/>
                <a:latin typeface="+mn-lt"/>
                <a:ea typeface="+mn-ea"/>
                <a:cs typeface="+mn-cs"/>
              </a:rPr>
              <a:t>2. </a:t>
            </a:r>
            <a:r>
              <a:rPr kumimoji="0" lang="sv-SE" sz="2400" b="0" i="0" u="none" strike="noStrike" kern="1200" cap="none" spc="0" normalizeH="0" baseline="0" noProof="0" dirty="0">
                <a:ln>
                  <a:noFill/>
                </a:ln>
                <a:solidFill>
                  <a:srgbClr val="005193"/>
                </a:solidFill>
                <a:effectLst/>
                <a:uLnTx/>
                <a:uFillTx/>
                <a:latin typeface="+mn-lt"/>
                <a:ea typeface="+mn-ea"/>
                <a:cs typeface="+mn-cs"/>
              </a:rPr>
              <a:t>Se filmen </a:t>
            </a:r>
            <a:r>
              <a:rPr kumimoji="0" lang="sv-SE" sz="2400" b="1" i="0" u="none" strike="noStrike" kern="1200" cap="none" spc="0" normalizeH="0" baseline="0" noProof="0" dirty="0">
                <a:ln>
                  <a:noFill/>
                </a:ln>
                <a:solidFill>
                  <a:srgbClr val="005193"/>
                </a:solidFill>
                <a:effectLst/>
                <a:uLnTx/>
                <a:uFillTx/>
                <a:latin typeface="+mn-lt"/>
                <a:ea typeface="+mn-ea"/>
                <a:cs typeface="+mn-cs"/>
              </a:rPr>
              <a:t>Försvarsspel 5 mot 5</a:t>
            </a:r>
          </a:p>
        </p:txBody>
      </p:sp>
      <p:sp>
        <p:nvSpPr>
          <p:cNvPr id="24" name="Platshållare för text 2">
            <a:extLst>
              <a:ext uri="{FF2B5EF4-FFF2-40B4-BE49-F238E27FC236}">
                <a16:creationId xmlns:a16="http://schemas.microsoft.com/office/drawing/2014/main" id="{4AF5C1B5-4A41-3298-63DD-C136B5A54DBE}"/>
              </a:ext>
            </a:extLst>
          </p:cNvPr>
          <p:cNvSpPr txBox="1">
            <a:spLocks/>
          </p:cNvSpPr>
          <p:nvPr/>
        </p:nvSpPr>
        <p:spPr>
          <a:xfrm>
            <a:off x="6478500" y="4619077"/>
            <a:ext cx="4975633"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806345" y="3882904"/>
            <a:ext cx="5329148" cy="1426475"/>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Hur vill vi definiera lagets uppgifter i anfallsspel och försvarsspel?</a:t>
            </a:r>
          </a:p>
        </p:txBody>
      </p:sp>
      <p:sp>
        <p:nvSpPr>
          <p:cNvPr id="26" name="textruta 25">
            <a:extLst>
              <a:ext uri="{FF2B5EF4-FFF2-40B4-BE49-F238E27FC236}">
                <a16:creationId xmlns:a16="http://schemas.microsoft.com/office/drawing/2014/main" id="{4BA4325F-E28B-9DFA-2C25-DE93CEE374A1}"/>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27" name="Bild 26" descr="Checklista med hel fyllning">
            <a:extLst>
              <a:ext uri="{FF2B5EF4-FFF2-40B4-BE49-F238E27FC236}">
                <a16:creationId xmlns:a16="http://schemas.microsoft.com/office/drawing/2014/main" id="{97A1B7F5-EE3A-A44A-9429-1662B39214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239" y="5411485"/>
            <a:ext cx="914400" cy="914400"/>
          </a:xfrm>
          <a:prstGeom prst="rect">
            <a:avLst/>
          </a:prstGeom>
        </p:spPr>
      </p:pic>
      <p:pic>
        <p:nvPicPr>
          <p:cNvPr id="30" name="Bildobjekt 29">
            <a:extLst>
              <a:ext uri="{FF2B5EF4-FFF2-40B4-BE49-F238E27FC236}">
                <a16:creationId xmlns:a16="http://schemas.microsoft.com/office/drawing/2014/main" id="{E59E0DD9-B14C-81F9-E6F3-0079084D3F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24256" y="2425739"/>
            <a:ext cx="1698294" cy="946590"/>
          </a:xfrm>
          <a:prstGeom prst="rect">
            <a:avLst/>
          </a:prstGeom>
        </p:spPr>
      </p:pic>
      <p:pic>
        <p:nvPicPr>
          <p:cNvPr id="31" name="Bildobjekt 30">
            <a:extLst>
              <a:ext uri="{FF2B5EF4-FFF2-40B4-BE49-F238E27FC236}">
                <a16:creationId xmlns:a16="http://schemas.microsoft.com/office/drawing/2014/main" id="{E303B8CD-942B-1619-F36E-7260CB85CC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3525" y="2425739"/>
            <a:ext cx="1704481" cy="952777"/>
          </a:xfrm>
          <a:prstGeom prst="rect">
            <a:avLst/>
          </a:prstGeom>
        </p:spPr>
      </p:pic>
      <p:pic>
        <p:nvPicPr>
          <p:cNvPr id="32" name="Bild 31" descr="Tv">
            <a:hlinkClick r:id="rId8"/>
            <a:extLst>
              <a:ext uri="{FF2B5EF4-FFF2-40B4-BE49-F238E27FC236}">
                <a16:creationId xmlns:a16="http://schemas.microsoft.com/office/drawing/2014/main" id="{9D11606E-97B5-FDC2-7549-C2892A5D0C19}"/>
              </a:ext>
            </a:extLst>
          </p:cNvPr>
          <p:cNvPicPr>
            <a:picLocks noChangeAspect="1"/>
          </p:cNvPicPr>
          <p:nvPr/>
        </p:nvPicPr>
        <p:blipFill rotWithShape="1">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t="-1" b="7410"/>
          <a:stretch/>
        </p:blipFill>
        <p:spPr>
          <a:xfrm>
            <a:off x="7947035" y="2047667"/>
            <a:ext cx="1917462" cy="1775367"/>
          </a:xfrm>
          <a:prstGeom prst="rect">
            <a:avLst/>
          </a:prstGeom>
        </p:spPr>
      </p:pic>
      <p:pic>
        <p:nvPicPr>
          <p:cNvPr id="33" name="Bild 32" descr="Tv">
            <a:hlinkClick r:id="rId8"/>
            <a:extLst>
              <a:ext uri="{FF2B5EF4-FFF2-40B4-BE49-F238E27FC236}">
                <a16:creationId xmlns:a16="http://schemas.microsoft.com/office/drawing/2014/main" id="{83CBBFCE-946B-64F4-5871-15D27442F71D}"/>
              </a:ext>
            </a:extLst>
          </p:cNvPr>
          <p:cNvPicPr>
            <a:picLocks noChangeAspect="1"/>
          </p:cNvPicPr>
          <p:nvPr/>
        </p:nvPicPr>
        <p:blipFill rotWithShape="1">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t="-1" b="7410"/>
          <a:stretch/>
        </p:blipFill>
        <p:spPr>
          <a:xfrm>
            <a:off x="1814672" y="2040571"/>
            <a:ext cx="1917462" cy="1775367"/>
          </a:xfrm>
          <a:prstGeom prst="rect">
            <a:avLst/>
          </a:prstGeom>
        </p:spPr>
      </p:pic>
    </p:spTree>
    <p:extLst>
      <p:ext uri="{BB962C8B-B14F-4D97-AF65-F5344CB8AC3E}">
        <p14:creationId xmlns:p14="http://schemas.microsoft.com/office/powerpoint/2010/main" val="37517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hlinkClick r:id="rId3"/>
            <a:extLst>
              <a:ext uri="{FF2B5EF4-FFF2-40B4-BE49-F238E27FC236}">
                <a16:creationId xmlns:a16="http://schemas.microsoft.com/office/drawing/2014/main" id="{C5A04F41-F05B-EBCD-D911-C9A4A7864C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1978" y="4887510"/>
            <a:ext cx="3565924" cy="931708"/>
          </a:xfrm>
          <a:prstGeom prst="rect">
            <a:avLst/>
          </a:prstGeom>
        </p:spPr>
      </p:pic>
      <p:pic>
        <p:nvPicPr>
          <p:cNvPr id="7" name="Bildobjekt 6">
            <a:hlinkClick r:id="rId3"/>
            <a:extLst>
              <a:ext uri="{FF2B5EF4-FFF2-40B4-BE49-F238E27FC236}">
                <a16:creationId xmlns:a16="http://schemas.microsoft.com/office/drawing/2014/main" id="{2CBDBA30-06DA-729E-EE2D-69571DBA84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1978" y="5858092"/>
            <a:ext cx="3565924" cy="954595"/>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MÖJLIGHETER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5 mot 5</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Vad ska stå under möjligheter i spelet i vår spelarutbildningsplan? </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9" y="5411485"/>
            <a:ext cx="914400" cy="914400"/>
          </a:xfrm>
          <a:prstGeom prst="rect">
            <a:avLst/>
          </a:prstGeom>
        </p:spPr>
      </p:pic>
      <p:pic>
        <p:nvPicPr>
          <p:cNvPr id="2" name="Bildobjekt 1">
            <a:extLst>
              <a:ext uri="{FF2B5EF4-FFF2-40B4-BE49-F238E27FC236}">
                <a16:creationId xmlns:a16="http://schemas.microsoft.com/office/drawing/2014/main" id="{E6D2B1AE-5C5E-93E5-4840-4EAA4DFF56C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57318" y="2692781"/>
            <a:ext cx="7482131" cy="4145073"/>
          </a:xfrm>
          <a:prstGeom prst="rect">
            <a:avLst/>
          </a:prstGeom>
        </p:spPr>
      </p:pic>
      <p:sp>
        <p:nvSpPr>
          <p:cNvPr id="3" name="Platshållare för text 2">
            <a:extLst>
              <a:ext uri="{FF2B5EF4-FFF2-40B4-BE49-F238E27FC236}">
                <a16:creationId xmlns:a16="http://schemas.microsoft.com/office/drawing/2014/main" id="{BB8897E0-DA4B-5F4D-D3EB-B715940F0E94}"/>
              </a:ext>
            </a:extLst>
          </p:cNvPr>
          <p:cNvSpPr txBox="1">
            <a:spLocks/>
          </p:cNvSpPr>
          <p:nvPr/>
        </p:nvSpPr>
        <p:spPr>
          <a:xfrm>
            <a:off x="4625624" y="2351820"/>
            <a:ext cx="7477476"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Tree>
    <p:extLst>
      <p:ext uri="{BB962C8B-B14F-4D97-AF65-F5344CB8AC3E}">
        <p14:creationId xmlns:p14="http://schemas.microsoft.com/office/powerpoint/2010/main" val="1542950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FÖRUTSÄTTNINGAR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5 mot 5</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Vilka förutsättningar ska gälla i vår förening</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8" name="Platshållare för text 2">
            <a:extLst>
              <a:ext uri="{FF2B5EF4-FFF2-40B4-BE49-F238E27FC236}">
                <a16:creationId xmlns:a16="http://schemas.microsoft.com/office/drawing/2014/main" id="{D9158CBB-A7C4-566C-918C-CB57043C754E}"/>
              </a:ext>
            </a:extLst>
          </p:cNvPr>
          <p:cNvSpPr txBox="1">
            <a:spLocks/>
          </p:cNvSpPr>
          <p:nvPr/>
        </p:nvSpPr>
        <p:spPr>
          <a:xfrm>
            <a:off x="6096000" y="1212988"/>
            <a:ext cx="5208628" cy="432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
        <p:nvSpPr>
          <p:cNvPr id="9" name="Rektangel: rundade hörn 8">
            <a:extLst>
              <a:ext uri="{FF2B5EF4-FFF2-40B4-BE49-F238E27FC236}">
                <a16:creationId xmlns:a16="http://schemas.microsoft.com/office/drawing/2014/main" id="{F5CDF16D-2E22-7474-1CFA-EBFEECED16D0}"/>
              </a:ext>
            </a:extLst>
          </p:cNvPr>
          <p:cNvSpPr/>
          <p:nvPr/>
        </p:nvSpPr>
        <p:spPr>
          <a:xfrm>
            <a:off x="6076850" y="1526785"/>
            <a:ext cx="5233746" cy="5057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Rekommendationer 		8-9 åringar</a:t>
            </a:r>
          </a:p>
        </p:txBody>
      </p:sp>
      <p:sp>
        <p:nvSpPr>
          <p:cNvPr id="16" name="Rektangel: rundade hörn 15">
            <a:extLst>
              <a:ext uri="{FF2B5EF4-FFF2-40B4-BE49-F238E27FC236}">
                <a16:creationId xmlns:a16="http://schemas.microsoft.com/office/drawing/2014/main" id="{5844B508-EE1F-9E4B-6B0D-5E2EA1C31A48}"/>
              </a:ext>
            </a:extLst>
          </p:cNvPr>
          <p:cNvSpPr/>
          <p:nvPr/>
        </p:nvSpPr>
        <p:spPr>
          <a:xfrm>
            <a:off x="6101969" y="2065861"/>
            <a:ext cx="5174335" cy="740563"/>
          </a:xfrm>
          <a:prstGeom prst="roundRect">
            <a:avLst>
              <a:gd name="adj" fmla="val 89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Antal träningar i veckan </a:t>
            </a:r>
            <a:b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 en spelare</a:t>
            </a:r>
          </a:p>
        </p:txBody>
      </p:sp>
      <p:sp>
        <p:nvSpPr>
          <p:cNvPr id="17" name="Rektangel: rundade hörn 16">
            <a:extLst>
              <a:ext uri="{FF2B5EF4-FFF2-40B4-BE49-F238E27FC236}">
                <a16:creationId xmlns:a16="http://schemas.microsoft.com/office/drawing/2014/main" id="{C595E792-9319-B693-B350-40B277399D13}"/>
              </a:ext>
            </a:extLst>
          </p:cNvPr>
          <p:cNvSpPr/>
          <p:nvPr/>
        </p:nvSpPr>
        <p:spPr>
          <a:xfrm>
            <a:off x="6101969" y="2839736"/>
            <a:ext cx="5174335"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Träningens längd</a:t>
            </a:r>
          </a:p>
        </p:txBody>
      </p:sp>
      <p:sp>
        <p:nvSpPr>
          <p:cNvPr id="24" name="Rektangel: rundade hörn 23">
            <a:extLst>
              <a:ext uri="{FF2B5EF4-FFF2-40B4-BE49-F238E27FC236}">
                <a16:creationId xmlns:a16="http://schemas.microsoft.com/office/drawing/2014/main" id="{780E8600-6A2E-8B6C-231C-293271160BA6}"/>
              </a:ext>
            </a:extLst>
          </p:cNvPr>
          <p:cNvSpPr/>
          <p:nvPr/>
        </p:nvSpPr>
        <p:spPr>
          <a:xfrm>
            <a:off x="6101969" y="3631552"/>
            <a:ext cx="5174335"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Matcher</a:t>
            </a:r>
          </a:p>
        </p:txBody>
      </p:sp>
      <p:sp>
        <p:nvSpPr>
          <p:cNvPr id="26" name="Rektangel: rundade hörn 25">
            <a:extLst>
              <a:ext uri="{FF2B5EF4-FFF2-40B4-BE49-F238E27FC236}">
                <a16:creationId xmlns:a16="http://schemas.microsoft.com/office/drawing/2014/main" id="{FAAFC94D-996D-917B-C35E-F50AE085BC60}"/>
              </a:ext>
            </a:extLst>
          </p:cNvPr>
          <p:cNvSpPr/>
          <p:nvPr/>
        </p:nvSpPr>
        <p:spPr>
          <a:xfrm>
            <a:off x="6123447" y="5210033"/>
            <a:ext cx="5174335"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Ledarutbildning</a:t>
            </a:r>
          </a:p>
        </p:txBody>
      </p:sp>
      <p:sp>
        <p:nvSpPr>
          <p:cNvPr id="27" name="Rektangel: rundade hörn 26">
            <a:extLst>
              <a:ext uri="{FF2B5EF4-FFF2-40B4-BE49-F238E27FC236}">
                <a16:creationId xmlns:a16="http://schemas.microsoft.com/office/drawing/2014/main" id="{269F38ED-53DF-DA00-8571-1C4EE7B5E153}"/>
              </a:ext>
            </a:extLst>
          </p:cNvPr>
          <p:cNvSpPr/>
          <p:nvPr/>
        </p:nvSpPr>
        <p:spPr>
          <a:xfrm>
            <a:off x="6123448" y="6001849"/>
            <a:ext cx="5174335"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Föräldrautbildning</a:t>
            </a:r>
          </a:p>
        </p:txBody>
      </p:sp>
      <p:sp>
        <p:nvSpPr>
          <p:cNvPr id="28" name="Rektangel: rundade hörn 27">
            <a:extLst>
              <a:ext uri="{FF2B5EF4-FFF2-40B4-BE49-F238E27FC236}">
                <a16:creationId xmlns:a16="http://schemas.microsoft.com/office/drawing/2014/main" id="{F7B70C99-2BF2-78B1-DEAA-31FBF151E91B}"/>
              </a:ext>
            </a:extLst>
          </p:cNvPr>
          <p:cNvSpPr/>
          <p:nvPr/>
        </p:nvSpPr>
        <p:spPr>
          <a:xfrm>
            <a:off x="8672244" y="2154819"/>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1-2</a:t>
            </a:r>
          </a:p>
        </p:txBody>
      </p:sp>
      <p:sp>
        <p:nvSpPr>
          <p:cNvPr id="29" name="Rektangel: rundade hörn 28">
            <a:extLst>
              <a:ext uri="{FF2B5EF4-FFF2-40B4-BE49-F238E27FC236}">
                <a16:creationId xmlns:a16="http://schemas.microsoft.com/office/drawing/2014/main" id="{58B78F82-2955-00D1-2739-1B7D0796264B}"/>
              </a:ext>
            </a:extLst>
          </p:cNvPr>
          <p:cNvSpPr/>
          <p:nvPr/>
        </p:nvSpPr>
        <p:spPr>
          <a:xfrm>
            <a:off x="8672244" y="2931884"/>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60-75 min</a:t>
            </a:r>
          </a:p>
        </p:txBody>
      </p:sp>
      <p:sp>
        <p:nvSpPr>
          <p:cNvPr id="30" name="Rektangel: rundade hörn 29">
            <a:extLst>
              <a:ext uri="{FF2B5EF4-FFF2-40B4-BE49-F238E27FC236}">
                <a16:creationId xmlns:a16="http://schemas.microsoft.com/office/drawing/2014/main" id="{E9AB70CC-E3ED-B18B-9335-19EC4E33EBA0}"/>
              </a:ext>
            </a:extLst>
          </p:cNvPr>
          <p:cNvSpPr/>
          <p:nvPr/>
        </p:nvSpPr>
        <p:spPr>
          <a:xfrm>
            <a:off x="8660813" y="3723700"/>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2-6 poolspel/cuper per spelare och år</a:t>
            </a:r>
          </a:p>
        </p:txBody>
      </p:sp>
      <p:sp>
        <p:nvSpPr>
          <p:cNvPr id="31" name="Rektangel: rundade hörn 30">
            <a:extLst>
              <a:ext uri="{FF2B5EF4-FFF2-40B4-BE49-F238E27FC236}">
                <a16:creationId xmlns:a16="http://schemas.microsoft.com/office/drawing/2014/main" id="{73DC4F92-9050-077C-73A5-9DF89B0E358E}"/>
              </a:ext>
            </a:extLst>
          </p:cNvPr>
          <p:cNvSpPr/>
          <p:nvPr/>
        </p:nvSpPr>
        <p:spPr>
          <a:xfrm>
            <a:off x="8693723" y="5302181"/>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rPr>
              <a:t>SvFF D</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Spelformsutbildning 5v5</a:t>
            </a:r>
          </a:p>
        </p:txBody>
      </p:sp>
      <p:sp>
        <p:nvSpPr>
          <p:cNvPr id="32" name="Rektangel: rundade hörn 31">
            <a:extLst>
              <a:ext uri="{FF2B5EF4-FFF2-40B4-BE49-F238E27FC236}">
                <a16:creationId xmlns:a16="http://schemas.microsoft.com/office/drawing/2014/main" id="{B37575FE-83E6-AF89-479B-0812274C0E5E}"/>
              </a:ext>
            </a:extLst>
          </p:cNvPr>
          <p:cNvSpPr/>
          <p:nvPr/>
        </p:nvSpPr>
        <p:spPr>
          <a:xfrm>
            <a:off x="8682291" y="6089526"/>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Fotbollens spela, lek och lär</a:t>
            </a:r>
          </a:p>
        </p:txBody>
      </p:sp>
      <p:sp>
        <p:nvSpPr>
          <p:cNvPr id="33" name="Rektangel: rundade hörn 32">
            <a:extLst>
              <a:ext uri="{FF2B5EF4-FFF2-40B4-BE49-F238E27FC236}">
                <a16:creationId xmlns:a16="http://schemas.microsoft.com/office/drawing/2014/main" id="{9BB4118B-21E4-D8A8-FD65-B85366684448}"/>
              </a:ext>
            </a:extLst>
          </p:cNvPr>
          <p:cNvSpPr/>
          <p:nvPr/>
        </p:nvSpPr>
        <p:spPr>
          <a:xfrm>
            <a:off x="6110633" y="4423368"/>
            <a:ext cx="5174335"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Ledartäthet</a:t>
            </a:r>
          </a:p>
        </p:txBody>
      </p:sp>
      <p:sp>
        <p:nvSpPr>
          <p:cNvPr id="34" name="Rektangel: rundade hörn 33">
            <a:extLst>
              <a:ext uri="{FF2B5EF4-FFF2-40B4-BE49-F238E27FC236}">
                <a16:creationId xmlns:a16="http://schemas.microsoft.com/office/drawing/2014/main" id="{30E26AD0-C8D4-37B9-08E3-B5F1B43CDA58}"/>
              </a:ext>
            </a:extLst>
          </p:cNvPr>
          <p:cNvSpPr/>
          <p:nvPr/>
        </p:nvSpPr>
        <p:spPr>
          <a:xfrm>
            <a:off x="8680909" y="4515516"/>
            <a:ext cx="252483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 ledare / 8 spelare</a:t>
            </a:r>
          </a:p>
        </p:txBody>
      </p:sp>
    </p:spTree>
    <p:extLst>
      <p:ext uri="{BB962C8B-B14F-4D97-AF65-F5344CB8AC3E}">
        <p14:creationId xmlns:p14="http://schemas.microsoft.com/office/powerpoint/2010/main" val="36538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2">
            <a:extLst>
              <a:ext uri="{FF2B5EF4-FFF2-40B4-BE49-F238E27FC236}">
                <a16:creationId xmlns:a16="http://schemas.microsoft.com/office/drawing/2014/main" id="{AD02B29B-A750-FF81-58B0-B14C479E95BF}"/>
              </a:ext>
            </a:extLst>
          </p:cNvPr>
          <p:cNvSpPr txBox="1">
            <a:spLocks/>
          </p:cNvSpPr>
          <p:nvPr/>
        </p:nvSpPr>
        <p:spPr>
          <a:xfrm>
            <a:off x="487016" y="2050473"/>
            <a:ext cx="5754758"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Syfte och mål</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Föreningens riktlinjer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Arial" panose="020B0604020202020204" pitchFamily="34" charset="0"/>
                <a:cs typeface="Arial" panose="020B0604020202020204" pitchFamily="34" charset="0"/>
              </a:rPr>
              <a:t>Förenings sätt att träna och spela</a:t>
            </a:r>
          </a:p>
          <a:p>
            <a:pPr marR="0" lvl="0" algn="l" defTabSz="914400" rtl="0" eaLnBrk="1" fontAlgn="auto" latinLnBrk="0" hangingPunct="1">
              <a:lnSpc>
                <a:spcPct val="90000"/>
              </a:lnSpc>
              <a:spcBef>
                <a:spcPts val="1000"/>
              </a:spcBef>
              <a:spcAft>
                <a:spcPts val="0"/>
              </a:spcAft>
              <a:buClr>
                <a:srgbClr val="FECB00"/>
              </a:buClr>
              <a:buSzPct val="100000"/>
              <a:tabLst/>
              <a:defRPr/>
            </a:pPr>
            <a:endParaRPr lang="sv-SE"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Tillämpning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Arial" panose="020B0604020202020204" pitchFamily="34" charset="0"/>
                <a:cs typeface="Arial" panose="020B0604020202020204" pitchFamily="34" charset="0"/>
              </a:rPr>
              <a:t>Utvärdering</a:t>
            </a:r>
            <a:endPar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AGENDA</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a:t>
            </a:r>
          </a:p>
        </p:txBody>
      </p:sp>
    </p:spTree>
    <p:extLst>
      <p:ext uri="{BB962C8B-B14F-4D97-AF65-F5344CB8AC3E}">
        <p14:creationId xmlns:p14="http://schemas.microsoft.com/office/powerpoint/2010/main" val="1312316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24C9B3-61B3-9EB1-3A52-A9BAA6FDFC73}"/>
              </a:ext>
            </a:extLst>
          </p:cNvPr>
          <p:cNvSpPr txBox="1">
            <a:spLocks/>
          </p:cNvSpPr>
          <p:nvPr/>
        </p:nvSpPr>
        <p:spPr>
          <a:xfrm>
            <a:off x="1524000" y="1579563"/>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pPr marL="0" marR="0" lvl="0" indent="0" algn="ctr" defTabSz="914400" rtl="0" eaLnBrk="1" fontAlgn="auto" latinLnBrk="0" hangingPunct="1">
              <a:lnSpc>
                <a:spcPts val="5200"/>
              </a:lnSpc>
              <a:spcBef>
                <a:spcPct val="0"/>
              </a:spcBef>
              <a:spcAft>
                <a:spcPts val="0"/>
              </a:spcAft>
              <a:buClrTx/>
              <a:buSzTx/>
              <a:buFontTx/>
              <a:buNone/>
              <a:tabLst/>
              <a:defRPr/>
            </a:pPr>
            <a:r>
              <a:rPr lang="sv-SE" dirty="0">
                <a:solidFill>
                  <a:srgbClr val="FFFFFF"/>
                </a:solidFill>
                <a:latin typeface="Arial Black" panose="020B0A04020102020204"/>
              </a:rPr>
              <a:t>7</a:t>
            </a:r>
            <a:r>
              <a:rPr kumimoji="0" lang="sv-SE" sz="6000" b="1"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 MOT 7</a:t>
            </a:r>
          </a:p>
        </p:txBody>
      </p:sp>
    </p:spTree>
    <p:extLst>
      <p:ext uri="{BB962C8B-B14F-4D97-AF65-F5344CB8AC3E}">
        <p14:creationId xmlns:p14="http://schemas.microsoft.com/office/powerpoint/2010/main" val="1664126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PRIORITERINGAR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7 mot 7</a:t>
            </a:r>
          </a:p>
        </p:txBody>
      </p:sp>
      <p:sp>
        <p:nvSpPr>
          <p:cNvPr id="19" name="Platshållare för text 2">
            <a:extLst>
              <a:ext uri="{FF2B5EF4-FFF2-40B4-BE49-F238E27FC236}">
                <a16:creationId xmlns:a16="http://schemas.microsoft.com/office/drawing/2014/main" id="{532979AB-4F71-394C-8F10-23CFAA21CBCD}"/>
              </a:ext>
            </a:extLst>
          </p:cNvPr>
          <p:cNvSpPr>
            <a:spLocks noGrp="1"/>
          </p:cNvSpPr>
          <p:nvPr>
            <p:ph type="body" sz="half" idx="2"/>
          </p:nvPr>
        </p:nvSpPr>
        <p:spPr>
          <a:xfrm>
            <a:off x="487016" y="1945177"/>
            <a:ext cx="4975633" cy="559942"/>
          </a:xfrm>
        </p:spPr>
        <p:txBody>
          <a:bodyPr>
            <a:noAutofit/>
          </a:body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Se filmerna om spelets skeden</a:t>
            </a:r>
          </a:p>
          <a:p>
            <a:pPr>
              <a:tabLst>
                <a:tab pos="355600" algn="l"/>
              </a:tabLst>
            </a:pPr>
            <a:endParaRPr lang="sv-SE" sz="2400" dirty="0">
              <a:latin typeface="+mn-lt"/>
            </a:endParaRPr>
          </a:p>
          <a:p>
            <a:endParaRPr lang="sv-SE" sz="2400" dirty="0">
              <a:latin typeface="+mn-lt"/>
            </a:endParaRPr>
          </a:p>
        </p:txBody>
      </p:sp>
      <p:sp>
        <p:nvSpPr>
          <p:cNvPr id="26" name="textruta 25">
            <a:extLst>
              <a:ext uri="{FF2B5EF4-FFF2-40B4-BE49-F238E27FC236}">
                <a16:creationId xmlns:a16="http://schemas.microsoft.com/office/drawing/2014/main" id="{4BA4325F-E28B-9DFA-2C25-DE93CEE374A1}"/>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27" name="Bild 26" descr="Checklista med hel fyllning">
            <a:extLst>
              <a:ext uri="{FF2B5EF4-FFF2-40B4-BE49-F238E27FC236}">
                <a16:creationId xmlns:a16="http://schemas.microsoft.com/office/drawing/2014/main" id="{97A1B7F5-EE3A-A44A-9429-1662B39214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pic>
        <p:nvPicPr>
          <p:cNvPr id="10" name="Bildobjekt 9">
            <a:extLst>
              <a:ext uri="{FF2B5EF4-FFF2-40B4-BE49-F238E27FC236}">
                <a16:creationId xmlns:a16="http://schemas.microsoft.com/office/drawing/2014/main" id="{FFFDAE42-68FE-5ABE-E0B1-55B5D80A4A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5277" y="4290315"/>
            <a:ext cx="5802664" cy="2479263"/>
          </a:xfrm>
          <a:prstGeom prst="rect">
            <a:avLst/>
          </a:prstGeom>
        </p:spPr>
      </p:pic>
      <p:pic>
        <p:nvPicPr>
          <p:cNvPr id="11" name="Bildobjekt 10">
            <a:hlinkClick r:id="rId6"/>
            <a:extLst>
              <a:ext uri="{FF2B5EF4-FFF2-40B4-BE49-F238E27FC236}">
                <a16:creationId xmlns:a16="http://schemas.microsoft.com/office/drawing/2014/main" id="{B8A8A6EF-6B03-F272-5D4D-CDF7E4E935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0948" y="2787731"/>
            <a:ext cx="3454095" cy="902528"/>
          </a:xfrm>
          <a:prstGeom prst="rect">
            <a:avLst/>
          </a:prstGeom>
        </p:spPr>
      </p:pic>
      <p:pic>
        <p:nvPicPr>
          <p:cNvPr id="12" name="Bildobjekt 11">
            <a:hlinkClick r:id="rId8"/>
            <a:extLst>
              <a:ext uri="{FF2B5EF4-FFF2-40B4-BE49-F238E27FC236}">
                <a16:creationId xmlns:a16="http://schemas.microsoft.com/office/drawing/2014/main" id="{5E9E41B8-8C7D-A697-B2D3-B65C98ADA00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68952" y="2813354"/>
            <a:ext cx="3454095" cy="914378"/>
          </a:xfrm>
          <a:prstGeom prst="rect">
            <a:avLst/>
          </a:prstGeom>
        </p:spPr>
      </p:pic>
      <p:sp>
        <p:nvSpPr>
          <p:cNvPr id="13" name="Platshållare för text 2">
            <a:extLst>
              <a:ext uri="{FF2B5EF4-FFF2-40B4-BE49-F238E27FC236}">
                <a16:creationId xmlns:a16="http://schemas.microsoft.com/office/drawing/2014/main" id="{7AD9A411-B015-B9D4-ECC2-8B5B03C11B55}"/>
              </a:ext>
            </a:extLst>
          </p:cNvPr>
          <p:cNvSpPr txBox="1">
            <a:spLocks/>
          </p:cNvSpPr>
          <p:nvPr/>
        </p:nvSpPr>
        <p:spPr>
          <a:xfrm>
            <a:off x="600948" y="2403930"/>
            <a:ext cx="6701552" cy="571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 pos="36830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Anfallsspel	Försvarsspel</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806345" y="3882904"/>
            <a:ext cx="5329148" cy="1426475"/>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Hur vill vi definiera lagets uppgifter i anfallsspel och försvarsspel?</a:t>
            </a:r>
          </a:p>
        </p:txBody>
      </p:sp>
      <p:sp>
        <p:nvSpPr>
          <p:cNvPr id="24" name="Platshållare för text 2">
            <a:extLst>
              <a:ext uri="{FF2B5EF4-FFF2-40B4-BE49-F238E27FC236}">
                <a16:creationId xmlns:a16="http://schemas.microsoft.com/office/drawing/2014/main" id="{4AF5C1B5-4A41-3298-63DD-C136B5A54DBE}"/>
              </a:ext>
            </a:extLst>
          </p:cNvPr>
          <p:cNvSpPr txBox="1">
            <a:spLocks/>
          </p:cNvSpPr>
          <p:nvPr/>
        </p:nvSpPr>
        <p:spPr>
          <a:xfrm>
            <a:off x="6648792" y="4014880"/>
            <a:ext cx="4975633"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Tree>
    <p:extLst>
      <p:ext uri="{BB962C8B-B14F-4D97-AF65-F5344CB8AC3E}">
        <p14:creationId xmlns:p14="http://schemas.microsoft.com/office/powerpoint/2010/main" val="411279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hlinkClick r:id="rId3"/>
            <a:extLst>
              <a:ext uri="{FF2B5EF4-FFF2-40B4-BE49-F238E27FC236}">
                <a16:creationId xmlns:a16="http://schemas.microsoft.com/office/drawing/2014/main" id="{73B0565C-DD86-A273-64D8-D949E32F19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786" y="4950668"/>
            <a:ext cx="4400551" cy="921634"/>
          </a:xfrm>
          <a:prstGeom prst="rect">
            <a:avLst/>
          </a:prstGeom>
        </p:spPr>
      </p:pic>
      <p:pic>
        <p:nvPicPr>
          <p:cNvPr id="17" name="Bildobjekt 16">
            <a:hlinkClick r:id="rId3"/>
            <a:extLst>
              <a:ext uri="{FF2B5EF4-FFF2-40B4-BE49-F238E27FC236}">
                <a16:creationId xmlns:a16="http://schemas.microsoft.com/office/drawing/2014/main" id="{F5C816E1-8CEC-BEDC-AEEF-7492EB302D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65786" y="5911441"/>
            <a:ext cx="4400550" cy="906443"/>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MÖJLIGHETER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7 mot 7</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Vad ska stå under möjligheter i spelet i vår spelarutbildningsplan? </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9" y="5411485"/>
            <a:ext cx="914400" cy="914400"/>
          </a:xfrm>
          <a:prstGeom prst="rect">
            <a:avLst/>
          </a:prstGeom>
        </p:spPr>
      </p:pic>
      <p:sp>
        <p:nvSpPr>
          <p:cNvPr id="9" name="Platshållare för text 2">
            <a:extLst>
              <a:ext uri="{FF2B5EF4-FFF2-40B4-BE49-F238E27FC236}">
                <a16:creationId xmlns:a16="http://schemas.microsoft.com/office/drawing/2014/main" id="{3104DEE6-3ABF-9756-BA9B-12751980664B}"/>
              </a:ext>
            </a:extLst>
          </p:cNvPr>
          <p:cNvSpPr txBox="1">
            <a:spLocks/>
          </p:cNvSpPr>
          <p:nvPr/>
        </p:nvSpPr>
        <p:spPr>
          <a:xfrm>
            <a:off x="4625624" y="2349967"/>
            <a:ext cx="7477476"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i="0" u="none" strike="noStrike" kern="1200" cap="none" spc="0" normalizeH="0" baseline="0" noProof="0" dirty="0">
              <a:ln>
                <a:noFill/>
              </a:ln>
              <a:solidFill>
                <a:srgbClr val="005193"/>
              </a:solidFill>
              <a:effectLst/>
              <a:uLnTx/>
              <a:uFillTx/>
              <a:latin typeface="+mn-lt"/>
              <a:ea typeface="+mn-ea"/>
              <a:cs typeface="+mn-cs"/>
            </a:endParaRPr>
          </a:p>
        </p:txBody>
      </p:sp>
      <p:pic>
        <p:nvPicPr>
          <p:cNvPr id="14" name="Bildobjekt 13">
            <a:extLst>
              <a:ext uri="{FF2B5EF4-FFF2-40B4-BE49-F238E27FC236}">
                <a16:creationId xmlns:a16="http://schemas.microsoft.com/office/drawing/2014/main" id="{9E780CDC-622A-CFB4-7FF9-5BBE0544B1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949" y="2702532"/>
            <a:ext cx="7438479" cy="4145072"/>
          </a:xfrm>
          <a:prstGeom prst="rect">
            <a:avLst/>
          </a:prstGeom>
        </p:spPr>
      </p:pic>
    </p:spTree>
    <p:extLst>
      <p:ext uri="{BB962C8B-B14F-4D97-AF65-F5344CB8AC3E}">
        <p14:creationId xmlns:p14="http://schemas.microsoft.com/office/powerpoint/2010/main" val="217055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FÖRUTSÄTTNINGAR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7 mot 7</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Vilka förutsättningar ska gälla i vår förening</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35" name="Platshållare för text 2">
            <a:extLst>
              <a:ext uri="{FF2B5EF4-FFF2-40B4-BE49-F238E27FC236}">
                <a16:creationId xmlns:a16="http://schemas.microsoft.com/office/drawing/2014/main" id="{3100226D-0B26-0796-8446-A8B6BC3CED9E}"/>
              </a:ext>
            </a:extLst>
          </p:cNvPr>
          <p:cNvSpPr txBox="1">
            <a:spLocks/>
          </p:cNvSpPr>
          <p:nvPr/>
        </p:nvSpPr>
        <p:spPr>
          <a:xfrm>
            <a:off x="5599702" y="1270206"/>
            <a:ext cx="5676032" cy="4173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mn-lt"/>
              <a:ea typeface="+mn-ea"/>
              <a:cs typeface="+mn-cs"/>
            </a:endParaRPr>
          </a:p>
        </p:txBody>
      </p:sp>
      <p:sp>
        <p:nvSpPr>
          <p:cNvPr id="36" name="Rektangel: rundade hörn 35">
            <a:extLst>
              <a:ext uri="{FF2B5EF4-FFF2-40B4-BE49-F238E27FC236}">
                <a16:creationId xmlns:a16="http://schemas.microsoft.com/office/drawing/2014/main" id="{B76EFAD2-16AF-F82E-66CA-F9DBDD0ED18D}"/>
              </a:ext>
            </a:extLst>
          </p:cNvPr>
          <p:cNvSpPr/>
          <p:nvPr/>
        </p:nvSpPr>
        <p:spPr>
          <a:xfrm>
            <a:off x="5599702" y="1569048"/>
            <a:ext cx="5682000" cy="5057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Rekommendationer 		10-12 åringar</a:t>
            </a:r>
          </a:p>
        </p:txBody>
      </p:sp>
      <p:sp>
        <p:nvSpPr>
          <p:cNvPr id="37" name="Rektangel: rundade hörn 36">
            <a:extLst>
              <a:ext uri="{FF2B5EF4-FFF2-40B4-BE49-F238E27FC236}">
                <a16:creationId xmlns:a16="http://schemas.microsoft.com/office/drawing/2014/main" id="{988D31FD-05E9-4347-852E-BBF571BE905E}"/>
              </a:ext>
            </a:extLst>
          </p:cNvPr>
          <p:cNvSpPr/>
          <p:nvPr/>
        </p:nvSpPr>
        <p:spPr>
          <a:xfrm>
            <a:off x="5629910" y="2108124"/>
            <a:ext cx="5617500" cy="740563"/>
          </a:xfrm>
          <a:prstGeom prst="roundRect">
            <a:avLst>
              <a:gd name="adj" fmla="val 89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Antal träningar i veckan </a:t>
            </a:r>
            <a:b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 en spelare</a:t>
            </a:r>
          </a:p>
        </p:txBody>
      </p:sp>
      <p:sp>
        <p:nvSpPr>
          <p:cNvPr id="38" name="Rektangel: rundade hörn 37">
            <a:extLst>
              <a:ext uri="{FF2B5EF4-FFF2-40B4-BE49-F238E27FC236}">
                <a16:creationId xmlns:a16="http://schemas.microsoft.com/office/drawing/2014/main" id="{69C126A3-D0F6-5790-8EDE-96B17C3BCE13}"/>
              </a:ext>
            </a:extLst>
          </p:cNvPr>
          <p:cNvSpPr/>
          <p:nvPr/>
        </p:nvSpPr>
        <p:spPr>
          <a:xfrm>
            <a:off x="5629910" y="2881999"/>
            <a:ext cx="5617500"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Träningens längd</a:t>
            </a:r>
          </a:p>
        </p:txBody>
      </p:sp>
      <p:sp>
        <p:nvSpPr>
          <p:cNvPr id="39" name="Rektangel: rundade hörn 38">
            <a:extLst>
              <a:ext uri="{FF2B5EF4-FFF2-40B4-BE49-F238E27FC236}">
                <a16:creationId xmlns:a16="http://schemas.microsoft.com/office/drawing/2014/main" id="{FE5C941B-E073-BC4E-2D26-4C7AE81C453D}"/>
              </a:ext>
            </a:extLst>
          </p:cNvPr>
          <p:cNvSpPr/>
          <p:nvPr/>
        </p:nvSpPr>
        <p:spPr>
          <a:xfrm>
            <a:off x="5629910" y="3673815"/>
            <a:ext cx="5617500"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Matcher</a:t>
            </a:r>
          </a:p>
        </p:txBody>
      </p:sp>
      <p:sp>
        <p:nvSpPr>
          <p:cNvPr id="40" name="Rektangel: rundade hörn 39">
            <a:extLst>
              <a:ext uri="{FF2B5EF4-FFF2-40B4-BE49-F238E27FC236}">
                <a16:creationId xmlns:a16="http://schemas.microsoft.com/office/drawing/2014/main" id="{30D4D87B-DF3C-67FA-EB70-DAAA9D03617F}"/>
              </a:ext>
            </a:extLst>
          </p:cNvPr>
          <p:cNvSpPr/>
          <p:nvPr/>
        </p:nvSpPr>
        <p:spPr>
          <a:xfrm>
            <a:off x="5651388" y="5252296"/>
            <a:ext cx="5617500" cy="985918"/>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Ledarutbildning</a:t>
            </a:r>
          </a:p>
        </p:txBody>
      </p:sp>
      <p:sp>
        <p:nvSpPr>
          <p:cNvPr id="41" name="Rektangel: rundade hörn 40">
            <a:extLst>
              <a:ext uri="{FF2B5EF4-FFF2-40B4-BE49-F238E27FC236}">
                <a16:creationId xmlns:a16="http://schemas.microsoft.com/office/drawing/2014/main" id="{FA844E2E-70F1-FF63-6A61-F984CF1D4973}"/>
              </a:ext>
            </a:extLst>
          </p:cNvPr>
          <p:cNvSpPr/>
          <p:nvPr/>
        </p:nvSpPr>
        <p:spPr>
          <a:xfrm>
            <a:off x="5651389" y="6278911"/>
            <a:ext cx="5617500" cy="505764"/>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Föräldrautbildning</a:t>
            </a:r>
          </a:p>
        </p:txBody>
      </p:sp>
      <p:sp>
        <p:nvSpPr>
          <p:cNvPr id="42" name="Rektangel: rundade hörn 41">
            <a:extLst>
              <a:ext uri="{FF2B5EF4-FFF2-40B4-BE49-F238E27FC236}">
                <a16:creationId xmlns:a16="http://schemas.microsoft.com/office/drawing/2014/main" id="{F5D89BF6-EBE0-8A8A-4316-D7AA46FE84EF}"/>
              </a:ext>
            </a:extLst>
          </p:cNvPr>
          <p:cNvSpPr/>
          <p:nvPr/>
        </p:nvSpPr>
        <p:spPr>
          <a:xfrm>
            <a:off x="8018780" y="2197082"/>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1-3</a:t>
            </a:r>
          </a:p>
        </p:txBody>
      </p:sp>
      <p:sp>
        <p:nvSpPr>
          <p:cNvPr id="43" name="Rektangel: rundade hörn 42">
            <a:extLst>
              <a:ext uri="{FF2B5EF4-FFF2-40B4-BE49-F238E27FC236}">
                <a16:creationId xmlns:a16="http://schemas.microsoft.com/office/drawing/2014/main" id="{9C555890-7948-EA1B-5BE4-9294844C757C}"/>
              </a:ext>
            </a:extLst>
          </p:cNvPr>
          <p:cNvSpPr/>
          <p:nvPr/>
        </p:nvSpPr>
        <p:spPr>
          <a:xfrm>
            <a:off x="8018780" y="2974147"/>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60-90 min</a:t>
            </a:r>
          </a:p>
        </p:txBody>
      </p:sp>
      <p:sp>
        <p:nvSpPr>
          <p:cNvPr id="44" name="Rektangel: rundade hörn 43">
            <a:extLst>
              <a:ext uri="{FF2B5EF4-FFF2-40B4-BE49-F238E27FC236}">
                <a16:creationId xmlns:a16="http://schemas.microsoft.com/office/drawing/2014/main" id="{87DE108B-1C98-0EC0-F1FF-1D96764373D6}"/>
              </a:ext>
            </a:extLst>
          </p:cNvPr>
          <p:cNvSpPr/>
          <p:nvPr/>
        </p:nvSpPr>
        <p:spPr>
          <a:xfrm>
            <a:off x="8007349" y="3765963"/>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Max 1,5 match/vecka och spelare i snitt</a:t>
            </a:r>
          </a:p>
        </p:txBody>
      </p:sp>
      <p:sp>
        <p:nvSpPr>
          <p:cNvPr id="45" name="Rektangel: rundade hörn 44">
            <a:extLst>
              <a:ext uri="{FF2B5EF4-FFF2-40B4-BE49-F238E27FC236}">
                <a16:creationId xmlns:a16="http://schemas.microsoft.com/office/drawing/2014/main" id="{7B838C15-EB81-F06C-4E25-6D23EB48E65F}"/>
              </a:ext>
            </a:extLst>
          </p:cNvPr>
          <p:cNvSpPr/>
          <p:nvPr/>
        </p:nvSpPr>
        <p:spPr>
          <a:xfrm>
            <a:off x="8040259" y="5344444"/>
            <a:ext cx="3149406" cy="837848"/>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Calibri"/>
              </a:rPr>
              <a:t>SvFF D</a:t>
            </a:r>
            <a:endPar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SvFF MV D</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Spelformsutbildning 7v7</a:t>
            </a:r>
          </a:p>
        </p:txBody>
      </p:sp>
      <p:sp>
        <p:nvSpPr>
          <p:cNvPr id="46" name="Rektangel: rundade hörn 45">
            <a:extLst>
              <a:ext uri="{FF2B5EF4-FFF2-40B4-BE49-F238E27FC236}">
                <a16:creationId xmlns:a16="http://schemas.microsoft.com/office/drawing/2014/main" id="{D9431E97-339A-5C40-E021-32C4379A81DA}"/>
              </a:ext>
            </a:extLst>
          </p:cNvPr>
          <p:cNvSpPr/>
          <p:nvPr/>
        </p:nvSpPr>
        <p:spPr>
          <a:xfrm>
            <a:off x="8028827" y="6308156"/>
            <a:ext cx="3149406" cy="379900"/>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Fotbollens spela, lek och lär</a:t>
            </a:r>
          </a:p>
        </p:txBody>
      </p:sp>
      <p:sp>
        <p:nvSpPr>
          <p:cNvPr id="47" name="Rektangel: rundade hörn 46">
            <a:extLst>
              <a:ext uri="{FF2B5EF4-FFF2-40B4-BE49-F238E27FC236}">
                <a16:creationId xmlns:a16="http://schemas.microsoft.com/office/drawing/2014/main" id="{AF416987-D1AE-4B85-3A4F-FCB3BAA64EBD}"/>
              </a:ext>
            </a:extLst>
          </p:cNvPr>
          <p:cNvSpPr/>
          <p:nvPr/>
        </p:nvSpPr>
        <p:spPr>
          <a:xfrm>
            <a:off x="5638574" y="4465631"/>
            <a:ext cx="5617500"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Ledartäthet</a:t>
            </a:r>
          </a:p>
        </p:txBody>
      </p:sp>
      <p:sp>
        <p:nvSpPr>
          <p:cNvPr id="48" name="Rektangel: rundade hörn 47">
            <a:extLst>
              <a:ext uri="{FF2B5EF4-FFF2-40B4-BE49-F238E27FC236}">
                <a16:creationId xmlns:a16="http://schemas.microsoft.com/office/drawing/2014/main" id="{09EC0AE4-A958-2BBF-52A5-A7EACD0C3C43}"/>
              </a:ext>
            </a:extLst>
          </p:cNvPr>
          <p:cNvSpPr/>
          <p:nvPr/>
        </p:nvSpPr>
        <p:spPr>
          <a:xfrm>
            <a:off x="8027445" y="4557779"/>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 ledare / 10 spelare</a:t>
            </a:r>
          </a:p>
        </p:txBody>
      </p:sp>
    </p:spTree>
    <p:extLst>
      <p:ext uri="{BB962C8B-B14F-4D97-AF65-F5344CB8AC3E}">
        <p14:creationId xmlns:p14="http://schemas.microsoft.com/office/powerpoint/2010/main" val="49908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7C82968-837D-8FA2-AF89-C6CC01285C60}"/>
              </a:ext>
            </a:extLst>
          </p:cNvPr>
          <p:cNvSpPr txBox="1">
            <a:spLocks/>
          </p:cNvSpPr>
          <p:nvPr/>
        </p:nvSpPr>
        <p:spPr>
          <a:xfrm>
            <a:off x="1524000" y="1579563"/>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pPr marL="0" marR="0" lvl="0" indent="0" algn="ctr" defTabSz="914400" rtl="0" eaLnBrk="1" fontAlgn="auto" latinLnBrk="0" hangingPunct="1">
              <a:lnSpc>
                <a:spcPts val="5200"/>
              </a:lnSpc>
              <a:spcBef>
                <a:spcPct val="0"/>
              </a:spcBef>
              <a:spcAft>
                <a:spcPts val="0"/>
              </a:spcAft>
              <a:buClrTx/>
              <a:buSzTx/>
              <a:buFontTx/>
              <a:buNone/>
              <a:tabLst/>
              <a:defRPr/>
            </a:pPr>
            <a:r>
              <a:rPr lang="sv-SE" dirty="0">
                <a:solidFill>
                  <a:srgbClr val="FFFFFF"/>
                </a:solidFill>
                <a:latin typeface="Arial Black" panose="020B0A04020102020204"/>
              </a:rPr>
              <a:t>9</a:t>
            </a:r>
            <a:r>
              <a:rPr kumimoji="0" lang="sv-SE" sz="6000" b="1"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 MOT 9</a:t>
            </a:r>
          </a:p>
        </p:txBody>
      </p:sp>
    </p:spTree>
    <p:extLst>
      <p:ext uri="{BB962C8B-B14F-4D97-AF65-F5344CB8AC3E}">
        <p14:creationId xmlns:p14="http://schemas.microsoft.com/office/powerpoint/2010/main" val="30287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PRIORITERINGAR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9 mot 9</a:t>
            </a:r>
          </a:p>
        </p:txBody>
      </p:sp>
      <p:sp>
        <p:nvSpPr>
          <p:cNvPr id="19" name="Platshållare för text 2">
            <a:extLst>
              <a:ext uri="{FF2B5EF4-FFF2-40B4-BE49-F238E27FC236}">
                <a16:creationId xmlns:a16="http://schemas.microsoft.com/office/drawing/2014/main" id="{532979AB-4F71-394C-8F10-23CFAA21CBCD}"/>
              </a:ext>
            </a:extLst>
          </p:cNvPr>
          <p:cNvSpPr>
            <a:spLocks noGrp="1"/>
          </p:cNvSpPr>
          <p:nvPr>
            <p:ph type="body" sz="half" idx="2"/>
          </p:nvPr>
        </p:nvSpPr>
        <p:spPr>
          <a:xfrm>
            <a:off x="487016" y="1945177"/>
            <a:ext cx="4975633" cy="559942"/>
          </a:xfrm>
        </p:spPr>
        <p:txBody>
          <a:bodyPr>
            <a:noAutofit/>
          </a:body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Se filmerna om spelets skeden</a:t>
            </a:r>
          </a:p>
          <a:p>
            <a:pPr>
              <a:tabLst>
                <a:tab pos="355600" algn="l"/>
              </a:tabLst>
            </a:pPr>
            <a:endParaRPr lang="sv-SE" sz="2400" dirty="0">
              <a:latin typeface="+mn-lt"/>
            </a:endParaRPr>
          </a:p>
          <a:p>
            <a:endParaRPr lang="sv-SE" sz="2400" dirty="0">
              <a:latin typeface="+mn-lt"/>
            </a:endParaRPr>
          </a:p>
        </p:txBody>
      </p:sp>
      <p:sp>
        <p:nvSpPr>
          <p:cNvPr id="26" name="textruta 25">
            <a:extLst>
              <a:ext uri="{FF2B5EF4-FFF2-40B4-BE49-F238E27FC236}">
                <a16:creationId xmlns:a16="http://schemas.microsoft.com/office/drawing/2014/main" id="{4BA4325F-E28B-9DFA-2C25-DE93CEE374A1}"/>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27" name="Bild 26" descr="Checklista med hel fyllning">
            <a:extLst>
              <a:ext uri="{FF2B5EF4-FFF2-40B4-BE49-F238E27FC236}">
                <a16:creationId xmlns:a16="http://schemas.microsoft.com/office/drawing/2014/main" id="{97A1B7F5-EE3A-A44A-9429-1662B39214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13" name="Platshållare för text 2">
            <a:extLst>
              <a:ext uri="{FF2B5EF4-FFF2-40B4-BE49-F238E27FC236}">
                <a16:creationId xmlns:a16="http://schemas.microsoft.com/office/drawing/2014/main" id="{7AD9A411-B015-B9D4-ECC2-8B5B03C11B55}"/>
              </a:ext>
            </a:extLst>
          </p:cNvPr>
          <p:cNvSpPr txBox="1">
            <a:spLocks/>
          </p:cNvSpPr>
          <p:nvPr/>
        </p:nvSpPr>
        <p:spPr>
          <a:xfrm>
            <a:off x="600948" y="2403930"/>
            <a:ext cx="6701552" cy="571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 pos="36830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Anfallsspel	Försvarsspel</a:t>
            </a:r>
          </a:p>
        </p:txBody>
      </p:sp>
      <p:sp>
        <p:nvSpPr>
          <p:cNvPr id="24" name="Platshållare för text 2">
            <a:extLst>
              <a:ext uri="{FF2B5EF4-FFF2-40B4-BE49-F238E27FC236}">
                <a16:creationId xmlns:a16="http://schemas.microsoft.com/office/drawing/2014/main" id="{4AF5C1B5-4A41-3298-63DD-C136B5A54DBE}"/>
              </a:ext>
            </a:extLst>
          </p:cNvPr>
          <p:cNvSpPr txBox="1">
            <a:spLocks/>
          </p:cNvSpPr>
          <p:nvPr/>
        </p:nvSpPr>
        <p:spPr>
          <a:xfrm>
            <a:off x="6587028" y="3891093"/>
            <a:ext cx="5096972" cy="5031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Stag Sans Book" panose="020B0503040000020004" pitchFamily="34" charset="77"/>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p:txBody>
      </p:sp>
      <p:pic>
        <p:nvPicPr>
          <p:cNvPr id="2" name="Bildobjekt 1">
            <a:hlinkClick r:id="rId5"/>
            <a:extLst>
              <a:ext uri="{FF2B5EF4-FFF2-40B4-BE49-F238E27FC236}">
                <a16:creationId xmlns:a16="http://schemas.microsoft.com/office/drawing/2014/main" id="{DA85BC2F-CF10-5048-99B9-4961FB23A1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08445" y="2796427"/>
            <a:ext cx="3454095" cy="892654"/>
          </a:xfrm>
          <a:prstGeom prst="rect">
            <a:avLst/>
          </a:prstGeom>
        </p:spPr>
      </p:pic>
      <p:pic>
        <p:nvPicPr>
          <p:cNvPr id="3" name="Bildobjekt 2">
            <a:hlinkClick r:id="rId7"/>
            <a:extLst>
              <a:ext uri="{FF2B5EF4-FFF2-40B4-BE49-F238E27FC236}">
                <a16:creationId xmlns:a16="http://schemas.microsoft.com/office/drawing/2014/main" id="{ED37204A-A8CE-9DFF-C09A-E9D7E78366C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1748" y="2766211"/>
            <a:ext cx="3454095" cy="925697"/>
          </a:xfrm>
          <a:prstGeom prst="rect">
            <a:avLst/>
          </a:prstGeom>
        </p:spPr>
      </p:pic>
      <p:pic>
        <p:nvPicPr>
          <p:cNvPr id="6" name="Bildobjekt 5">
            <a:extLst>
              <a:ext uri="{FF2B5EF4-FFF2-40B4-BE49-F238E27FC236}">
                <a16:creationId xmlns:a16="http://schemas.microsoft.com/office/drawing/2014/main" id="{B34DF833-184F-E3A0-81CC-76E2CAE269D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35492" y="4260144"/>
            <a:ext cx="6056507" cy="2505367"/>
          </a:xfrm>
          <a:prstGeom prst="rect">
            <a:avLst/>
          </a:prstGeom>
        </p:spPr>
      </p:pic>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806345" y="3882904"/>
            <a:ext cx="5329148" cy="1426475"/>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Hur vill vi definiera lagets uppgifter i anfallsspel och försvarsspel?</a:t>
            </a:r>
          </a:p>
        </p:txBody>
      </p:sp>
    </p:spTree>
    <p:extLst>
      <p:ext uri="{BB962C8B-B14F-4D97-AF65-F5344CB8AC3E}">
        <p14:creationId xmlns:p14="http://schemas.microsoft.com/office/powerpoint/2010/main" val="20200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a:hlinkClick r:id="rId3"/>
            <a:extLst>
              <a:ext uri="{FF2B5EF4-FFF2-40B4-BE49-F238E27FC236}">
                <a16:creationId xmlns:a16="http://schemas.microsoft.com/office/drawing/2014/main" id="{B0ADE545-6216-6253-56FC-462F5AF477A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1697"/>
          <a:stretch/>
        </p:blipFill>
        <p:spPr>
          <a:xfrm>
            <a:off x="2425348" y="5931868"/>
            <a:ext cx="2240631" cy="882809"/>
          </a:xfrm>
          <a:prstGeom prst="rect">
            <a:avLst/>
          </a:prstGeom>
        </p:spPr>
      </p:pic>
      <p:pic>
        <p:nvPicPr>
          <p:cNvPr id="11" name="Bildobjekt 10">
            <a:hlinkClick r:id="rId3"/>
            <a:extLst>
              <a:ext uri="{FF2B5EF4-FFF2-40B4-BE49-F238E27FC236}">
                <a16:creationId xmlns:a16="http://schemas.microsoft.com/office/drawing/2014/main" id="{E371C187-AF1E-7BF7-5698-B3D8FD17E0D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49083"/>
          <a:stretch/>
        </p:blipFill>
        <p:spPr>
          <a:xfrm>
            <a:off x="2425348" y="5012008"/>
            <a:ext cx="2240631" cy="919860"/>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MÖJLIGHETER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9 mot 9</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Vad ska stå under möjligheter i spelet i vår spelarutbildningsplan? </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9" y="5411485"/>
            <a:ext cx="914400" cy="914400"/>
          </a:xfrm>
          <a:prstGeom prst="rect">
            <a:avLst/>
          </a:prstGeom>
        </p:spPr>
      </p:pic>
      <p:pic>
        <p:nvPicPr>
          <p:cNvPr id="8" name="Bildobjekt 7">
            <a:extLst>
              <a:ext uri="{FF2B5EF4-FFF2-40B4-BE49-F238E27FC236}">
                <a16:creationId xmlns:a16="http://schemas.microsoft.com/office/drawing/2014/main" id="{92D8440C-5A49-1C40-564A-96BBAE1C78F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65979" y="2669605"/>
            <a:ext cx="7480240" cy="4145072"/>
          </a:xfrm>
          <a:prstGeom prst="rect">
            <a:avLst/>
          </a:prstGeom>
        </p:spPr>
      </p:pic>
      <p:sp>
        <p:nvSpPr>
          <p:cNvPr id="9" name="Platshållare för text 2">
            <a:extLst>
              <a:ext uri="{FF2B5EF4-FFF2-40B4-BE49-F238E27FC236}">
                <a16:creationId xmlns:a16="http://schemas.microsoft.com/office/drawing/2014/main" id="{3104DEE6-3ABF-9756-BA9B-12751980664B}"/>
              </a:ext>
            </a:extLst>
          </p:cNvPr>
          <p:cNvSpPr txBox="1">
            <a:spLocks/>
          </p:cNvSpPr>
          <p:nvPr/>
        </p:nvSpPr>
        <p:spPr>
          <a:xfrm>
            <a:off x="4625624" y="2349967"/>
            <a:ext cx="7477476"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Stag Sans Book" panose="020B0503040000020004" pitchFamily="34" charset="77"/>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p:txBody>
      </p:sp>
    </p:spTree>
    <p:extLst>
      <p:ext uri="{BB962C8B-B14F-4D97-AF65-F5344CB8AC3E}">
        <p14:creationId xmlns:p14="http://schemas.microsoft.com/office/powerpoint/2010/main" val="2430305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FÖRUTSÄTTNINGAR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9 mot 9</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Vilka förutsättningar ska gälla i vår förening</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20" name="Platshållare för text 2">
            <a:extLst>
              <a:ext uri="{FF2B5EF4-FFF2-40B4-BE49-F238E27FC236}">
                <a16:creationId xmlns:a16="http://schemas.microsoft.com/office/drawing/2014/main" id="{50B56925-F0AA-EEB9-90A8-CE53983E096F}"/>
              </a:ext>
            </a:extLst>
          </p:cNvPr>
          <p:cNvSpPr txBox="1">
            <a:spLocks/>
          </p:cNvSpPr>
          <p:nvPr/>
        </p:nvSpPr>
        <p:spPr>
          <a:xfrm>
            <a:off x="5606434" y="1200288"/>
            <a:ext cx="5687968" cy="432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Stag Sans Book" panose="020B0503040000020004" pitchFamily="34" charset="77"/>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p:txBody>
      </p:sp>
      <p:sp>
        <p:nvSpPr>
          <p:cNvPr id="21" name="Rektangel: rundade hörn 20">
            <a:extLst>
              <a:ext uri="{FF2B5EF4-FFF2-40B4-BE49-F238E27FC236}">
                <a16:creationId xmlns:a16="http://schemas.microsoft.com/office/drawing/2014/main" id="{637D7421-13E6-7F7A-EF9B-6DA9ADB45B43}"/>
              </a:ext>
            </a:extLst>
          </p:cNvPr>
          <p:cNvSpPr/>
          <p:nvPr/>
        </p:nvSpPr>
        <p:spPr>
          <a:xfrm>
            <a:off x="5612402" y="1514085"/>
            <a:ext cx="5682000" cy="5057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Rekommendationer 		13-14 åringar</a:t>
            </a:r>
          </a:p>
        </p:txBody>
      </p:sp>
      <p:sp>
        <p:nvSpPr>
          <p:cNvPr id="22" name="Rektangel: rundade hörn 21">
            <a:extLst>
              <a:ext uri="{FF2B5EF4-FFF2-40B4-BE49-F238E27FC236}">
                <a16:creationId xmlns:a16="http://schemas.microsoft.com/office/drawing/2014/main" id="{8D99557C-95B7-6764-4D61-328D5B867806}"/>
              </a:ext>
            </a:extLst>
          </p:cNvPr>
          <p:cNvSpPr/>
          <p:nvPr/>
        </p:nvSpPr>
        <p:spPr>
          <a:xfrm>
            <a:off x="5642610" y="2053161"/>
            <a:ext cx="5617500" cy="740563"/>
          </a:xfrm>
          <a:prstGeom prst="roundRect">
            <a:avLst>
              <a:gd name="adj" fmla="val 89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Antal träningar i veckan </a:t>
            </a:r>
            <a:b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 en spelare</a:t>
            </a:r>
          </a:p>
        </p:txBody>
      </p:sp>
      <p:sp>
        <p:nvSpPr>
          <p:cNvPr id="23" name="Rektangel: rundade hörn 22">
            <a:extLst>
              <a:ext uri="{FF2B5EF4-FFF2-40B4-BE49-F238E27FC236}">
                <a16:creationId xmlns:a16="http://schemas.microsoft.com/office/drawing/2014/main" id="{DF2F7584-5A68-224F-3395-9A0C62D1A7D9}"/>
              </a:ext>
            </a:extLst>
          </p:cNvPr>
          <p:cNvSpPr/>
          <p:nvPr/>
        </p:nvSpPr>
        <p:spPr>
          <a:xfrm>
            <a:off x="5642610" y="2827036"/>
            <a:ext cx="5617500"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Träningens längd</a:t>
            </a:r>
          </a:p>
        </p:txBody>
      </p:sp>
      <p:sp>
        <p:nvSpPr>
          <p:cNvPr id="24" name="Rektangel: rundade hörn 23">
            <a:extLst>
              <a:ext uri="{FF2B5EF4-FFF2-40B4-BE49-F238E27FC236}">
                <a16:creationId xmlns:a16="http://schemas.microsoft.com/office/drawing/2014/main" id="{D20724D0-8256-8637-9AC9-686E45D72A25}"/>
              </a:ext>
            </a:extLst>
          </p:cNvPr>
          <p:cNvSpPr/>
          <p:nvPr/>
        </p:nvSpPr>
        <p:spPr>
          <a:xfrm>
            <a:off x="5642610" y="3618852"/>
            <a:ext cx="5617500"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Matcher</a:t>
            </a:r>
          </a:p>
        </p:txBody>
      </p:sp>
      <p:sp>
        <p:nvSpPr>
          <p:cNvPr id="26" name="Rektangel: rundade hörn 25">
            <a:extLst>
              <a:ext uri="{FF2B5EF4-FFF2-40B4-BE49-F238E27FC236}">
                <a16:creationId xmlns:a16="http://schemas.microsoft.com/office/drawing/2014/main" id="{8CD38650-A46C-F5EC-3D12-F0B8E4D40EED}"/>
              </a:ext>
            </a:extLst>
          </p:cNvPr>
          <p:cNvSpPr/>
          <p:nvPr/>
        </p:nvSpPr>
        <p:spPr>
          <a:xfrm>
            <a:off x="5664088" y="5197333"/>
            <a:ext cx="5617500" cy="971088"/>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Ledarutbildning</a:t>
            </a:r>
          </a:p>
        </p:txBody>
      </p:sp>
      <p:sp>
        <p:nvSpPr>
          <p:cNvPr id="27" name="Rektangel: rundade hörn 26">
            <a:extLst>
              <a:ext uri="{FF2B5EF4-FFF2-40B4-BE49-F238E27FC236}">
                <a16:creationId xmlns:a16="http://schemas.microsoft.com/office/drawing/2014/main" id="{45BF6BE7-D91A-29E6-8403-7BE4C428709B}"/>
              </a:ext>
            </a:extLst>
          </p:cNvPr>
          <p:cNvSpPr/>
          <p:nvPr/>
        </p:nvSpPr>
        <p:spPr>
          <a:xfrm>
            <a:off x="5664089" y="6223949"/>
            <a:ext cx="5617500" cy="505764"/>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Föräldrautbildning</a:t>
            </a:r>
          </a:p>
        </p:txBody>
      </p:sp>
      <p:sp>
        <p:nvSpPr>
          <p:cNvPr id="28" name="Rektangel: rundade hörn 27">
            <a:extLst>
              <a:ext uri="{FF2B5EF4-FFF2-40B4-BE49-F238E27FC236}">
                <a16:creationId xmlns:a16="http://schemas.microsoft.com/office/drawing/2014/main" id="{979DE797-134F-6C5E-4F1F-21A51F19FBA6}"/>
              </a:ext>
            </a:extLst>
          </p:cNvPr>
          <p:cNvSpPr/>
          <p:nvPr/>
        </p:nvSpPr>
        <p:spPr>
          <a:xfrm>
            <a:off x="8031480" y="2142119"/>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1-4</a:t>
            </a:r>
          </a:p>
        </p:txBody>
      </p:sp>
      <p:sp>
        <p:nvSpPr>
          <p:cNvPr id="29" name="Rektangel: rundade hörn 28">
            <a:extLst>
              <a:ext uri="{FF2B5EF4-FFF2-40B4-BE49-F238E27FC236}">
                <a16:creationId xmlns:a16="http://schemas.microsoft.com/office/drawing/2014/main" id="{B5BA1A06-7CFB-54E4-3307-3AFD51238639}"/>
              </a:ext>
            </a:extLst>
          </p:cNvPr>
          <p:cNvSpPr/>
          <p:nvPr/>
        </p:nvSpPr>
        <p:spPr>
          <a:xfrm>
            <a:off x="8031480" y="2919184"/>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60-90 min</a:t>
            </a:r>
          </a:p>
        </p:txBody>
      </p:sp>
      <p:sp>
        <p:nvSpPr>
          <p:cNvPr id="30" name="Rektangel: rundade hörn 29">
            <a:extLst>
              <a:ext uri="{FF2B5EF4-FFF2-40B4-BE49-F238E27FC236}">
                <a16:creationId xmlns:a16="http://schemas.microsoft.com/office/drawing/2014/main" id="{B401F4C7-E704-FE50-A720-6B812234E79B}"/>
              </a:ext>
            </a:extLst>
          </p:cNvPr>
          <p:cNvSpPr/>
          <p:nvPr/>
        </p:nvSpPr>
        <p:spPr>
          <a:xfrm>
            <a:off x="8020049" y="3711000"/>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Max 1,5 match/vecka och spelare i snitt</a:t>
            </a:r>
          </a:p>
        </p:txBody>
      </p:sp>
      <p:sp>
        <p:nvSpPr>
          <p:cNvPr id="31" name="Rektangel: rundade hörn 30">
            <a:extLst>
              <a:ext uri="{FF2B5EF4-FFF2-40B4-BE49-F238E27FC236}">
                <a16:creationId xmlns:a16="http://schemas.microsoft.com/office/drawing/2014/main" id="{8CD2A4AF-2278-01BF-B39C-4505F614144D}"/>
              </a:ext>
            </a:extLst>
          </p:cNvPr>
          <p:cNvSpPr/>
          <p:nvPr/>
        </p:nvSpPr>
        <p:spPr>
          <a:xfrm>
            <a:off x="8052959" y="5241705"/>
            <a:ext cx="3149406" cy="878940"/>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rPr>
              <a:t>SvFF D, UEFA C</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Calibri"/>
              </a:rPr>
              <a:t>SvFF MVD, SvFF MVC</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Spelformsutbildning 9v9</a:t>
            </a:r>
          </a:p>
        </p:txBody>
      </p:sp>
      <p:sp>
        <p:nvSpPr>
          <p:cNvPr id="32" name="Rektangel: rundade hörn 31">
            <a:extLst>
              <a:ext uri="{FF2B5EF4-FFF2-40B4-BE49-F238E27FC236}">
                <a16:creationId xmlns:a16="http://schemas.microsoft.com/office/drawing/2014/main" id="{812D5BA8-FB0D-E2F9-7B2C-FAB2327AADD4}"/>
              </a:ext>
            </a:extLst>
          </p:cNvPr>
          <p:cNvSpPr/>
          <p:nvPr/>
        </p:nvSpPr>
        <p:spPr>
          <a:xfrm>
            <a:off x="8031480" y="6310537"/>
            <a:ext cx="3149406" cy="314074"/>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Fotbollens spela, lek och lär</a:t>
            </a:r>
          </a:p>
        </p:txBody>
      </p:sp>
      <p:sp>
        <p:nvSpPr>
          <p:cNvPr id="33" name="Rektangel: rundade hörn 32">
            <a:extLst>
              <a:ext uri="{FF2B5EF4-FFF2-40B4-BE49-F238E27FC236}">
                <a16:creationId xmlns:a16="http://schemas.microsoft.com/office/drawing/2014/main" id="{758FCC2F-6EAD-3777-3450-90486B0F11EA}"/>
              </a:ext>
            </a:extLst>
          </p:cNvPr>
          <p:cNvSpPr/>
          <p:nvPr/>
        </p:nvSpPr>
        <p:spPr>
          <a:xfrm>
            <a:off x="5651274" y="4410668"/>
            <a:ext cx="5617500"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Ledartäthet</a:t>
            </a:r>
          </a:p>
        </p:txBody>
      </p:sp>
      <p:sp>
        <p:nvSpPr>
          <p:cNvPr id="34" name="Rektangel: rundade hörn 33">
            <a:extLst>
              <a:ext uri="{FF2B5EF4-FFF2-40B4-BE49-F238E27FC236}">
                <a16:creationId xmlns:a16="http://schemas.microsoft.com/office/drawing/2014/main" id="{3A639500-82BE-1692-C783-845CD7906A5D}"/>
              </a:ext>
            </a:extLst>
          </p:cNvPr>
          <p:cNvSpPr/>
          <p:nvPr/>
        </p:nvSpPr>
        <p:spPr>
          <a:xfrm>
            <a:off x="8040145" y="4502816"/>
            <a:ext cx="3149406"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 ledare / 10 spelare</a:t>
            </a:r>
          </a:p>
        </p:txBody>
      </p:sp>
    </p:spTree>
    <p:extLst>
      <p:ext uri="{BB962C8B-B14F-4D97-AF65-F5344CB8AC3E}">
        <p14:creationId xmlns:p14="http://schemas.microsoft.com/office/powerpoint/2010/main" val="4160572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676C5F5-5C55-0D02-B039-6EBBA875D144}"/>
              </a:ext>
            </a:extLst>
          </p:cNvPr>
          <p:cNvSpPr txBox="1">
            <a:spLocks/>
          </p:cNvSpPr>
          <p:nvPr/>
        </p:nvSpPr>
        <p:spPr>
          <a:xfrm>
            <a:off x="1524000" y="1579563"/>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pPr marL="0" marR="0" lvl="0" indent="0" algn="ctr" defTabSz="914400" rtl="0" eaLnBrk="1" fontAlgn="auto" latinLnBrk="0" hangingPunct="1">
              <a:lnSpc>
                <a:spcPts val="5200"/>
              </a:lnSpc>
              <a:spcBef>
                <a:spcPct val="0"/>
              </a:spcBef>
              <a:spcAft>
                <a:spcPts val="0"/>
              </a:spcAft>
              <a:buClrTx/>
              <a:buSzTx/>
              <a:buFontTx/>
              <a:buNone/>
              <a:tabLst/>
              <a:defRPr/>
            </a:pPr>
            <a:r>
              <a:rPr kumimoji="0" lang="sv-SE" sz="6000" b="1"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11 MOT 11</a:t>
            </a:r>
          </a:p>
        </p:txBody>
      </p:sp>
    </p:spTree>
    <p:extLst>
      <p:ext uri="{BB962C8B-B14F-4D97-AF65-F5344CB8AC3E}">
        <p14:creationId xmlns:p14="http://schemas.microsoft.com/office/powerpoint/2010/main" val="207848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hlinkClick r:id="rId3"/>
            <a:extLst>
              <a:ext uri="{FF2B5EF4-FFF2-40B4-BE49-F238E27FC236}">
                <a16:creationId xmlns:a16="http://schemas.microsoft.com/office/drawing/2014/main" id="{9F7C5A2A-E982-450B-37B8-A633B12D31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948" y="2790006"/>
            <a:ext cx="3454095" cy="931087"/>
          </a:xfrm>
          <a:prstGeom prst="rect">
            <a:avLst/>
          </a:prstGeom>
        </p:spPr>
      </p:pic>
      <p:pic>
        <p:nvPicPr>
          <p:cNvPr id="9" name="Bildobjekt 8">
            <a:extLst>
              <a:ext uri="{FF2B5EF4-FFF2-40B4-BE49-F238E27FC236}">
                <a16:creationId xmlns:a16="http://schemas.microsoft.com/office/drawing/2014/main" id="{D4B34F72-C97E-77ED-6920-3CCF6D7B08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5492" y="4223533"/>
            <a:ext cx="6056508" cy="2530459"/>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PRIORITERINGAR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11 mot 11</a:t>
            </a:r>
          </a:p>
        </p:txBody>
      </p:sp>
      <p:sp>
        <p:nvSpPr>
          <p:cNvPr id="19" name="Platshållare för text 2">
            <a:extLst>
              <a:ext uri="{FF2B5EF4-FFF2-40B4-BE49-F238E27FC236}">
                <a16:creationId xmlns:a16="http://schemas.microsoft.com/office/drawing/2014/main" id="{532979AB-4F71-394C-8F10-23CFAA21CBCD}"/>
              </a:ext>
            </a:extLst>
          </p:cNvPr>
          <p:cNvSpPr>
            <a:spLocks noGrp="1"/>
          </p:cNvSpPr>
          <p:nvPr>
            <p:ph type="body" sz="half" idx="2"/>
          </p:nvPr>
        </p:nvSpPr>
        <p:spPr>
          <a:xfrm>
            <a:off x="487016" y="1945177"/>
            <a:ext cx="4975633" cy="559942"/>
          </a:xfrm>
        </p:spPr>
        <p:txBody>
          <a:bodyPr>
            <a:noAutofit/>
          </a:body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Se filmerna om spelets skeden</a:t>
            </a:r>
          </a:p>
          <a:p>
            <a:pPr>
              <a:tabLst>
                <a:tab pos="355600" algn="l"/>
              </a:tabLst>
            </a:pPr>
            <a:endParaRPr lang="sv-SE" sz="2400" dirty="0">
              <a:latin typeface="+mn-lt"/>
            </a:endParaRPr>
          </a:p>
          <a:p>
            <a:endParaRPr lang="sv-SE" sz="2400" dirty="0">
              <a:latin typeface="+mn-lt"/>
            </a:endParaRPr>
          </a:p>
        </p:txBody>
      </p:sp>
      <p:sp>
        <p:nvSpPr>
          <p:cNvPr id="26" name="textruta 25">
            <a:extLst>
              <a:ext uri="{FF2B5EF4-FFF2-40B4-BE49-F238E27FC236}">
                <a16:creationId xmlns:a16="http://schemas.microsoft.com/office/drawing/2014/main" id="{4BA4325F-E28B-9DFA-2C25-DE93CEE374A1}"/>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27" name="Bild 26" descr="Checklista med hel fyllning">
            <a:extLst>
              <a:ext uri="{FF2B5EF4-FFF2-40B4-BE49-F238E27FC236}">
                <a16:creationId xmlns:a16="http://schemas.microsoft.com/office/drawing/2014/main" id="{97A1B7F5-EE3A-A44A-9429-1662B39214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9" y="5411485"/>
            <a:ext cx="914400" cy="914400"/>
          </a:xfrm>
          <a:prstGeom prst="rect">
            <a:avLst/>
          </a:prstGeom>
        </p:spPr>
      </p:pic>
      <p:sp>
        <p:nvSpPr>
          <p:cNvPr id="13" name="Platshållare för text 2">
            <a:extLst>
              <a:ext uri="{FF2B5EF4-FFF2-40B4-BE49-F238E27FC236}">
                <a16:creationId xmlns:a16="http://schemas.microsoft.com/office/drawing/2014/main" id="{7AD9A411-B015-B9D4-ECC2-8B5B03C11B55}"/>
              </a:ext>
            </a:extLst>
          </p:cNvPr>
          <p:cNvSpPr txBox="1">
            <a:spLocks/>
          </p:cNvSpPr>
          <p:nvPr/>
        </p:nvSpPr>
        <p:spPr>
          <a:xfrm>
            <a:off x="600948" y="2403930"/>
            <a:ext cx="6701552" cy="5711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 pos="3683000" algn="l"/>
              </a:tabLst>
              <a:defRPr/>
            </a:pPr>
            <a:r>
              <a:rPr kumimoji="0" lang="sv-SE" sz="1800" b="1" i="0" u="none" strike="noStrike" kern="1200" cap="none" spc="0" normalizeH="0" baseline="0" noProof="0" dirty="0">
                <a:ln>
                  <a:noFill/>
                </a:ln>
                <a:solidFill>
                  <a:srgbClr val="DADADA">
                    <a:lumMod val="10000"/>
                  </a:srgbClr>
                </a:solidFill>
                <a:effectLst/>
                <a:uLnTx/>
                <a:uFillTx/>
                <a:latin typeface="+mn-lt"/>
                <a:ea typeface="+mn-ea"/>
                <a:cs typeface="+mn-cs"/>
              </a:rPr>
              <a:t>Anfallsspel	Försvarsspel</a:t>
            </a:r>
          </a:p>
        </p:txBody>
      </p:sp>
      <p:sp>
        <p:nvSpPr>
          <p:cNvPr id="24" name="Platshållare för text 2">
            <a:extLst>
              <a:ext uri="{FF2B5EF4-FFF2-40B4-BE49-F238E27FC236}">
                <a16:creationId xmlns:a16="http://schemas.microsoft.com/office/drawing/2014/main" id="{4AF5C1B5-4A41-3298-63DD-C136B5A54DBE}"/>
              </a:ext>
            </a:extLst>
          </p:cNvPr>
          <p:cNvSpPr txBox="1">
            <a:spLocks/>
          </p:cNvSpPr>
          <p:nvPr/>
        </p:nvSpPr>
        <p:spPr>
          <a:xfrm>
            <a:off x="6587028" y="3891093"/>
            <a:ext cx="5096972" cy="5031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Stag Sans Book" panose="020B0503040000020004" pitchFamily="34" charset="77"/>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806345" y="3882904"/>
            <a:ext cx="5329148" cy="1426475"/>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Hur vill vi definiera lagets uppgifter i anfallsspel och försvarsspel?</a:t>
            </a:r>
          </a:p>
        </p:txBody>
      </p:sp>
      <p:pic>
        <p:nvPicPr>
          <p:cNvPr id="7" name="Bildobjekt 6">
            <a:hlinkClick r:id="rId8"/>
            <a:extLst>
              <a:ext uri="{FF2B5EF4-FFF2-40B4-BE49-F238E27FC236}">
                <a16:creationId xmlns:a16="http://schemas.microsoft.com/office/drawing/2014/main" id="{166CCA74-2E03-3877-FA0D-44206BCAE1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73405" y="2790006"/>
            <a:ext cx="3445189" cy="904141"/>
          </a:xfrm>
          <a:prstGeom prst="rect">
            <a:avLst/>
          </a:prstGeom>
        </p:spPr>
      </p:pic>
    </p:spTree>
    <p:extLst>
      <p:ext uri="{BB962C8B-B14F-4D97-AF65-F5344CB8AC3E}">
        <p14:creationId xmlns:p14="http://schemas.microsoft.com/office/powerpoint/2010/main" val="24031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SCHEMA HELG</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a:t>
            </a:r>
          </a:p>
        </p:txBody>
      </p:sp>
      <p:sp>
        <p:nvSpPr>
          <p:cNvPr id="7" name="Platshållare för text 2">
            <a:extLst>
              <a:ext uri="{FF2B5EF4-FFF2-40B4-BE49-F238E27FC236}">
                <a16:creationId xmlns:a16="http://schemas.microsoft.com/office/drawing/2014/main" id="{DA12E5CA-AFCD-1BAB-A4DD-CED3B5E94EF6}"/>
              </a:ext>
            </a:extLst>
          </p:cNvPr>
          <p:cNvSpPr txBox="1">
            <a:spLocks/>
          </p:cNvSpPr>
          <p:nvPr/>
        </p:nvSpPr>
        <p:spPr>
          <a:xfrm>
            <a:off x="487016" y="1601126"/>
            <a:ext cx="5068657"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DAG 1 - Riktlinjer</a:t>
            </a:r>
            <a:endParaRPr kumimoji="0" lang="sv-SE"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09.00 Inledning</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09.30 Introduktion riktlinjer</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10.00 Fika</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10.30 Fotboll för </a:t>
            </a:r>
            <a:r>
              <a:rPr lang="sv-SE" sz="2000" dirty="0">
                <a:latin typeface="Arial" panose="020B0604020202020204" pitchFamily="34" charset="0"/>
                <a:cs typeface="Arial" panose="020B0604020202020204" pitchFamily="34" charset="0"/>
              </a:rPr>
              <a:t>alla</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11.30 Barn och ungdomars villkor</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12.30 Lunch</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13.30 Glädje, ansträngning och lärande</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14.30 Hållbart idrottande</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15.00 Fika</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15.30 Fair Play</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16.30 Sammanfattning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17.00 Slut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9" name="Platshållare för text 2">
            <a:extLst>
              <a:ext uri="{FF2B5EF4-FFF2-40B4-BE49-F238E27FC236}">
                <a16:creationId xmlns:a16="http://schemas.microsoft.com/office/drawing/2014/main" id="{13084083-F144-3657-604A-B4890C2FB574}"/>
              </a:ext>
            </a:extLst>
          </p:cNvPr>
          <p:cNvSpPr txBox="1">
            <a:spLocks/>
          </p:cNvSpPr>
          <p:nvPr/>
        </p:nvSpPr>
        <p:spPr>
          <a:xfrm>
            <a:off x="9229234" y="1601126"/>
            <a:ext cx="2851929"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UPPFÖLJNING</a:t>
            </a:r>
            <a:endParaRPr lang="sv-SE"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Tillämpning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000" dirty="0">
                <a:latin typeface="Arial" panose="020B0604020202020204" pitchFamily="34" charset="0"/>
                <a:cs typeface="Arial" panose="020B0604020202020204" pitchFamily="34" charset="0"/>
              </a:rPr>
              <a:t>Utvärdering</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10" name="Platshållare för text 2">
            <a:extLst>
              <a:ext uri="{FF2B5EF4-FFF2-40B4-BE49-F238E27FC236}">
                <a16:creationId xmlns:a16="http://schemas.microsoft.com/office/drawing/2014/main" id="{B539046F-1D0F-BFFE-20AA-C93EF79397E3}"/>
              </a:ext>
            </a:extLst>
          </p:cNvPr>
          <p:cNvSpPr txBox="1">
            <a:spLocks/>
          </p:cNvSpPr>
          <p:nvPr/>
        </p:nvSpPr>
        <p:spPr>
          <a:xfrm>
            <a:off x="5100580" y="1601126"/>
            <a:ext cx="4008696"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DAG 2 – Sätt att spela</a:t>
            </a:r>
            <a:endParaRPr kumimoji="0" lang="sv-SE"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09</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.00 Introduktion spelet fotboll</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09</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.30 3 mot 3</a:t>
            </a:r>
            <a:endParaRPr lang="sv-SE" sz="20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10.15 Fika</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10.45 5 mot 5</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11.30 7 mot 7</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12.45 </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Lunch</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13.45 9 mot 9</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15.00 Fika</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15.30 11 mot 11</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16.45 Sammanfattning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17.00 Slut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Tree>
    <p:extLst>
      <p:ext uri="{BB962C8B-B14F-4D97-AF65-F5344CB8AC3E}">
        <p14:creationId xmlns:p14="http://schemas.microsoft.com/office/powerpoint/2010/main" val="1806909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hlinkClick r:id="rId3"/>
            <a:extLst>
              <a:ext uri="{FF2B5EF4-FFF2-40B4-BE49-F238E27FC236}">
                <a16:creationId xmlns:a16="http://schemas.microsoft.com/office/drawing/2014/main" id="{D5A44F30-880D-1C2D-C9EB-3BDEDC4FE0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0000"/>
          <a:stretch/>
        </p:blipFill>
        <p:spPr>
          <a:xfrm>
            <a:off x="2553246" y="5051815"/>
            <a:ext cx="2200276" cy="904431"/>
          </a:xfrm>
          <a:prstGeom prst="rect">
            <a:avLst/>
          </a:prstGeom>
        </p:spPr>
      </p:pic>
      <p:pic>
        <p:nvPicPr>
          <p:cNvPr id="6" name="Bildobjekt 5">
            <a:hlinkClick r:id="rId3"/>
            <a:extLst>
              <a:ext uri="{FF2B5EF4-FFF2-40B4-BE49-F238E27FC236}">
                <a16:creationId xmlns:a16="http://schemas.microsoft.com/office/drawing/2014/main" id="{F6FC91E5-56A7-DBD6-A698-DDF0551F16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50014"/>
          <a:stretch/>
        </p:blipFill>
        <p:spPr>
          <a:xfrm>
            <a:off x="2553885" y="5951850"/>
            <a:ext cx="2199636" cy="895754"/>
          </a:xfrm>
          <a:prstGeom prst="rect">
            <a:avLst/>
          </a:prstGeom>
        </p:spPr>
      </p:pic>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MÖJLIGHETER I SPELET</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11 mot 11</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Vad ska stå under möjligheter i spelet i vår spelarutbildningsplan? </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9" y="5411485"/>
            <a:ext cx="914400" cy="914400"/>
          </a:xfrm>
          <a:prstGeom prst="rect">
            <a:avLst/>
          </a:prstGeom>
        </p:spPr>
      </p:pic>
      <p:sp>
        <p:nvSpPr>
          <p:cNvPr id="9" name="Platshållare för text 2">
            <a:extLst>
              <a:ext uri="{FF2B5EF4-FFF2-40B4-BE49-F238E27FC236}">
                <a16:creationId xmlns:a16="http://schemas.microsoft.com/office/drawing/2014/main" id="{3104DEE6-3ABF-9756-BA9B-12751980664B}"/>
              </a:ext>
            </a:extLst>
          </p:cNvPr>
          <p:cNvSpPr txBox="1">
            <a:spLocks/>
          </p:cNvSpPr>
          <p:nvPr/>
        </p:nvSpPr>
        <p:spPr>
          <a:xfrm>
            <a:off x="4625624" y="2349967"/>
            <a:ext cx="7477476" cy="5057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Stag Sans Book" panose="020B0503040000020004" pitchFamily="34" charset="77"/>
                <a:ea typeface="+mn-ea"/>
                <a:cs typeface="+mn-cs"/>
              </a:rPr>
              <a:t>SvFF:s förslag</a:t>
            </a: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a:p>
            <a:pPr marL="0" marR="0" lvl="0" indent="0" algn="l"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defRPr/>
            </a:pP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p:txBody>
      </p:sp>
      <p:pic>
        <p:nvPicPr>
          <p:cNvPr id="2" name="Bildobjekt 1">
            <a:extLst>
              <a:ext uri="{FF2B5EF4-FFF2-40B4-BE49-F238E27FC236}">
                <a16:creationId xmlns:a16="http://schemas.microsoft.com/office/drawing/2014/main" id="{6C99BEDE-0C4C-F30C-41F6-5BE7DFD272B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53521" y="2657470"/>
            <a:ext cx="7438479" cy="4126951"/>
          </a:xfrm>
          <a:prstGeom prst="rect">
            <a:avLst/>
          </a:prstGeom>
        </p:spPr>
      </p:pic>
    </p:spTree>
    <p:extLst>
      <p:ext uri="{BB962C8B-B14F-4D97-AF65-F5344CB8AC3E}">
        <p14:creationId xmlns:p14="http://schemas.microsoft.com/office/powerpoint/2010/main" val="35936130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FÖRUTSÄTTNINGAR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11 mot 11</a:t>
            </a:r>
          </a:p>
        </p:txBody>
      </p:sp>
      <p:sp>
        <p:nvSpPr>
          <p:cNvPr id="25" name="Pratbubbla: rektangel med rundade hörn 24">
            <a:extLst>
              <a:ext uri="{FF2B5EF4-FFF2-40B4-BE49-F238E27FC236}">
                <a16:creationId xmlns:a16="http://schemas.microsoft.com/office/drawing/2014/main" id="{CAB1643C-BED2-1C48-829A-0E675A1CBD81}"/>
              </a:ext>
            </a:extLst>
          </p:cNvPr>
          <p:cNvSpPr/>
          <p:nvPr/>
        </p:nvSpPr>
        <p:spPr>
          <a:xfrm>
            <a:off x="487016" y="2695751"/>
            <a:ext cx="3893747" cy="1482549"/>
          </a:xfrm>
          <a:prstGeom prst="wedgeRoundRectCallout">
            <a:avLst>
              <a:gd name="adj1" fmla="val -32956"/>
              <a:gd name="adj2" fmla="val 84047"/>
              <a:gd name="adj3" fmla="val 16667"/>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defTabSz="914400" rtl="0" eaLnBrk="1" fontAlgn="auto" latinLnBrk="0" hangingPunct="1">
              <a:lnSpc>
                <a:spcPct val="100000"/>
              </a:lnSpc>
              <a:spcBef>
                <a:spcPts val="0"/>
              </a:spcBef>
              <a:spcAft>
                <a:spcPts val="0"/>
              </a:spcAft>
              <a:buClrTx/>
              <a:buSzTx/>
              <a:tabLst/>
            </a:pPr>
            <a:r>
              <a:rPr lang="sv-SE" sz="2400" dirty="0">
                <a:solidFill>
                  <a:schemeClr val="bg1"/>
                </a:solidFill>
                <a:latin typeface="Arial" panose="020B0604020202020204" pitchFamily="34" charset="0"/>
                <a:cs typeface="Arial" panose="020B0604020202020204" pitchFamily="34" charset="0"/>
              </a:rPr>
              <a:t>Vilka förutsättningar ska gälla i vår förening</a:t>
            </a:r>
          </a:p>
        </p:txBody>
      </p:sp>
      <p:sp>
        <p:nvSpPr>
          <p:cNvPr id="12" name="textruta 11">
            <a:extLst>
              <a:ext uri="{FF2B5EF4-FFF2-40B4-BE49-F238E27FC236}">
                <a16:creationId xmlns:a16="http://schemas.microsoft.com/office/drawing/2014/main" id="{CD424F91-A69C-D660-4427-302B24F9A079}"/>
              </a:ext>
            </a:extLst>
          </p:cNvPr>
          <p:cNvSpPr txBox="1"/>
          <p:nvPr/>
        </p:nvSpPr>
        <p:spPr>
          <a:xfrm>
            <a:off x="88900" y="6324384"/>
            <a:ext cx="21717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13" name="Bild 12" descr="Checklista med hel fyllning">
            <a:extLst>
              <a:ext uri="{FF2B5EF4-FFF2-40B4-BE49-F238E27FC236}">
                <a16:creationId xmlns:a16="http://schemas.microsoft.com/office/drawing/2014/main" id="{D944C5AE-7AB8-3D49-447C-ED0381DF17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411485"/>
            <a:ext cx="914400" cy="914400"/>
          </a:xfrm>
          <a:prstGeom prst="rect">
            <a:avLst/>
          </a:prstGeom>
        </p:spPr>
      </p:pic>
      <p:sp>
        <p:nvSpPr>
          <p:cNvPr id="20" name="Platshållare för text 2">
            <a:extLst>
              <a:ext uri="{FF2B5EF4-FFF2-40B4-BE49-F238E27FC236}">
                <a16:creationId xmlns:a16="http://schemas.microsoft.com/office/drawing/2014/main" id="{50B56925-F0AA-EEB9-90A8-CE53983E096F}"/>
              </a:ext>
            </a:extLst>
          </p:cNvPr>
          <p:cNvSpPr txBox="1">
            <a:spLocks/>
          </p:cNvSpPr>
          <p:nvPr/>
        </p:nvSpPr>
        <p:spPr>
          <a:xfrm>
            <a:off x="5606434" y="1200288"/>
            <a:ext cx="5687968" cy="4323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63B9E9"/>
              </a:buClr>
              <a:buSzPct val="100000"/>
              <a:buFont typeface="Arial" panose="020B0604020202020204" pitchFamily="34" charset="0"/>
              <a:buNone/>
              <a:tabLst>
                <a:tab pos="355600" algn="l"/>
              </a:tabLst>
              <a:defRPr/>
            </a:pPr>
            <a:r>
              <a:rPr kumimoji="0" lang="sv-SE" sz="1800" b="1" i="0" u="none" strike="noStrike" kern="1200" cap="none" spc="0" normalizeH="0" baseline="0" noProof="0" dirty="0">
                <a:ln>
                  <a:noFill/>
                </a:ln>
                <a:solidFill>
                  <a:srgbClr val="DADADA">
                    <a:lumMod val="10000"/>
                  </a:srgbClr>
                </a:solidFill>
                <a:effectLst/>
                <a:uLnTx/>
                <a:uFillTx/>
                <a:latin typeface="Stag Sans Book" panose="020B0503040000020004" pitchFamily="34" charset="77"/>
                <a:ea typeface="+mn-ea"/>
                <a:cs typeface="+mn-cs"/>
              </a:rPr>
              <a:t>SvFF:s förslag</a:t>
            </a:r>
            <a:endParaRPr kumimoji="0" lang="sv-SE" sz="2400" b="0" i="0" u="none" strike="noStrike" kern="1200" cap="none" spc="0" normalizeH="0" baseline="0" noProof="0" dirty="0">
              <a:ln>
                <a:noFill/>
              </a:ln>
              <a:solidFill>
                <a:srgbClr val="005193"/>
              </a:solidFill>
              <a:effectLst/>
              <a:uLnTx/>
              <a:uFillTx/>
              <a:latin typeface="Stag Sans Book" panose="020B0503040000020004" pitchFamily="34" charset="77"/>
              <a:ea typeface="+mn-ea"/>
              <a:cs typeface="+mn-cs"/>
            </a:endParaRPr>
          </a:p>
        </p:txBody>
      </p:sp>
      <p:sp>
        <p:nvSpPr>
          <p:cNvPr id="2" name="Rektangel: rundade hörn 1">
            <a:extLst>
              <a:ext uri="{FF2B5EF4-FFF2-40B4-BE49-F238E27FC236}">
                <a16:creationId xmlns:a16="http://schemas.microsoft.com/office/drawing/2014/main" id="{889F412E-8949-29BE-BFAE-5C2C76E94F43}"/>
              </a:ext>
            </a:extLst>
          </p:cNvPr>
          <p:cNvSpPr/>
          <p:nvPr/>
        </p:nvSpPr>
        <p:spPr>
          <a:xfrm>
            <a:off x="4988095" y="1581080"/>
            <a:ext cx="6306307" cy="5057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Rekommendationer 			15-19 åringar</a:t>
            </a:r>
          </a:p>
        </p:txBody>
      </p:sp>
      <p:sp>
        <p:nvSpPr>
          <p:cNvPr id="3" name="Rektangel: rundade hörn 2">
            <a:extLst>
              <a:ext uri="{FF2B5EF4-FFF2-40B4-BE49-F238E27FC236}">
                <a16:creationId xmlns:a16="http://schemas.microsoft.com/office/drawing/2014/main" id="{1E9A230E-0070-E64C-111A-D54D9579A935}"/>
              </a:ext>
            </a:extLst>
          </p:cNvPr>
          <p:cNvSpPr/>
          <p:nvPr/>
        </p:nvSpPr>
        <p:spPr>
          <a:xfrm>
            <a:off x="5025391" y="2120156"/>
            <a:ext cx="6234720" cy="740563"/>
          </a:xfrm>
          <a:prstGeom prst="roundRect">
            <a:avLst>
              <a:gd name="adj" fmla="val 89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Antal träningar i veckan </a:t>
            </a:r>
            <a:b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 en spelare</a:t>
            </a:r>
          </a:p>
        </p:txBody>
      </p:sp>
      <p:sp>
        <p:nvSpPr>
          <p:cNvPr id="6" name="Rektangel: rundade hörn 5">
            <a:extLst>
              <a:ext uri="{FF2B5EF4-FFF2-40B4-BE49-F238E27FC236}">
                <a16:creationId xmlns:a16="http://schemas.microsoft.com/office/drawing/2014/main" id="{E15BD084-7E8D-4994-3400-703FFB7AC2EE}"/>
              </a:ext>
            </a:extLst>
          </p:cNvPr>
          <p:cNvSpPr/>
          <p:nvPr/>
        </p:nvSpPr>
        <p:spPr>
          <a:xfrm>
            <a:off x="5025391" y="2894031"/>
            <a:ext cx="6234720"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Träningens längd</a:t>
            </a:r>
          </a:p>
        </p:txBody>
      </p:sp>
      <p:sp>
        <p:nvSpPr>
          <p:cNvPr id="7" name="Rektangel: rundade hörn 6">
            <a:extLst>
              <a:ext uri="{FF2B5EF4-FFF2-40B4-BE49-F238E27FC236}">
                <a16:creationId xmlns:a16="http://schemas.microsoft.com/office/drawing/2014/main" id="{41ACCE89-1150-3EE0-2793-93B0AFFB7A98}"/>
              </a:ext>
            </a:extLst>
          </p:cNvPr>
          <p:cNvSpPr/>
          <p:nvPr/>
        </p:nvSpPr>
        <p:spPr>
          <a:xfrm>
            <a:off x="5025391" y="3685847"/>
            <a:ext cx="6234720" cy="740563"/>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Matcher</a:t>
            </a:r>
          </a:p>
        </p:txBody>
      </p:sp>
      <p:sp>
        <p:nvSpPr>
          <p:cNvPr id="8" name="Rektangel: rundade hörn 7">
            <a:extLst>
              <a:ext uri="{FF2B5EF4-FFF2-40B4-BE49-F238E27FC236}">
                <a16:creationId xmlns:a16="http://schemas.microsoft.com/office/drawing/2014/main" id="{2DF117B9-D028-4461-48FE-8EC26F885A48}"/>
              </a:ext>
            </a:extLst>
          </p:cNvPr>
          <p:cNvSpPr/>
          <p:nvPr/>
        </p:nvSpPr>
        <p:spPr>
          <a:xfrm>
            <a:off x="5046869" y="5264328"/>
            <a:ext cx="6234720" cy="971088"/>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Ledarutbildning</a:t>
            </a:r>
          </a:p>
        </p:txBody>
      </p:sp>
      <p:sp>
        <p:nvSpPr>
          <p:cNvPr id="9" name="Rektangel: rundade hörn 8">
            <a:extLst>
              <a:ext uri="{FF2B5EF4-FFF2-40B4-BE49-F238E27FC236}">
                <a16:creationId xmlns:a16="http://schemas.microsoft.com/office/drawing/2014/main" id="{2A024C4E-22C5-39CC-AB65-E5E65FB3B7BD}"/>
              </a:ext>
            </a:extLst>
          </p:cNvPr>
          <p:cNvSpPr/>
          <p:nvPr/>
        </p:nvSpPr>
        <p:spPr>
          <a:xfrm>
            <a:off x="5046870" y="6290944"/>
            <a:ext cx="6234720" cy="505764"/>
          </a:xfrm>
          <a:prstGeom prst="roundRect">
            <a:avLst>
              <a:gd name="adj" fmla="val 1203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Föräldrautbildning</a:t>
            </a:r>
          </a:p>
        </p:txBody>
      </p:sp>
      <p:sp>
        <p:nvSpPr>
          <p:cNvPr id="10" name="Rektangel: rundade hörn 9">
            <a:extLst>
              <a:ext uri="{FF2B5EF4-FFF2-40B4-BE49-F238E27FC236}">
                <a16:creationId xmlns:a16="http://schemas.microsoft.com/office/drawing/2014/main" id="{5D3041D5-3E17-FEBA-2853-99DC092CFFE7}"/>
              </a:ext>
            </a:extLst>
          </p:cNvPr>
          <p:cNvSpPr/>
          <p:nvPr/>
        </p:nvSpPr>
        <p:spPr>
          <a:xfrm>
            <a:off x="7449932" y="2209114"/>
            <a:ext cx="373095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1-7</a:t>
            </a:r>
          </a:p>
        </p:txBody>
      </p:sp>
      <p:sp>
        <p:nvSpPr>
          <p:cNvPr id="11" name="Rektangel: rundade hörn 10">
            <a:extLst>
              <a:ext uri="{FF2B5EF4-FFF2-40B4-BE49-F238E27FC236}">
                <a16:creationId xmlns:a16="http://schemas.microsoft.com/office/drawing/2014/main" id="{1CB07AF8-209A-2DD9-C6E0-0E023E3E670A}"/>
              </a:ext>
            </a:extLst>
          </p:cNvPr>
          <p:cNvSpPr/>
          <p:nvPr/>
        </p:nvSpPr>
        <p:spPr>
          <a:xfrm>
            <a:off x="7449932" y="2986179"/>
            <a:ext cx="373095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60-90 min</a:t>
            </a:r>
          </a:p>
        </p:txBody>
      </p:sp>
      <p:sp>
        <p:nvSpPr>
          <p:cNvPr id="14" name="Rektangel: rundade hörn 13">
            <a:extLst>
              <a:ext uri="{FF2B5EF4-FFF2-40B4-BE49-F238E27FC236}">
                <a16:creationId xmlns:a16="http://schemas.microsoft.com/office/drawing/2014/main" id="{828E76C7-6D99-F5D6-0504-A9E5851A292F}"/>
              </a:ext>
            </a:extLst>
          </p:cNvPr>
          <p:cNvSpPr/>
          <p:nvPr/>
        </p:nvSpPr>
        <p:spPr>
          <a:xfrm>
            <a:off x="7438501" y="3777995"/>
            <a:ext cx="373095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Max 1,5 match/vecka och spelare i snitt</a:t>
            </a:r>
          </a:p>
        </p:txBody>
      </p:sp>
      <p:sp>
        <p:nvSpPr>
          <p:cNvPr id="15" name="Rektangel: rundade hörn 14">
            <a:extLst>
              <a:ext uri="{FF2B5EF4-FFF2-40B4-BE49-F238E27FC236}">
                <a16:creationId xmlns:a16="http://schemas.microsoft.com/office/drawing/2014/main" id="{83E27F22-DBBC-A625-0BAB-0923E70B55AB}"/>
              </a:ext>
            </a:extLst>
          </p:cNvPr>
          <p:cNvSpPr/>
          <p:nvPr/>
        </p:nvSpPr>
        <p:spPr>
          <a:xfrm>
            <a:off x="7471411" y="5308700"/>
            <a:ext cx="3730955" cy="878940"/>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rPr>
              <a:t>UEFA B, </a:t>
            </a:r>
            <a:r>
              <a:rPr kumimoji="0" lang="sv-SE" sz="1800" b="0" i="0" u="none" strike="noStrike" kern="1200" cap="none" spc="0" normalizeH="0" baseline="0" noProof="0" dirty="0" err="1">
                <a:ln>
                  <a:noFill/>
                </a:ln>
                <a:solidFill>
                  <a:srgbClr val="002060"/>
                </a:solidFill>
                <a:effectLst/>
                <a:uLnTx/>
                <a:uFillTx/>
                <a:latin typeface="Calibri" panose="020F0502020204030204"/>
                <a:ea typeface="+mn-ea"/>
                <a:cs typeface="+mn-cs"/>
              </a:rPr>
              <a:t>Elite</a:t>
            </a:r>
            <a:r>
              <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srgbClr val="002060"/>
                </a:solidFill>
                <a:effectLst/>
                <a:uLnTx/>
                <a:uFillTx/>
                <a:latin typeface="Calibri" panose="020F0502020204030204"/>
                <a:ea typeface="+mn-ea"/>
                <a:cs typeface="+mn-cs"/>
              </a:rPr>
              <a:t>Youth</a:t>
            </a:r>
            <a:r>
              <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rPr>
              <a:t> B</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Calibri"/>
              </a:rPr>
              <a:t>SvFF MV C</a:t>
            </a:r>
            <a:b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b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Spelformsutbildning 11v11</a:t>
            </a:r>
          </a:p>
        </p:txBody>
      </p:sp>
      <p:sp>
        <p:nvSpPr>
          <p:cNvPr id="16" name="Rektangel: rundade hörn 15">
            <a:extLst>
              <a:ext uri="{FF2B5EF4-FFF2-40B4-BE49-F238E27FC236}">
                <a16:creationId xmlns:a16="http://schemas.microsoft.com/office/drawing/2014/main" id="{791CB88E-E798-1094-7175-A95613F1B261}"/>
              </a:ext>
            </a:extLst>
          </p:cNvPr>
          <p:cNvSpPr/>
          <p:nvPr/>
        </p:nvSpPr>
        <p:spPr>
          <a:xfrm>
            <a:off x="7449932" y="6377532"/>
            <a:ext cx="3730955" cy="314074"/>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Fotbollens spela, lek och lär</a:t>
            </a:r>
          </a:p>
        </p:txBody>
      </p:sp>
      <p:sp>
        <p:nvSpPr>
          <p:cNvPr id="17" name="Rektangel: rundade hörn 16">
            <a:extLst>
              <a:ext uri="{FF2B5EF4-FFF2-40B4-BE49-F238E27FC236}">
                <a16:creationId xmlns:a16="http://schemas.microsoft.com/office/drawing/2014/main" id="{B3477804-1A11-98A6-6906-A0E714610642}"/>
              </a:ext>
            </a:extLst>
          </p:cNvPr>
          <p:cNvSpPr/>
          <p:nvPr/>
        </p:nvSpPr>
        <p:spPr>
          <a:xfrm>
            <a:off x="5034055" y="4477663"/>
            <a:ext cx="6234720" cy="740563"/>
          </a:xfrm>
          <a:prstGeom prst="roundRect">
            <a:avLst>
              <a:gd name="adj" fmla="val 1049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Calibri" panose="020F0502020204030204"/>
                <a:ea typeface="+mn-ea"/>
                <a:cs typeface="+mn-cs"/>
              </a:rPr>
              <a:t>Ledartäthet</a:t>
            </a:r>
          </a:p>
        </p:txBody>
      </p:sp>
      <p:sp>
        <p:nvSpPr>
          <p:cNvPr id="18" name="Rektangel: rundade hörn 17">
            <a:extLst>
              <a:ext uri="{FF2B5EF4-FFF2-40B4-BE49-F238E27FC236}">
                <a16:creationId xmlns:a16="http://schemas.microsoft.com/office/drawing/2014/main" id="{E87D2E19-086E-4277-B218-9E57D04515A3}"/>
              </a:ext>
            </a:extLst>
          </p:cNvPr>
          <p:cNvSpPr/>
          <p:nvPr/>
        </p:nvSpPr>
        <p:spPr>
          <a:xfrm>
            <a:off x="7458597" y="4569811"/>
            <a:ext cx="3730955" cy="556267"/>
          </a:xfrm>
          <a:prstGeom prst="roundRect">
            <a:avLst>
              <a:gd name="adj" fmla="val 151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DADADA">
                    <a:lumMod val="10000"/>
                  </a:srgbClr>
                </a:solidFill>
                <a:effectLst/>
                <a:uLnTx/>
                <a:uFillTx/>
                <a:latin typeface="Calibri" panose="020F0502020204030204"/>
                <a:ea typeface="+mn-ea"/>
                <a:cs typeface="+mn-cs"/>
              </a:rPr>
              <a:t>1 ledare / 10 spelare</a:t>
            </a:r>
          </a:p>
        </p:txBody>
      </p:sp>
    </p:spTree>
    <p:extLst>
      <p:ext uri="{BB962C8B-B14F-4D97-AF65-F5344CB8AC3E}">
        <p14:creationId xmlns:p14="http://schemas.microsoft.com/office/powerpoint/2010/main" val="1819205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11090-FAD4-164D-A13B-8A5C427E2056}"/>
              </a:ext>
            </a:extLst>
          </p:cNvPr>
          <p:cNvSpPr>
            <a:spLocks noGrp="1"/>
          </p:cNvSpPr>
          <p:nvPr>
            <p:ph type="ctrTitle"/>
          </p:nvPr>
        </p:nvSpPr>
        <p:spPr>
          <a:xfrm>
            <a:off x="413657" y="1285377"/>
            <a:ext cx="11364686" cy="2890246"/>
          </a:xfrm>
        </p:spPr>
        <p:txBody>
          <a:bodyPr>
            <a:noAutofit/>
          </a:bodyPr>
          <a:lstStyle/>
          <a:p>
            <a:r>
              <a:rPr lang="sv-SE" sz="6000" dirty="0"/>
              <a:t>BRA JOBBAT!</a:t>
            </a:r>
            <a:br>
              <a:rPr lang="sv-SE" dirty="0"/>
            </a:br>
            <a:r>
              <a:rPr lang="sv-SE" sz="2800" b="0" dirty="0">
                <a:latin typeface="+mn-lt"/>
              </a:rPr>
              <a:t>Nu har vi tagit fram ett förslag på spelarutbildningsplan i vår förening.</a:t>
            </a:r>
            <a:br>
              <a:rPr lang="sv-SE" sz="2800" b="0" dirty="0">
                <a:latin typeface="+mn-lt"/>
              </a:rPr>
            </a:br>
            <a:r>
              <a:rPr lang="sv-SE" sz="2800" b="0" dirty="0">
                <a:latin typeface="+mn-lt"/>
              </a:rPr>
              <a:t>Nästa steg är att renskriva planen och presentera den för styrelsen. Sedan kan vi gå vidare till ”Tillämpning” och ”Utvärdering”.</a:t>
            </a:r>
            <a:endParaRPr lang="sv-SE" b="0" dirty="0">
              <a:latin typeface="+mn-lt"/>
            </a:endParaRPr>
          </a:p>
        </p:txBody>
      </p:sp>
      <p:pic>
        <p:nvPicPr>
          <p:cNvPr id="4" name="Bildobjekt 3">
            <a:extLst>
              <a:ext uri="{FF2B5EF4-FFF2-40B4-BE49-F238E27FC236}">
                <a16:creationId xmlns:a16="http://schemas.microsoft.com/office/drawing/2014/main" id="{E9078C83-033C-95F0-4957-FBB0B3738258}"/>
              </a:ext>
            </a:extLst>
          </p:cNvPr>
          <p:cNvPicPr>
            <a:picLocks noChangeAspect="1"/>
          </p:cNvPicPr>
          <p:nvPr/>
        </p:nvPicPr>
        <p:blipFill>
          <a:blip r:embed="rId3"/>
          <a:stretch>
            <a:fillRect/>
          </a:stretch>
        </p:blipFill>
        <p:spPr>
          <a:xfrm>
            <a:off x="-296718" y="3590261"/>
            <a:ext cx="2670279" cy="3267739"/>
          </a:xfrm>
          <a:prstGeom prst="rect">
            <a:avLst/>
          </a:prstGeom>
        </p:spPr>
      </p:pic>
    </p:spTree>
    <p:extLst>
      <p:ext uri="{BB962C8B-B14F-4D97-AF65-F5344CB8AC3E}">
        <p14:creationId xmlns:p14="http://schemas.microsoft.com/office/powerpoint/2010/main" val="5478678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88DA5977-54FE-8AE8-EC94-0FACF3FCF8A2}"/>
              </a:ext>
            </a:extLst>
          </p:cNvPr>
          <p:cNvSpPr txBox="1">
            <a:spLocks/>
          </p:cNvSpPr>
          <p:nvPr/>
        </p:nvSpPr>
        <p:spPr>
          <a:xfrm>
            <a:off x="1524000" y="1214438"/>
            <a:ext cx="9144000" cy="2387600"/>
          </a:xfrm>
          <a:prstGeom prst="rect">
            <a:avLst/>
          </a:prstGeom>
        </p:spPr>
        <p:txBody>
          <a:bodyPr vert="horz" lIns="91440" tIns="45720" rIns="91440" bIns="45720" rtlCol="0" anchor="b">
            <a:normAutofit/>
          </a:bodyPr>
          <a:lstStyle>
            <a:lvl1pPr algn="ctr" defTabSz="914400" rtl="0" eaLnBrk="1" latinLnBrk="0" hangingPunct="1">
              <a:lnSpc>
                <a:spcPts val="5200"/>
              </a:lnSpc>
              <a:spcBef>
                <a:spcPct val="0"/>
              </a:spcBef>
              <a:buNone/>
              <a:defRPr sz="6000" b="1" i="0" kern="1200">
                <a:solidFill>
                  <a:schemeClr val="tx1"/>
                </a:solidFill>
                <a:latin typeface="+mj-lt"/>
                <a:ea typeface="+mj-ea"/>
                <a:cs typeface="Arial" panose="020B0604020202020204" pitchFamily="34" charset="0"/>
              </a:defRPr>
            </a:lvl1pPr>
          </a:lstStyle>
          <a:p>
            <a:r>
              <a:rPr lang="sv-SE" dirty="0"/>
              <a:t>TILLÄMPNING</a:t>
            </a:r>
          </a:p>
        </p:txBody>
      </p:sp>
      <p:sp>
        <p:nvSpPr>
          <p:cNvPr id="3" name="Underrubrik 2">
            <a:extLst>
              <a:ext uri="{FF2B5EF4-FFF2-40B4-BE49-F238E27FC236}">
                <a16:creationId xmlns:a16="http://schemas.microsoft.com/office/drawing/2014/main" id="{6832F2E0-804A-8A91-1519-24ECD1C33E2C}"/>
              </a:ext>
            </a:extLst>
          </p:cNvPr>
          <p:cNvSpPr>
            <a:spLocks noGrp="1"/>
          </p:cNvSpPr>
          <p:nvPr>
            <p:ph type="subTitle" idx="1"/>
          </p:nvPr>
        </p:nvSpPr>
        <p:spPr/>
        <p:txBody>
          <a:bodyPr/>
          <a:lstStyle/>
          <a:p>
            <a:r>
              <a:rPr lang="sv-SE" dirty="0"/>
              <a:t>Att använda spelarutbildningsplanen</a:t>
            </a:r>
          </a:p>
        </p:txBody>
      </p:sp>
    </p:spTree>
    <p:extLst>
      <p:ext uri="{BB962C8B-B14F-4D97-AF65-F5344CB8AC3E}">
        <p14:creationId xmlns:p14="http://schemas.microsoft.com/office/powerpoint/2010/main" val="812492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057400"/>
            <a:ext cx="6396384" cy="4145692"/>
          </a:xfrm>
        </p:spPr>
        <p:txBody>
          <a:bodyPr vert="horz" lIns="91440" tIns="45720" rIns="91440" bIns="45720" rtlCol="0" anchor="t">
            <a:noAutofit/>
          </a:bodyPr>
          <a:lstStyle/>
          <a:p>
            <a:r>
              <a:rPr lang="sv-SE" dirty="0">
                <a:latin typeface="Arial" panose="020B0604020202020204" pitchFamily="34" charset="0"/>
              </a:rPr>
              <a:t>När föreningen har tagit fram en spelarutbildningsplan börjar arbetet med att tillämpa den i alla föreningens lag.</a:t>
            </a:r>
          </a:p>
          <a:p>
            <a:r>
              <a:rPr lang="sv-SE" dirty="0">
                <a:latin typeface="Arial" panose="020B0604020202020204" pitchFamily="34" charset="0"/>
              </a:rPr>
              <a:t>Det behöver finnas en plan för hur föreningen stöttar ledarna i tillämpningen. </a:t>
            </a:r>
          </a:p>
          <a:p>
            <a:r>
              <a:rPr lang="sv-SE" dirty="0">
                <a:latin typeface="Arial" panose="020B0604020202020204" pitchFamily="34" charset="0"/>
              </a:rPr>
              <a:t>Tillämpningen bör vara en del av föreningens ordinarie verksamhet och ingå i föreningens verksamhetsplan.</a:t>
            </a: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TILLÄMPNING</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 </a:t>
            </a:r>
          </a:p>
        </p:txBody>
      </p:sp>
      <p:pic>
        <p:nvPicPr>
          <p:cNvPr id="13" name="Bildobjekt 12">
            <a:extLst>
              <a:ext uri="{FF2B5EF4-FFF2-40B4-BE49-F238E27FC236}">
                <a16:creationId xmlns:a16="http://schemas.microsoft.com/office/drawing/2014/main" id="{C9460D4E-A32F-2669-E5A4-87552F667A2F}"/>
              </a:ext>
            </a:extLst>
          </p:cNvPr>
          <p:cNvPicPr>
            <a:picLocks noChangeAspect="1"/>
          </p:cNvPicPr>
          <p:nvPr/>
        </p:nvPicPr>
        <p:blipFill>
          <a:blip r:embed="rId3"/>
          <a:stretch>
            <a:fillRect/>
          </a:stretch>
        </p:blipFill>
        <p:spPr>
          <a:xfrm rot="564924">
            <a:off x="7542412" y="1940803"/>
            <a:ext cx="3254035" cy="4378886"/>
          </a:xfrm>
          <a:prstGeom prst="rect">
            <a:avLst/>
          </a:prstGeom>
          <a:ln w="19050">
            <a:solidFill>
              <a:schemeClr val="tx1"/>
            </a:solidFill>
          </a:ln>
        </p:spPr>
      </p:pic>
    </p:spTree>
    <p:extLst>
      <p:ext uri="{BB962C8B-B14F-4D97-AF65-F5344CB8AC3E}">
        <p14:creationId xmlns:p14="http://schemas.microsoft.com/office/powerpoint/2010/main" val="1791709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F0844E0-7549-3FEC-7A75-5799B9CE949A}"/>
              </a:ext>
            </a:extLst>
          </p:cNvPr>
          <p:cNvPicPr>
            <a:picLocks noChangeAspect="1"/>
          </p:cNvPicPr>
          <p:nvPr/>
        </p:nvPicPr>
        <p:blipFill>
          <a:blip r:embed="rId3"/>
          <a:stretch>
            <a:fillRect/>
          </a:stretch>
        </p:blipFill>
        <p:spPr>
          <a:xfrm>
            <a:off x="9411321" y="2552700"/>
            <a:ext cx="2228850" cy="4305300"/>
          </a:xfrm>
          <a:prstGeom prst="rect">
            <a:avLst/>
          </a:prstGeom>
        </p:spPr>
      </p:pic>
      <p:sp>
        <p:nvSpPr>
          <p:cNvPr id="7" name="Platshållare för text 2">
            <a:extLst>
              <a:ext uri="{FF2B5EF4-FFF2-40B4-BE49-F238E27FC236}">
                <a16:creationId xmlns:a16="http://schemas.microsoft.com/office/drawing/2014/main" id="{F84D4D9D-5B66-B364-99CC-F65EC3031A4A}"/>
              </a:ext>
            </a:extLst>
          </p:cNvPr>
          <p:cNvSpPr txBox="1">
            <a:spLocks/>
          </p:cNvSpPr>
          <p:nvPr/>
        </p:nvSpPr>
        <p:spPr>
          <a:xfrm>
            <a:off x="487015" y="2050473"/>
            <a:ext cx="10231785" cy="36472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En fokuspunkt i Kvalitetsklubb är att ha en fotbollsutvecklare</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Fotbollsutvecklarens roll:</a:t>
            </a:r>
          </a:p>
          <a:p>
            <a:pPr marL="742950" lvl="1" indent="-285750">
              <a:spcBef>
                <a:spcPts val="1000"/>
              </a:spcBef>
              <a:buClr>
                <a:srgbClr val="FECB00"/>
              </a:buClr>
              <a:buSzPct val="100000"/>
              <a:buFont typeface="Wingdings" panose="05000000000000000000" pitchFamily="2" charset="2"/>
              <a:buChar char="§"/>
              <a:defRPr/>
            </a:pPr>
            <a:r>
              <a:rPr lang="sv-SE" sz="2000" dirty="0">
                <a:latin typeface="+mn-lt"/>
              </a:rPr>
              <a:t>Stöd till tränare genom</a:t>
            </a:r>
            <a:br>
              <a:rPr lang="sv-SE" sz="2000" dirty="0">
                <a:latin typeface="+mn-lt"/>
              </a:rPr>
            </a:br>
            <a:r>
              <a:rPr lang="sv-SE" sz="2000" dirty="0">
                <a:latin typeface="+mn-lt"/>
              </a:rPr>
              <a:t>- träningsbesök</a:t>
            </a:r>
            <a:br>
              <a:rPr lang="sv-SE" sz="2000" dirty="0">
                <a:latin typeface="+mn-lt"/>
              </a:rPr>
            </a:br>
            <a:r>
              <a:rPr lang="sv-SE" sz="2000" dirty="0">
                <a:latin typeface="+mn-lt"/>
              </a:rPr>
              <a:t>- matchbesök</a:t>
            </a:r>
            <a:br>
              <a:rPr lang="sv-SE" sz="2000" dirty="0">
                <a:latin typeface="+mn-lt"/>
              </a:rPr>
            </a:br>
            <a:r>
              <a:rPr lang="sv-SE" sz="2000" dirty="0">
                <a:latin typeface="+mn-lt"/>
              </a:rPr>
              <a:t>- ledarträffar</a:t>
            </a:r>
            <a:br>
              <a:rPr lang="sv-SE" sz="2000" dirty="0">
                <a:latin typeface="+mn-lt"/>
              </a:rPr>
            </a:br>
            <a:r>
              <a:rPr lang="sv-SE" sz="2000" dirty="0">
                <a:latin typeface="+mn-lt"/>
              </a:rPr>
              <a:t>- ledarsamtal</a:t>
            </a:r>
          </a:p>
          <a:p>
            <a:pPr marL="742950" lvl="1" indent="-285750">
              <a:spcBef>
                <a:spcPts val="1000"/>
              </a:spcBef>
              <a:buClr>
                <a:srgbClr val="FECB00"/>
              </a:buClr>
              <a:buSzPct val="100000"/>
              <a:buFont typeface="Wingdings" panose="05000000000000000000" pitchFamily="2" charset="2"/>
              <a:buChar char="§"/>
              <a:defRPr/>
            </a:pPr>
            <a:r>
              <a:rPr lang="sv-SE" sz="2000" dirty="0">
                <a:latin typeface="+mn-lt"/>
              </a:rPr>
              <a:t>Spendera tid </a:t>
            </a:r>
            <a:r>
              <a:rPr lang="sv-SE" sz="2000" b="1" dirty="0">
                <a:latin typeface="+mn-lt"/>
              </a:rPr>
              <a:t>med tränarna på planen </a:t>
            </a:r>
            <a:r>
              <a:rPr lang="sv-SE" sz="2000" dirty="0">
                <a:latin typeface="+mn-lt"/>
              </a:rPr>
              <a:t>snarare än administrera</a:t>
            </a:r>
          </a:p>
          <a:p>
            <a:pPr marL="742950" lvl="1" indent="-285750">
              <a:spcBef>
                <a:spcPts val="1000"/>
              </a:spcBef>
              <a:buClr>
                <a:srgbClr val="FECB00"/>
              </a:buClr>
              <a:buSzPct val="100000"/>
              <a:buFont typeface="Wingdings" panose="05000000000000000000" pitchFamily="2" charset="2"/>
              <a:buChar char="§"/>
              <a:defRPr/>
            </a:pPr>
            <a:r>
              <a:rPr lang="sv-SE" sz="2000" dirty="0">
                <a:latin typeface="+mn-lt"/>
              </a:rPr>
              <a:t>Att vara ett </a:t>
            </a:r>
            <a:r>
              <a:rPr lang="sv-SE" sz="2000" b="1" dirty="0">
                <a:latin typeface="+mn-lt"/>
              </a:rPr>
              <a:t>stöd för tränarna </a:t>
            </a:r>
            <a:r>
              <a:rPr lang="sv-SE" sz="2000" dirty="0">
                <a:latin typeface="+mn-lt"/>
              </a:rPr>
              <a:t>snarare än kontrollant av tränarna</a:t>
            </a: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FOTBOLLSUTVECKLARE IF</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Tränarnas tränare </a:t>
            </a:r>
          </a:p>
        </p:txBody>
      </p:sp>
      <p:sp>
        <p:nvSpPr>
          <p:cNvPr id="10" name="Platshållare för text 2">
            <a:extLst>
              <a:ext uri="{FF2B5EF4-FFF2-40B4-BE49-F238E27FC236}">
                <a16:creationId xmlns:a16="http://schemas.microsoft.com/office/drawing/2014/main" id="{DE4252D5-8ADD-DC67-4224-2DF3B5BF6B3C}"/>
              </a:ext>
            </a:extLst>
          </p:cNvPr>
          <p:cNvSpPr txBox="1">
            <a:spLocks/>
          </p:cNvSpPr>
          <p:nvPr/>
        </p:nvSpPr>
        <p:spPr>
          <a:xfrm>
            <a:off x="543396" y="6146266"/>
            <a:ext cx="4910485" cy="6633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1600" dirty="0">
                <a:latin typeface="+mn-lt"/>
              </a:rPr>
              <a:t>Rollbeskrivning för och guider till Fotbollsutvecklaren är del av Kvalitetsklubb</a:t>
            </a:r>
          </a:p>
        </p:txBody>
      </p:sp>
    </p:spTree>
    <p:extLst>
      <p:ext uri="{BB962C8B-B14F-4D97-AF65-F5344CB8AC3E}">
        <p14:creationId xmlns:p14="http://schemas.microsoft.com/office/powerpoint/2010/main" val="3532955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l: nedåt 10">
            <a:extLst>
              <a:ext uri="{FF2B5EF4-FFF2-40B4-BE49-F238E27FC236}">
                <a16:creationId xmlns:a16="http://schemas.microsoft.com/office/drawing/2014/main" id="{5ADABCEB-0ADB-A3EE-FEAE-332A2A465F62}"/>
              </a:ext>
            </a:extLst>
          </p:cNvPr>
          <p:cNvSpPr/>
          <p:nvPr/>
        </p:nvSpPr>
        <p:spPr>
          <a:xfrm>
            <a:off x="2267191" y="4531445"/>
            <a:ext cx="797578" cy="5779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il: nedåt 11">
            <a:extLst>
              <a:ext uri="{FF2B5EF4-FFF2-40B4-BE49-F238E27FC236}">
                <a16:creationId xmlns:a16="http://schemas.microsoft.com/office/drawing/2014/main" id="{DEE6329B-3F90-A229-415C-E347B445BD76}"/>
              </a:ext>
            </a:extLst>
          </p:cNvPr>
          <p:cNvSpPr/>
          <p:nvPr/>
        </p:nvSpPr>
        <p:spPr>
          <a:xfrm>
            <a:off x="6928180" y="4521159"/>
            <a:ext cx="797578" cy="57791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ounded Rectangle 7">
            <a:extLst>
              <a:ext uri="{FF2B5EF4-FFF2-40B4-BE49-F238E27FC236}">
                <a16:creationId xmlns:a16="http://schemas.microsoft.com/office/drawing/2014/main" id="{B6FD6F3D-6749-4312-C8B6-C2F17AB41A53}"/>
              </a:ext>
            </a:extLst>
          </p:cNvPr>
          <p:cNvSpPr>
            <a:spLocks noChangeArrowheads="1"/>
          </p:cNvSpPr>
          <p:nvPr/>
        </p:nvSpPr>
        <p:spPr bwMode="auto">
          <a:xfrm>
            <a:off x="5360364" y="2760985"/>
            <a:ext cx="3933210" cy="1760174"/>
          </a:xfrm>
          <a:prstGeom prst="roundRect">
            <a:avLst>
              <a:gd name="adj" fmla="val 8730"/>
            </a:avLst>
          </a:prstGeom>
          <a:solidFill>
            <a:schemeClr val="tx2">
              <a:alpha val="39000"/>
            </a:schemeClr>
          </a:solidFill>
          <a:ln>
            <a:solidFill>
              <a:schemeClr val="tx1"/>
            </a:solidFill>
          </a:ln>
        </p:spPr>
        <p:txBody>
          <a:bodyPr lIns="50800" tIns="50800" rIns="50800" bIns="50800" anchor="t" anchorCtr="0"/>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defTabSz="457200" rtl="0" eaLnBrk="1" fontAlgn="auto" latinLnBrk="0" hangingPunct="1">
              <a:lnSpc>
                <a:spcPct val="100000"/>
              </a:lnSpc>
              <a:spcBef>
                <a:spcPts val="0"/>
              </a:spcBef>
              <a:spcAft>
                <a:spcPts val="0"/>
              </a:spcAft>
              <a:buClrTx/>
              <a:buSzTx/>
              <a:tabLst/>
              <a:defRPr/>
            </a:pPr>
            <a:endParaRPr kumimoji="0" lang="sv-SE" altLang="sv-SE" sz="1800" b="1" i="0" u="none" strike="noStrike" kern="0" cap="none" spc="0" normalizeH="0" baseline="0" noProof="0" dirty="0">
              <a:ln>
                <a:noFill/>
              </a:ln>
              <a:solidFill>
                <a:schemeClr val="tx1"/>
              </a:solidFill>
              <a:effectLst/>
              <a:uLnTx/>
              <a:uFillTx/>
              <a:latin typeface="+mn-lt"/>
              <a:ea typeface="MS PGothic" panose="020B0600070205080204" pitchFamily="34" charset="-128"/>
              <a:cs typeface="+mn-cs"/>
              <a:sym typeface="Helvetica Neue" panose="02000503000000000000" pitchFamily="2" charset="0"/>
            </a:endParaRP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800" b="1" i="0" u="none" strike="noStrike" kern="0" cap="none" spc="0" normalizeH="0" baseline="0" noProof="0" dirty="0">
                <a:ln>
                  <a:noFill/>
                </a:ln>
                <a:solidFill>
                  <a:schemeClr val="tx1"/>
                </a:solidFill>
                <a:effectLst/>
                <a:uLnTx/>
                <a:uFillTx/>
                <a:latin typeface="+mn-lt"/>
                <a:ea typeface="MS PGothic" panose="020B0600070205080204" pitchFamily="34" charset="-128"/>
                <a:cs typeface="+mn-cs"/>
                <a:sym typeface="Helvetica Neue" panose="02000503000000000000" pitchFamily="2" charset="0"/>
              </a:rPr>
              <a:t>Vägleda i föreningens SUP</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1800" b="1" kern="0" dirty="0">
                <a:solidFill>
                  <a:schemeClr val="tx1"/>
                </a:solidFill>
                <a:latin typeface="+mn-lt"/>
                <a:sym typeface="Helvetica Neue" panose="02000503000000000000" pitchFamily="2" charset="0"/>
              </a:rPr>
              <a:t>Förståelse för spelarutbildning i olika åldrar</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1800" b="1" kern="0" dirty="0">
                <a:solidFill>
                  <a:schemeClr val="tx1"/>
                </a:solidFill>
                <a:latin typeface="+mn-lt"/>
                <a:sym typeface="Helvetica Neue" panose="02000503000000000000" pitchFamily="2" charset="0"/>
              </a:rPr>
              <a:t>Vägleda tränarnas utveckling</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tLang="sv-SE" sz="1800" b="1" kern="0" dirty="0">
              <a:solidFill>
                <a:schemeClr val="tx1"/>
              </a:solidFill>
              <a:latin typeface="+mn-lt"/>
              <a:sym typeface="Helvetica Neue" panose="02000503000000000000" pitchFamily="2" charset="0"/>
            </a:endParaRPr>
          </a:p>
        </p:txBody>
      </p:sp>
      <p:sp>
        <p:nvSpPr>
          <p:cNvPr id="9" name="Rounded Rectangle 7">
            <a:extLst>
              <a:ext uri="{FF2B5EF4-FFF2-40B4-BE49-F238E27FC236}">
                <a16:creationId xmlns:a16="http://schemas.microsoft.com/office/drawing/2014/main" id="{5F487AC5-87F4-F41F-A41A-AEF193432D08}"/>
              </a:ext>
            </a:extLst>
          </p:cNvPr>
          <p:cNvSpPr>
            <a:spLocks noChangeArrowheads="1"/>
          </p:cNvSpPr>
          <p:nvPr/>
        </p:nvSpPr>
        <p:spPr bwMode="auto">
          <a:xfrm>
            <a:off x="699376" y="2760985"/>
            <a:ext cx="3933210" cy="1760174"/>
          </a:xfrm>
          <a:prstGeom prst="roundRect">
            <a:avLst>
              <a:gd name="adj" fmla="val 8730"/>
            </a:avLst>
          </a:prstGeom>
          <a:solidFill>
            <a:schemeClr val="tx2">
              <a:alpha val="39000"/>
            </a:schemeClr>
          </a:solidFill>
          <a:ln>
            <a:solidFill>
              <a:schemeClr val="tx1"/>
            </a:solidFill>
          </a:ln>
        </p:spPr>
        <p:txBody>
          <a:bodyPr lIns="50800" tIns="50800" rIns="50800" bIns="50800" anchor="t" anchorCtr="0"/>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defTabSz="457200" rtl="0" eaLnBrk="1" fontAlgn="auto" latinLnBrk="0" hangingPunct="1">
              <a:lnSpc>
                <a:spcPct val="100000"/>
              </a:lnSpc>
              <a:spcBef>
                <a:spcPts val="0"/>
              </a:spcBef>
              <a:spcAft>
                <a:spcPts val="0"/>
              </a:spcAft>
              <a:buClrTx/>
              <a:buSzTx/>
              <a:tabLst/>
              <a:defRPr/>
            </a:pPr>
            <a:endParaRPr kumimoji="0" lang="sv-SE" altLang="sv-SE" sz="1800" b="1" i="0" u="none" strike="noStrike" kern="0" cap="none" spc="0" normalizeH="0" baseline="0" noProof="0" dirty="0">
              <a:ln>
                <a:noFill/>
              </a:ln>
              <a:solidFill>
                <a:schemeClr val="tx1"/>
              </a:solidFill>
              <a:effectLst/>
              <a:uLnTx/>
              <a:uFillTx/>
              <a:latin typeface="+mn-lt"/>
              <a:ea typeface="MS PGothic" panose="020B0600070205080204" pitchFamily="34" charset="-128"/>
              <a:cs typeface="+mn-cs"/>
              <a:sym typeface="Helvetica Neue" panose="02000503000000000000" pitchFamily="2" charset="0"/>
            </a:endParaRP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800" b="1" i="0" u="none" strike="noStrike" kern="0" cap="none" spc="0" normalizeH="0" baseline="0" noProof="0" dirty="0">
                <a:ln>
                  <a:noFill/>
                </a:ln>
                <a:solidFill>
                  <a:schemeClr val="tx1"/>
                </a:solidFill>
                <a:effectLst/>
                <a:uLnTx/>
                <a:uFillTx/>
                <a:latin typeface="+mn-lt"/>
                <a:ea typeface="MS PGothic" panose="020B0600070205080204" pitchFamily="34" charset="-128"/>
                <a:cs typeface="+mn-cs"/>
                <a:sym typeface="Helvetica Neue" panose="02000503000000000000" pitchFamily="2" charset="0"/>
              </a:rPr>
              <a:t>Skapa goda relationer</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1800" b="1" kern="0" dirty="0">
                <a:solidFill>
                  <a:schemeClr val="tx1"/>
                </a:solidFill>
                <a:latin typeface="+mn-lt"/>
                <a:sym typeface="Helvetica Neue" panose="02000503000000000000" pitchFamily="2" charset="0"/>
              </a:rPr>
              <a:t>Samtalstekniker</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1800" b="1" kern="0" dirty="0">
                <a:solidFill>
                  <a:schemeClr val="tx1"/>
                </a:solidFill>
                <a:latin typeface="+mn-lt"/>
                <a:sym typeface="Helvetica Neue" panose="02000503000000000000" pitchFamily="2" charset="0"/>
              </a:rPr>
              <a:t>Hantera känslor</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altLang="sv-SE" sz="1800" b="1" kern="0" dirty="0">
                <a:solidFill>
                  <a:schemeClr val="tx1"/>
                </a:solidFill>
                <a:latin typeface="+mn-lt"/>
                <a:sym typeface="Helvetica Neue" panose="02000503000000000000" pitchFamily="2" charset="0"/>
              </a:rPr>
              <a:t>Ge feedback</a:t>
            </a:r>
          </a:p>
          <a:p>
            <a:pPr marL="177800" marR="0" lvl="0" indent="-1778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altLang="sv-SE" sz="1800" b="1" kern="0" dirty="0">
              <a:solidFill>
                <a:schemeClr val="tx1"/>
              </a:solidFill>
              <a:latin typeface="+mn-lt"/>
              <a:sym typeface="Helvetica Neue" panose="02000503000000000000" pitchFamily="2"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FOTBOLLSUTVECKLARE IF</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Kompetensutveckling</a:t>
            </a:r>
          </a:p>
        </p:txBody>
      </p:sp>
      <p:sp>
        <p:nvSpPr>
          <p:cNvPr id="6" name="Rounded Rectangle 7">
            <a:extLst>
              <a:ext uri="{FF2B5EF4-FFF2-40B4-BE49-F238E27FC236}">
                <a16:creationId xmlns:a16="http://schemas.microsoft.com/office/drawing/2014/main" id="{43A60FCC-DAB9-21E8-8D3A-93C593832F55}"/>
              </a:ext>
            </a:extLst>
          </p:cNvPr>
          <p:cNvSpPr>
            <a:spLocks noChangeArrowheads="1"/>
          </p:cNvSpPr>
          <p:nvPr/>
        </p:nvSpPr>
        <p:spPr bwMode="auto">
          <a:xfrm>
            <a:off x="5360364" y="2367906"/>
            <a:ext cx="3933210" cy="660205"/>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Fotbollskompetens</a:t>
            </a:r>
          </a:p>
        </p:txBody>
      </p:sp>
      <p:sp>
        <p:nvSpPr>
          <p:cNvPr id="8" name="Rounded Rectangle 7">
            <a:extLst>
              <a:ext uri="{FF2B5EF4-FFF2-40B4-BE49-F238E27FC236}">
                <a16:creationId xmlns:a16="http://schemas.microsoft.com/office/drawing/2014/main" id="{BDC5C14B-4974-2389-853F-5633B0BEF093}"/>
              </a:ext>
            </a:extLst>
          </p:cNvPr>
          <p:cNvSpPr>
            <a:spLocks noChangeArrowheads="1"/>
          </p:cNvSpPr>
          <p:nvPr/>
        </p:nvSpPr>
        <p:spPr bwMode="auto">
          <a:xfrm>
            <a:off x="699376" y="2367907"/>
            <a:ext cx="3933210" cy="660205"/>
          </a:xfrm>
          <a:prstGeom prst="roundRect">
            <a:avLst>
              <a:gd name="adj" fmla="val 16667"/>
            </a:avLst>
          </a:prstGeom>
          <a:solidFill>
            <a:schemeClr val="tx2"/>
          </a:solidFill>
          <a:ln>
            <a:solidFill>
              <a:schemeClr val="tx1"/>
            </a:solid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Helvetica Neue" panose="02000503000000000000" pitchFamily="2" charset="0"/>
              </a:rPr>
              <a:t>Relationskompetens</a:t>
            </a:r>
            <a:endParaRPr kumimoji="0" lang="sv-SE" altLang="sv-SE" sz="2400" b="0" i="0" u="none" strike="noStrike" kern="0" cap="none" spc="0" normalizeH="0" baseline="0" noProof="0" dirty="0">
              <a:ln>
                <a:noFill/>
              </a:ln>
              <a:solidFill>
                <a:schemeClr val="tx1"/>
              </a:solidFill>
              <a:effectLst/>
              <a:uLnTx/>
              <a:uFillTx/>
              <a:latin typeface="+mj-lt"/>
              <a:ea typeface="MS PGothic" panose="020B0600070205080204" pitchFamily="34" charset="-128"/>
              <a:cs typeface="+mn-cs"/>
              <a:sym typeface="Gill Sans" panose="020B0502020104020203" pitchFamily="34" charset="-79"/>
            </a:endParaRPr>
          </a:p>
        </p:txBody>
      </p:sp>
      <p:sp>
        <p:nvSpPr>
          <p:cNvPr id="15" name="Platshållare för text 2">
            <a:extLst>
              <a:ext uri="{FF2B5EF4-FFF2-40B4-BE49-F238E27FC236}">
                <a16:creationId xmlns:a16="http://schemas.microsoft.com/office/drawing/2014/main" id="{214DCEB3-5189-FA75-1EE4-1BFDD2AEE232}"/>
              </a:ext>
            </a:extLst>
          </p:cNvPr>
          <p:cNvSpPr txBox="1">
            <a:spLocks/>
          </p:cNvSpPr>
          <p:nvPr/>
        </p:nvSpPr>
        <p:spPr>
          <a:xfrm>
            <a:off x="246585" y="5230291"/>
            <a:ext cx="4838790" cy="4787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ctr"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mj-lt"/>
              </a:rPr>
              <a:t>Utbildningen fotbollsutvecklare</a:t>
            </a:r>
          </a:p>
        </p:txBody>
      </p:sp>
      <p:sp>
        <p:nvSpPr>
          <p:cNvPr id="16" name="Platshållare för text 2">
            <a:extLst>
              <a:ext uri="{FF2B5EF4-FFF2-40B4-BE49-F238E27FC236}">
                <a16:creationId xmlns:a16="http://schemas.microsoft.com/office/drawing/2014/main" id="{B5F7454A-A129-D189-8CA4-EA9C3BEBD1C3}"/>
              </a:ext>
            </a:extLst>
          </p:cNvPr>
          <p:cNvSpPr txBox="1">
            <a:spLocks/>
          </p:cNvSpPr>
          <p:nvPr/>
        </p:nvSpPr>
        <p:spPr>
          <a:xfrm>
            <a:off x="4907574" y="5230291"/>
            <a:ext cx="4838790" cy="4787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ctr"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mj-lt"/>
              </a:rPr>
              <a:t>SvFF:s tränarutbildning</a:t>
            </a:r>
          </a:p>
          <a:p>
            <a:pPr marL="285750" marR="0" lvl="0" indent="-285750" algn="ctr"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000" dirty="0">
                <a:latin typeface="+mn-lt"/>
              </a:rPr>
              <a:t>Minst UEFA C</a:t>
            </a:r>
          </a:p>
          <a:p>
            <a:pPr marL="285750" marR="0" lvl="0" indent="-285750" algn="ctr"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000" dirty="0">
                <a:latin typeface="+mn-lt"/>
              </a:rPr>
              <a:t>Gärna UEFA B</a:t>
            </a:r>
          </a:p>
        </p:txBody>
      </p:sp>
      <p:pic>
        <p:nvPicPr>
          <p:cNvPr id="3" name="Bildobjekt 2" descr="En bild som visar person, person, idrott, står&#10;&#10;Automatiskt genererad beskrivning">
            <a:extLst>
              <a:ext uri="{FF2B5EF4-FFF2-40B4-BE49-F238E27FC236}">
                <a16:creationId xmlns:a16="http://schemas.microsoft.com/office/drawing/2014/main" id="{328E30D5-CBF8-107A-52B8-1E5B10A8A90B}"/>
              </a:ext>
            </a:extLst>
          </p:cNvPr>
          <p:cNvPicPr>
            <a:picLocks noChangeAspect="1"/>
          </p:cNvPicPr>
          <p:nvPr/>
        </p:nvPicPr>
        <p:blipFill>
          <a:blip r:embed="rId3"/>
          <a:stretch>
            <a:fillRect/>
          </a:stretch>
        </p:blipFill>
        <p:spPr>
          <a:xfrm>
            <a:off x="9324375" y="3209925"/>
            <a:ext cx="2390775" cy="3648075"/>
          </a:xfrm>
          <a:prstGeom prst="rect">
            <a:avLst/>
          </a:prstGeom>
        </p:spPr>
      </p:pic>
    </p:spTree>
    <p:extLst>
      <p:ext uri="{BB962C8B-B14F-4D97-AF65-F5344CB8AC3E}">
        <p14:creationId xmlns:p14="http://schemas.microsoft.com/office/powerpoint/2010/main" val="731822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FOTBOLLSUTVECKLARE IF</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Föreningens organisation</a:t>
            </a:r>
          </a:p>
        </p:txBody>
      </p:sp>
      <p:sp>
        <p:nvSpPr>
          <p:cNvPr id="2" name="Platshållare för text 2">
            <a:extLst>
              <a:ext uri="{FF2B5EF4-FFF2-40B4-BE49-F238E27FC236}">
                <a16:creationId xmlns:a16="http://schemas.microsoft.com/office/drawing/2014/main" id="{EFBF083F-F1FB-5E75-FA50-3B4E115AFD61}"/>
              </a:ext>
            </a:extLst>
          </p:cNvPr>
          <p:cNvSpPr txBox="1">
            <a:spLocks/>
          </p:cNvSpPr>
          <p:nvPr/>
        </p:nvSpPr>
        <p:spPr>
          <a:xfrm>
            <a:off x="487015" y="2050473"/>
            <a:ext cx="7945785" cy="36472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mn-lt"/>
              </a:rPr>
              <a:t>Exempel på hur föreningar har organiserat arbetet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En fotbollsutvecklare för alla lag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En fotbollsutvecklare 6-12 år och en annan 13-19 år</a:t>
            </a:r>
          </a:p>
          <a:p>
            <a:pPr marL="285750" indent="-285750">
              <a:buClr>
                <a:srgbClr val="FECB00"/>
              </a:buClr>
              <a:buFont typeface="Wingdings" panose="05000000000000000000" pitchFamily="2" charset="2"/>
              <a:buChar char="§"/>
              <a:defRPr/>
            </a:pPr>
            <a:r>
              <a:rPr lang="sv-SE" sz="2400" dirty="0">
                <a:latin typeface="+mn-lt"/>
              </a:rPr>
              <a:t>En fotbollsutvecklare per spelform</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En övergripande ansvarig fotbollsutvecklare + flera fotbollsutvecklare med ansvar för några lag var</a:t>
            </a:r>
          </a:p>
        </p:txBody>
      </p:sp>
    </p:spTree>
    <p:extLst>
      <p:ext uri="{BB962C8B-B14F-4D97-AF65-F5344CB8AC3E}">
        <p14:creationId xmlns:p14="http://schemas.microsoft.com/office/powerpoint/2010/main" val="3532247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FOTBOLLSUTVECKLARE IF</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Rekrytera fotbollsutvecklare</a:t>
            </a:r>
          </a:p>
        </p:txBody>
      </p:sp>
      <p:sp>
        <p:nvSpPr>
          <p:cNvPr id="2" name="Platshållare för text 2">
            <a:extLst>
              <a:ext uri="{FF2B5EF4-FFF2-40B4-BE49-F238E27FC236}">
                <a16:creationId xmlns:a16="http://schemas.microsoft.com/office/drawing/2014/main" id="{EFBF083F-F1FB-5E75-FA50-3B4E115AFD61}"/>
              </a:ext>
            </a:extLst>
          </p:cNvPr>
          <p:cNvSpPr txBox="1">
            <a:spLocks/>
          </p:cNvSpPr>
          <p:nvPr/>
        </p:nvSpPr>
        <p:spPr>
          <a:xfrm>
            <a:off x="487015" y="2050472"/>
            <a:ext cx="10993785" cy="418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mn-lt"/>
              </a:rPr>
              <a:t>Exempel på grupper där föreningar har hittat fotbollsutvecklare</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err="1">
                <a:latin typeface="+mn-lt"/>
              </a:rPr>
              <a:t>Fd</a:t>
            </a:r>
            <a:r>
              <a:rPr lang="sv-SE" sz="2400" dirty="0">
                <a:latin typeface="+mn-lt"/>
              </a:rPr>
              <a:t>. seniortränare</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Föräldratränare som slutar att träna sina barns lag</a:t>
            </a:r>
          </a:p>
          <a:p>
            <a:pPr marL="285750" indent="-285750">
              <a:buClr>
                <a:srgbClr val="FECB00"/>
              </a:buClr>
              <a:buFont typeface="Wingdings" panose="05000000000000000000" pitchFamily="2" charset="2"/>
              <a:buChar char="§"/>
              <a:defRPr/>
            </a:pPr>
            <a:r>
              <a:rPr lang="sv-SE" sz="2400" dirty="0">
                <a:latin typeface="+mn-lt"/>
              </a:rPr>
              <a:t>Unga vuxna som vill skaffa sig arbetslivserfarenhet inom idrott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Spelare i herr- och damlaget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Pensionärer som tidigare varit aktiva i fotbollen</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mn-lt"/>
              </a:rPr>
              <a:t>Nuvarande tränare som tar ansvar för något/några lag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lang="sv-SE" sz="2400" dirty="0">
              <a:latin typeface="+mn-lt"/>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mn-lt"/>
              </a:rPr>
              <a:t>Tänk på att ni kan utbilda era fotbollsutvecklare under uppdragets gång!</a:t>
            </a:r>
          </a:p>
        </p:txBody>
      </p:sp>
    </p:spTree>
    <p:extLst>
      <p:ext uri="{BB962C8B-B14F-4D97-AF65-F5344CB8AC3E}">
        <p14:creationId xmlns:p14="http://schemas.microsoft.com/office/powerpoint/2010/main" val="3138019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TILLÄMPNING</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a:solidFill>
                  <a:schemeClr val="tx2"/>
                </a:solidFill>
              </a:rPr>
              <a:t>Samtala och skriv ner</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531887" y="2399384"/>
            <a:ext cx="6596113" cy="2749618"/>
          </a:xfrm>
          <a:prstGeom prst="wedgeRoundRectCallout">
            <a:avLst>
              <a:gd name="adj1" fmla="val -33420"/>
              <a:gd name="adj2" fmla="val 70562"/>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ska föreningens struktur med fotbollsutvecklare se ut?</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rekryterar och utbildar vi föreningens fotbollsutvecklare?</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Vilka uppgifter ska föreningens fotbollsutvecklare prioritera?</a:t>
            </a:r>
          </a:p>
        </p:txBody>
      </p:sp>
      <p:sp>
        <p:nvSpPr>
          <p:cNvPr id="13" name="textruta 12">
            <a:extLst>
              <a:ext uri="{FF2B5EF4-FFF2-40B4-BE49-F238E27FC236}">
                <a16:creationId xmlns:a16="http://schemas.microsoft.com/office/drawing/2014/main" id="{7DB18B06-2491-509F-C351-C1360690F54E}"/>
              </a:ext>
            </a:extLst>
          </p:cNvPr>
          <p:cNvSpPr txBox="1"/>
          <p:nvPr/>
        </p:nvSpPr>
        <p:spPr>
          <a:xfrm>
            <a:off x="127000" y="6312382"/>
            <a:ext cx="2120900"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a:t>
            </a:r>
            <a:r>
              <a:rPr lang="sv-SE" sz="1400" dirty="0">
                <a:solidFill>
                  <a:schemeClr val="tx1"/>
                </a:solidFill>
              </a:rPr>
              <a:t>spelarutbildningsplanen</a:t>
            </a:r>
            <a:endParaRPr kumimoji="0" lang="sv-SE" sz="1400" i="0" u="none" strike="noStrike" kern="1200" cap="none" spc="0" normalizeH="0" baseline="0" noProof="0" dirty="0">
              <a:ln>
                <a:noFill/>
              </a:ln>
              <a:solidFill>
                <a:schemeClr val="tx1"/>
              </a:solidFill>
              <a:effectLst/>
              <a:uLnTx/>
              <a:uFillTx/>
            </a:endParaRPr>
          </a:p>
        </p:txBody>
      </p:sp>
      <p:pic>
        <p:nvPicPr>
          <p:cNvPr id="14" name="Bild 13" descr="Checklista med hel fyllning">
            <a:extLst>
              <a:ext uri="{FF2B5EF4-FFF2-40B4-BE49-F238E27FC236}">
                <a16:creationId xmlns:a16="http://schemas.microsoft.com/office/drawing/2014/main" id="{B7D33E5F-4C51-33DC-D35F-93CD1B879E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70399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a:t>SCHEMA FLERA </a:t>
            </a:r>
            <a:r>
              <a:rPr lang="sv-SE" sz="4800" dirty="0"/>
              <a:t>KVÄLLAR</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a:t>
            </a:r>
          </a:p>
        </p:txBody>
      </p:sp>
      <p:sp>
        <p:nvSpPr>
          <p:cNvPr id="7" name="Platshållare för text 2">
            <a:extLst>
              <a:ext uri="{FF2B5EF4-FFF2-40B4-BE49-F238E27FC236}">
                <a16:creationId xmlns:a16="http://schemas.microsoft.com/office/drawing/2014/main" id="{DA12E5CA-AFCD-1BAB-A4DD-CED3B5E94EF6}"/>
              </a:ext>
            </a:extLst>
          </p:cNvPr>
          <p:cNvSpPr txBox="1">
            <a:spLocks/>
          </p:cNvSpPr>
          <p:nvPr/>
        </p:nvSpPr>
        <p:spPr>
          <a:xfrm>
            <a:off x="487016" y="1813846"/>
            <a:ext cx="5068657" cy="49135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b="1" dirty="0">
                <a:latin typeface="Arial" panose="020B0604020202020204" pitchFamily="34" charset="0"/>
                <a:cs typeface="Arial" panose="020B0604020202020204" pitchFamily="34" charset="0"/>
              </a:rPr>
              <a:t>DAG 1 - Riktlinjer</a:t>
            </a:r>
            <a:endParaRPr kumimoji="0" lang="sv-SE"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18.00 Inledning</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18.30 Fotboll för </a:t>
            </a:r>
            <a:r>
              <a:rPr lang="sv-SE" sz="2000" dirty="0">
                <a:latin typeface="Arial" panose="020B0604020202020204" pitchFamily="34" charset="0"/>
                <a:cs typeface="Arial" panose="020B0604020202020204" pitchFamily="34" charset="0"/>
              </a:rPr>
              <a:t>alla</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19.30 Barn och ungdomars villkor</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20.30 Avslutning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20.45 Slut</a:t>
            </a:r>
          </a:p>
          <a:p>
            <a:pPr marR="0" lvl="0" algn="l" defTabSz="914400" rtl="0" eaLnBrk="1" fontAlgn="auto" latinLnBrk="0" hangingPunct="1">
              <a:lnSpc>
                <a:spcPct val="90000"/>
              </a:lnSpc>
              <a:spcBef>
                <a:spcPts val="1000"/>
              </a:spcBef>
              <a:spcAft>
                <a:spcPts val="0"/>
              </a:spcAft>
              <a:buClr>
                <a:srgbClr val="FECB00"/>
              </a:buClr>
              <a:buSzPct val="100000"/>
              <a:tabLst/>
              <a:defRPr/>
            </a:pPr>
            <a:endParaRPr lang="sv-SE" sz="2000" dirty="0">
              <a:latin typeface="Arial" panose="020B0604020202020204" pitchFamily="34" charset="0"/>
              <a:cs typeface="Arial" panose="020B0604020202020204" pitchFamily="34" charset="0"/>
            </a:endParaRPr>
          </a:p>
          <a:p>
            <a:pPr>
              <a:buClr>
                <a:srgbClr val="FECB00"/>
              </a:buClr>
              <a:defRPr/>
            </a:pPr>
            <a:r>
              <a:rPr lang="sv-SE" sz="2000" b="1" dirty="0">
                <a:latin typeface="Arial" panose="020B0604020202020204" pitchFamily="34" charset="0"/>
                <a:cs typeface="Arial" panose="020B0604020202020204" pitchFamily="34" charset="0"/>
              </a:rPr>
              <a:t>DAG 2 - Riktlinjer</a:t>
            </a:r>
            <a:endParaRPr lang="sv-SE" sz="20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18.00 Glädje, ansträngning och lärande</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19.00 Hållbart idrottande</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20.00 </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Fair Play</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21.00 Avslutning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9" name="Platshållare för text 2">
            <a:extLst>
              <a:ext uri="{FF2B5EF4-FFF2-40B4-BE49-F238E27FC236}">
                <a16:creationId xmlns:a16="http://schemas.microsoft.com/office/drawing/2014/main" id="{13084083-F144-3657-604A-B4890C2FB574}"/>
              </a:ext>
            </a:extLst>
          </p:cNvPr>
          <p:cNvSpPr txBox="1">
            <a:spLocks/>
          </p:cNvSpPr>
          <p:nvPr/>
        </p:nvSpPr>
        <p:spPr>
          <a:xfrm>
            <a:off x="9229234" y="1813847"/>
            <a:ext cx="2851929"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400" b="1" dirty="0">
                <a:latin typeface="Arial" panose="020B0604020202020204" pitchFamily="34" charset="0"/>
                <a:cs typeface="Arial" panose="020B0604020202020204" pitchFamily="34" charset="0"/>
              </a:rPr>
              <a:t>UPPFÖLJNING</a:t>
            </a:r>
            <a:endParaRPr lang="sv-SE" sz="240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Tillämpning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000" dirty="0">
                <a:latin typeface="Arial" panose="020B0604020202020204" pitchFamily="34" charset="0"/>
                <a:cs typeface="Arial" panose="020B0604020202020204" pitchFamily="34" charset="0"/>
              </a:rPr>
              <a:t>Utvärdering</a:t>
            </a:r>
            <a:endPar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10" name="Platshållare för text 2">
            <a:extLst>
              <a:ext uri="{FF2B5EF4-FFF2-40B4-BE49-F238E27FC236}">
                <a16:creationId xmlns:a16="http://schemas.microsoft.com/office/drawing/2014/main" id="{B539046F-1D0F-BFFE-20AA-C93EF79397E3}"/>
              </a:ext>
            </a:extLst>
          </p:cNvPr>
          <p:cNvSpPr txBox="1">
            <a:spLocks/>
          </p:cNvSpPr>
          <p:nvPr/>
        </p:nvSpPr>
        <p:spPr>
          <a:xfrm>
            <a:off x="5100580" y="1813847"/>
            <a:ext cx="5068657"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b="1" dirty="0">
                <a:latin typeface="Arial" panose="020B0604020202020204" pitchFamily="34" charset="0"/>
                <a:cs typeface="Arial" panose="020B0604020202020204" pitchFamily="34" charset="0"/>
              </a:rPr>
              <a:t>DAG 3 – Sätt att spela</a:t>
            </a:r>
            <a:endParaRPr kumimoji="0" lang="sv-SE"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18</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.00 Spelet fotboll</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18</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.30 3 mot 3</a:t>
            </a:r>
            <a:endParaRPr lang="sv-SE" sz="20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19.15 5 mot 5</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20.00 7 mot 7</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21.15 Avslutning</a:t>
            </a:r>
          </a:p>
          <a:p>
            <a:pPr marR="0" lvl="0" algn="l" defTabSz="914400" rtl="0" eaLnBrk="1" fontAlgn="auto" latinLnBrk="0" hangingPunct="1">
              <a:lnSpc>
                <a:spcPct val="90000"/>
              </a:lnSpc>
              <a:spcBef>
                <a:spcPts val="1000"/>
              </a:spcBef>
              <a:spcAft>
                <a:spcPts val="0"/>
              </a:spcAft>
              <a:buClr>
                <a:srgbClr val="FECB00"/>
              </a:buClr>
              <a:buSzPct val="100000"/>
              <a:tabLst/>
              <a:defRPr/>
            </a:pPr>
            <a:endParaRPr lang="sv-SE" sz="2000" dirty="0">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DAG 4 – Sätt att spela</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18.00 9 mot 9</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19.15 11 mot 11</a:t>
            </a:r>
          </a:p>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20.30 Sammanfattning</a:t>
            </a:r>
          </a:p>
          <a:p>
            <a:pPr marR="0" lvl="0" algn="l" defTabSz="914400" rtl="0" eaLnBrk="1" fontAlgn="auto" latinLnBrk="0" hangingPunct="1">
              <a:lnSpc>
                <a:spcPct val="90000"/>
              </a:lnSpc>
              <a:spcBef>
                <a:spcPts val="1000"/>
              </a:spcBef>
              <a:spcAft>
                <a:spcPts val="0"/>
              </a:spcAft>
              <a:buClr>
                <a:srgbClr val="FECB00"/>
              </a:buClr>
              <a:buSzPct val="100000"/>
              <a:tabLst/>
              <a:defRPr/>
            </a:pPr>
            <a:r>
              <a:rPr lang="sv-SE" sz="2000" dirty="0">
                <a:latin typeface="Arial" panose="020B0604020202020204" pitchFamily="34" charset="0"/>
                <a:cs typeface="Arial" panose="020B0604020202020204" pitchFamily="34" charset="0"/>
              </a:rPr>
              <a:t>21</a:t>
            </a:r>
            <a:r>
              <a:rPr kumimoji="0" lang="sv-SE"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.00 Avslutning</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Tree>
    <p:extLst>
      <p:ext uri="{BB962C8B-B14F-4D97-AF65-F5344CB8AC3E}">
        <p14:creationId xmlns:p14="http://schemas.microsoft.com/office/powerpoint/2010/main" val="42689970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F2146EF-EE9B-DF9B-69A6-8FB61D45CE6E}"/>
              </a:ext>
            </a:extLst>
          </p:cNvPr>
          <p:cNvSpPr>
            <a:spLocks noGrp="1"/>
          </p:cNvSpPr>
          <p:nvPr>
            <p:ph type="ctrTitle"/>
          </p:nvPr>
        </p:nvSpPr>
        <p:spPr>
          <a:xfrm>
            <a:off x="1524000" y="1122363"/>
            <a:ext cx="9144000" cy="2387600"/>
          </a:xfrm>
        </p:spPr>
        <p:txBody>
          <a:bodyPr/>
          <a:lstStyle/>
          <a:p>
            <a:r>
              <a:rPr lang="sv-SE" dirty="0"/>
              <a:t>UTVÄRDERING</a:t>
            </a:r>
          </a:p>
        </p:txBody>
      </p:sp>
      <p:sp>
        <p:nvSpPr>
          <p:cNvPr id="5" name="Underrubrik 2">
            <a:extLst>
              <a:ext uri="{FF2B5EF4-FFF2-40B4-BE49-F238E27FC236}">
                <a16:creationId xmlns:a16="http://schemas.microsoft.com/office/drawing/2014/main" id="{9C565D99-4429-F5FD-543E-62B95A57E135}"/>
              </a:ext>
            </a:extLst>
          </p:cNvPr>
          <p:cNvSpPr txBox="1">
            <a:spLocks/>
          </p:cNvSpPr>
          <p:nvPr/>
        </p:nvSpPr>
        <p:spPr>
          <a:xfrm>
            <a:off x="1676400" y="37544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dirty="0"/>
              <a:t>Att följa upp och utveckla spelarutbildningsplanen</a:t>
            </a:r>
          </a:p>
        </p:txBody>
      </p:sp>
    </p:spTree>
    <p:extLst>
      <p:ext uri="{BB962C8B-B14F-4D97-AF65-F5344CB8AC3E}">
        <p14:creationId xmlns:p14="http://schemas.microsoft.com/office/powerpoint/2010/main" val="1712986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05B5E8F-D267-F344-B864-E431236F8E22}"/>
              </a:ext>
            </a:extLst>
          </p:cNvPr>
          <p:cNvSpPr>
            <a:spLocks noGrp="1"/>
          </p:cNvSpPr>
          <p:nvPr>
            <p:ph type="body" sz="half" idx="2"/>
          </p:nvPr>
        </p:nvSpPr>
        <p:spPr>
          <a:xfrm>
            <a:off x="487016" y="2057400"/>
            <a:ext cx="6053484" cy="4145692"/>
          </a:xfrm>
        </p:spPr>
        <p:txBody>
          <a:bodyPr vert="horz" lIns="91440" tIns="45720" rIns="91440" bIns="45720" rtlCol="0" anchor="t">
            <a:noAutofit/>
          </a:bodyPr>
          <a:lstStyle/>
          <a:p>
            <a:r>
              <a:rPr lang="sv-SE" dirty="0">
                <a:latin typeface="Arial" panose="020B0604020202020204" pitchFamily="34" charset="0"/>
              </a:rPr>
              <a:t>När föreningen tillämpar spelarutbildningsplanen finns förutsättningar för att utvärdera dess innehåll. Detta bör göras kontinuerligt både på kort och </a:t>
            </a:r>
            <a:r>
              <a:rPr lang="sv-SE">
                <a:latin typeface="Arial" panose="020B0604020202020204" pitchFamily="34" charset="0"/>
              </a:rPr>
              <a:t>lång sikt. </a:t>
            </a:r>
            <a:endParaRPr lang="sv-SE" dirty="0">
              <a:latin typeface="Arial" panose="020B0604020202020204" pitchFamily="34" charset="0"/>
            </a:endParaRPr>
          </a:p>
          <a:p>
            <a:endParaRPr lang="sv-SE" dirty="0">
              <a:solidFill>
                <a:srgbClr val="FF0000"/>
              </a:solidFill>
              <a:latin typeface="Arial" panose="020B0604020202020204" pitchFamily="34" charset="0"/>
            </a:endParaRPr>
          </a:p>
          <a:p>
            <a:r>
              <a:rPr lang="sv-SE" dirty="0">
                <a:latin typeface="Arial" panose="020B0604020202020204" pitchFamily="34" charset="0"/>
              </a:rPr>
              <a:t>Utifrån utvärderingen kan föreningen upptäcka eventuella behov av att revidera spelarutbildningsplanen eller utveckla tillämpningen. </a:t>
            </a:r>
          </a:p>
          <a:p>
            <a:endParaRPr lang="sv-SE" dirty="0">
              <a:latin typeface="Arial" panose="020B0604020202020204" pitchFamily="34" charset="0"/>
            </a:endParaRPr>
          </a:p>
          <a:p>
            <a:r>
              <a:rPr lang="sv-SE" dirty="0">
                <a:latin typeface="Arial" panose="020B0604020202020204" pitchFamily="34" charset="0"/>
              </a:rPr>
              <a:t>Föreningen bör skapa en struktur för utvärdering och revidering av spelarutbildningsplanen. </a:t>
            </a:r>
          </a:p>
          <a:p>
            <a:endParaRPr lang="sv-SE" dirty="0">
              <a:latin typeface="Arial" panose="020B0604020202020204" pitchFamily="34" charset="0"/>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lstStyle/>
          <a:p>
            <a:r>
              <a:rPr lang="sv-SE" sz="4800" dirty="0"/>
              <a:t>UTVÄRDERING</a:t>
            </a:r>
            <a:endParaRPr lang="sv-SE" dirty="0"/>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 </a:t>
            </a:r>
          </a:p>
        </p:txBody>
      </p:sp>
      <p:pic>
        <p:nvPicPr>
          <p:cNvPr id="2" name="Bildobjekt 1">
            <a:extLst>
              <a:ext uri="{FF2B5EF4-FFF2-40B4-BE49-F238E27FC236}">
                <a16:creationId xmlns:a16="http://schemas.microsoft.com/office/drawing/2014/main" id="{A54D29D4-FF43-1DBB-2511-3D42A26CF9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64924">
            <a:off x="7364612" y="1928360"/>
            <a:ext cx="3254035" cy="4378886"/>
          </a:xfrm>
          <a:prstGeom prst="rect">
            <a:avLst/>
          </a:prstGeom>
          <a:ln w="19050">
            <a:solidFill>
              <a:schemeClr val="tx1"/>
            </a:solidFill>
          </a:ln>
        </p:spPr>
      </p:pic>
    </p:spTree>
    <p:extLst>
      <p:ext uri="{BB962C8B-B14F-4D97-AF65-F5344CB8AC3E}">
        <p14:creationId xmlns:p14="http://schemas.microsoft.com/office/powerpoint/2010/main" val="3257289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2BFF8A0-43C5-43A2-A179-86553F723084}"/>
              </a:ext>
            </a:extLst>
          </p:cNvPr>
          <p:cNvSpPr>
            <a:spLocks noGrp="1"/>
          </p:cNvSpPr>
          <p:nvPr>
            <p:ph type="body" sz="half" idx="2"/>
          </p:nvPr>
        </p:nvSpPr>
        <p:spPr/>
        <p:txBody>
          <a:bodyPr/>
          <a:lstStyle/>
          <a:p>
            <a:br>
              <a:rPr lang="sv-SE" dirty="0">
                <a:latin typeface="Arial" panose="020B0604020202020204" pitchFamily="34" charset="0"/>
              </a:rPr>
            </a:br>
            <a:br>
              <a:rPr lang="sv-SE" dirty="0">
                <a:latin typeface="Arial" panose="020B0604020202020204" pitchFamily="34" charset="0"/>
              </a:rPr>
            </a:br>
            <a:endParaRPr lang="sv-SE" dirty="0">
              <a:latin typeface="Arial" panose="020B0604020202020204" pitchFamily="34" charset="0"/>
            </a:endParaRPr>
          </a:p>
        </p:txBody>
      </p:sp>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UTVÄRDERING</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reflektera</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1711235" y="2499444"/>
            <a:ext cx="8105866" cy="1437556"/>
          </a:xfrm>
          <a:prstGeom prst="wedgeRoundRectCallout">
            <a:avLst>
              <a:gd name="adj1" fmla="val -32956"/>
              <a:gd name="adj2" fmla="val 84047"/>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Vilka effekter av spelarutbildningsplanen kan vi se?</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kan vi mäta dessa effekter?</a:t>
            </a:r>
          </a:p>
        </p:txBody>
      </p:sp>
    </p:spTree>
    <p:extLst>
      <p:ext uri="{BB962C8B-B14F-4D97-AF65-F5344CB8AC3E}">
        <p14:creationId xmlns:p14="http://schemas.microsoft.com/office/powerpoint/2010/main" val="3209532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EE2C984-E25C-41A8-A2E5-390BFA9564B0}"/>
              </a:ext>
            </a:extLst>
          </p:cNvPr>
          <p:cNvSpPr>
            <a:spLocks noGrp="1"/>
          </p:cNvSpPr>
          <p:nvPr>
            <p:ph type="title"/>
          </p:nvPr>
        </p:nvSpPr>
        <p:spPr/>
        <p:txBody>
          <a:bodyPr>
            <a:normAutofit/>
          </a:bodyPr>
          <a:lstStyle/>
          <a:p>
            <a:r>
              <a:rPr lang="sv-SE" sz="4800" dirty="0"/>
              <a:t>UTVÄRDERING</a:t>
            </a:r>
          </a:p>
        </p:txBody>
      </p:sp>
      <p:sp>
        <p:nvSpPr>
          <p:cNvPr id="5" name="Underrubrik 4">
            <a:extLst>
              <a:ext uri="{FF2B5EF4-FFF2-40B4-BE49-F238E27FC236}">
                <a16:creationId xmlns:a16="http://schemas.microsoft.com/office/drawing/2014/main" id="{9F032C37-20A9-4A10-B9D9-018E09E19E7D}"/>
              </a:ext>
            </a:extLst>
          </p:cNvPr>
          <p:cNvSpPr>
            <a:spLocks noGrp="1"/>
          </p:cNvSpPr>
          <p:nvPr>
            <p:ph type="subTitle" idx="13"/>
          </p:nvPr>
        </p:nvSpPr>
        <p:spPr/>
        <p:txBody>
          <a:bodyPr>
            <a:normAutofit lnSpcReduction="10000"/>
          </a:bodyPr>
          <a:lstStyle/>
          <a:p>
            <a:r>
              <a:rPr lang="sv-SE" dirty="0">
                <a:solidFill>
                  <a:schemeClr val="tx2"/>
                </a:solidFill>
              </a:rPr>
              <a:t>Samtala och skriv ner </a:t>
            </a:r>
          </a:p>
        </p:txBody>
      </p:sp>
      <p:sp>
        <p:nvSpPr>
          <p:cNvPr id="9" name="Pratbubbla: rektangel med rundade hörn 8">
            <a:extLst>
              <a:ext uri="{FF2B5EF4-FFF2-40B4-BE49-F238E27FC236}">
                <a16:creationId xmlns:a16="http://schemas.microsoft.com/office/drawing/2014/main" id="{ADCE3975-EE05-444C-A710-02EC70519FEC}"/>
              </a:ext>
            </a:extLst>
          </p:cNvPr>
          <p:cNvSpPr/>
          <p:nvPr/>
        </p:nvSpPr>
        <p:spPr>
          <a:xfrm>
            <a:off x="2039887" y="2134915"/>
            <a:ext cx="8606342" cy="3611903"/>
          </a:xfrm>
          <a:prstGeom prst="wedgeRoundRectCallout">
            <a:avLst>
              <a:gd name="adj1" fmla="val -33420"/>
              <a:gd name="adj2" fmla="val 70562"/>
              <a:gd name="adj3" fmla="val 16667"/>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i="1" dirty="0">
                <a:solidFill>
                  <a:schemeClr val="bg1"/>
                </a:solidFill>
                <a:latin typeface="Arial" panose="020B0604020202020204" pitchFamily="34" charset="0"/>
                <a:cs typeface="Arial" panose="020B0604020202020204" pitchFamily="34" charset="0"/>
              </a:rPr>
              <a:t>Utgå från föreningens spelarutbildningsplan och dess tillämpning</a:t>
            </a:r>
          </a:p>
          <a:p>
            <a:endParaRPr lang="sv-SE" sz="2400" b="1" dirty="0">
              <a:solidFill>
                <a:schemeClr val="bg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Hur fångar vi löpande upp utvecklings-/revideringsbehov under säsongen?</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När och hur gör vi större utvärderingar och hur kan det synkas med andra utvärderingar i föreningen? </a:t>
            </a:r>
          </a:p>
          <a:p>
            <a:pPr marL="342900" indent="-342900">
              <a:buFont typeface="Wingdings" panose="05000000000000000000" pitchFamily="2" charset="2"/>
              <a:buChar char="§"/>
            </a:pPr>
            <a:r>
              <a:rPr lang="sv-SE" sz="2400" dirty="0">
                <a:solidFill>
                  <a:schemeClr val="bg1"/>
                </a:solidFill>
                <a:latin typeface="Arial" panose="020B0604020202020204" pitchFamily="34" charset="0"/>
                <a:cs typeface="Arial" panose="020B0604020202020204" pitchFamily="34" charset="0"/>
              </a:rPr>
              <a:t>Vem beslutar om ändringar i plan och tillämpning?</a:t>
            </a:r>
          </a:p>
          <a:p>
            <a:pPr marL="342900" indent="-342900">
              <a:buFont typeface="Wingdings" panose="05000000000000000000" pitchFamily="2" charset="2"/>
              <a:buChar char="§"/>
            </a:pPr>
            <a:endParaRPr lang="sv-SE" sz="2400" dirty="0">
              <a:solidFill>
                <a:schemeClr val="bg1"/>
              </a:solidFill>
              <a:latin typeface="Arial" panose="020B0604020202020204" pitchFamily="34" charset="0"/>
              <a:cs typeface="Arial" panose="020B0604020202020204" pitchFamily="34" charset="0"/>
            </a:endParaRPr>
          </a:p>
        </p:txBody>
      </p:sp>
      <p:sp>
        <p:nvSpPr>
          <p:cNvPr id="2" name="textruta 1">
            <a:extLst>
              <a:ext uri="{FF2B5EF4-FFF2-40B4-BE49-F238E27FC236}">
                <a16:creationId xmlns:a16="http://schemas.microsoft.com/office/drawing/2014/main" id="{73E8FF64-07DE-518D-B067-299408B6A397}"/>
              </a:ext>
            </a:extLst>
          </p:cNvPr>
          <p:cNvSpPr txBox="1"/>
          <p:nvPr/>
        </p:nvSpPr>
        <p:spPr>
          <a:xfrm>
            <a:off x="-371475" y="6312382"/>
            <a:ext cx="3133725"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kumimoji="0" lang="sv-SE" sz="1400" i="0" u="none" strike="noStrike" kern="1200" cap="none" spc="0" normalizeH="0" baseline="0" noProof="0" dirty="0">
                <a:ln>
                  <a:noFill/>
                </a:ln>
                <a:solidFill>
                  <a:schemeClr val="tx1"/>
                </a:solidFill>
                <a:effectLst/>
                <a:uLnTx/>
                <a:uFillTx/>
              </a:rPr>
              <a:t>Skriv ner svaren i spelarutbildningsplanen</a:t>
            </a:r>
          </a:p>
        </p:txBody>
      </p:sp>
      <p:pic>
        <p:nvPicPr>
          <p:cNvPr id="3" name="Bild 2" descr="Checklista med hel fyllning">
            <a:extLst>
              <a:ext uri="{FF2B5EF4-FFF2-40B4-BE49-F238E27FC236}">
                <a16:creationId xmlns:a16="http://schemas.microsoft.com/office/drawing/2014/main" id="{A7990828-FA21-5868-4A42-6BF1A8B30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39" y="5399483"/>
            <a:ext cx="914400" cy="914400"/>
          </a:xfrm>
          <a:prstGeom prst="rect">
            <a:avLst/>
          </a:prstGeom>
        </p:spPr>
      </p:pic>
    </p:spTree>
    <p:extLst>
      <p:ext uri="{BB962C8B-B14F-4D97-AF65-F5344CB8AC3E}">
        <p14:creationId xmlns:p14="http://schemas.microsoft.com/office/powerpoint/2010/main" val="3456512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11090-FAD4-164D-A13B-8A5C427E2056}"/>
              </a:ext>
            </a:extLst>
          </p:cNvPr>
          <p:cNvSpPr>
            <a:spLocks noGrp="1"/>
          </p:cNvSpPr>
          <p:nvPr>
            <p:ph type="ctrTitle"/>
          </p:nvPr>
        </p:nvSpPr>
        <p:spPr>
          <a:xfrm>
            <a:off x="1523998" y="2792097"/>
            <a:ext cx="9144000" cy="904150"/>
          </a:xfrm>
        </p:spPr>
        <p:txBody>
          <a:bodyPr>
            <a:normAutofit/>
          </a:bodyPr>
          <a:lstStyle/>
          <a:p>
            <a:r>
              <a:rPr lang="sv-SE" sz="6000" dirty="0"/>
              <a:t>TACK!</a:t>
            </a:r>
          </a:p>
        </p:txBody>
      </p:sp>
    </p:spTree>
    <p:extLst>
      <p:ext uri="{BB962C8B-B14F-4D97-AF65-F5344CB8AC3E}">
        <p14:creationId xmlns:p14="http://schemas.microsoft.com/office/powerpoint/2010/main" val="1929025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SYFTE &amp; MÅL</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a:t>
            </a:r>
          </a:p>
        </p:txBody>
      </p:sp>
      <p:sp>
        <p:nvSpPr>
          <p:cNvPr id="2" name="Platshållare för text 2">
            <a:extLst>
              <a:ext uri="{FF2B5EF4-FFF2-40B4-BE49-F238E27FC236}">
                <a16:creationId xmlns:a16="http://schemas.microsoft.com/office/drawing/2014/main" id="{9AC4D13C-F312-0F76-F6E6-FE3755AB5649}"/>
              </a:ext>
            </a:extLst>
          </p:cNvPr>
          <p:cNvSpPr txBox="1">
            <a:spLocks/>
          </p:cNvSpPr>
          <p:nvPr/>
        </p:nvSpPr>
        <p:spPr>
          <a:xfrm>
            <a:off x="487016" y="2050473"/>
            <a:ext cx="10289014"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FECB00"/>
              </a:buClr>
            </a:pPr>
            <a:r>
              <a:rPr lang="sv-SE" sz="2400" b="1" dirty="0">
                <a:latin typeface="Arial" panose="020B0604020202020204" pitchFamily="34" charset="0"/>
              </a:rPr>
              <a:t>Att föreningen skapar en egen spelarutbildningsplan som skapar förutsättningar för att:</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Behålla flera spelare längre</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Spelarna utvecklas</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Arial" panose="020B0604020202020204" pitchFamily="34" charset="0"/>
                <a:cs typeface="Arial" panose="020B0604020202020204" pitchFamily="34" charset="0"/>
              </a:rPr>
              <a:t>Föreningens lag jobbar på liknande vis</a:t>
            </a:r>
          </a:p>
        </p:txBody>
      </p:sp>
    </p:spTree>
    <p:extLst>
      <p:ext uri="{BB962C8B-B14F-4D97-AF65-F5344CB8AC3E}">
        <p14:creationId xmlns:p14="http://schemas.microsoft.com/office/powerpoint/2010/main" val="9674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2">
            <a:extLst>
              <a:ext uri="{FF2B5EF4-FFF2-40B4-BE49-F238E27FC236}">
                <a16:creationId xmlns:a16="http://schemas.microsoft.com/office/drawing/2014/main" id="{AD02B29B-A750-FF81-58B0-B14C479E95BF}"/>
              </a:ext>
            </a:extLst>
          </p:cNvPr>
          <p:cNvSpPr txBox="1">
            <a:spLocks/>
          </p:cNvSpPr>
          <p:nvPr/>
        </p:nvSpPr>
        <p:spPr>
          <a:xfrm>
            <a:off x="487016" y="2050473"/>
            <a:ext cx="5754758"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Föreningens riktlinjer</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SvFF:s riktlinjer för barn- och ungdomsfotboll kan ligga som grund</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Arial" panose="020B0604020202020204" pitchFamily="34" charset="0"/>
                <a:cs typeface="Arial" panose="020B0604020202020204" pitchFamily="34" charset="0"/>
              </a:rPr>
              <a:t>Samtal kring vad riktlinjerna innebär för vår förening i vår kontext</a:t>
            </a:r>
            <a:endPar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endParaRPr kumimoji="0" lang="sv-SE" sz="1800" b="0" i="0" u="none" strike="noStrike" kern="1200" cap="none" spc="0" normalizeH="0" baseline="0" noProof="0" dirty="0">
              <a:ln>
                <a:noFill/>
              </a:ln>
              <a:solidFill>
                <a:srgbClr val="FFFFFF"/>
              </a:solidFill>
              <a:effectLst/>
              <a:uLnTx/>
              <a:uFillTx/>
              <a:latin typeface="Stag Sans Book" panose="020B0503040000020004" pitchFamily="34" charset="77"/>
              <a:ea typeface="+mn-ea"/>
              <a:cs typeface="+mn-cs"/>
            </a:endParaRPr>
          </a:p>
        </p:txBody>
      </p:sp>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INGÅNGSVÄRDEN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Spelarutbildningsplan</a:t>
            </a:r>
          </a:p>
        </p:txBody>
      </p:sp>
      <p:sp>
        <p:nvSpPr>
          <p:cNvPr id="2" name="Platshållare för text 2">
            <a:extLst>
              <a:ext uri="{FF2B5EF4-FFF2-40B4-BE49-F238E27FC236}">
                <a16:creationId xmlns:a16="http://schemas.microsoft.com/office/drawing/2014/main" id="{FDF40E14-2A28-A458-EBBC-2EF219EF7A3D}"/>
              </a:ext>
            </a:extLst>
          </p:cNvPr>
          <p:cNvSpPr txBox="1">
            <a:spLocks/>
          </p:cNvSpPr>
          <p:nvPr/>
        </p:nvSpPr>
        <p:spPr>
          <a:xfrm>
            <a:off x="6096000" y="2050473"/>
            <a:ext cx="5754758" cy="4145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SzPct val="100000"/>
              <a:buFont typeface="Arial" panose="020B0604020202020204" pitchFamily="34" charset="0"/>
              <a:buNone/>
              <a:defRPr sz="1800" b="0" i="0" kern="1200">
                <a:solidFill>
                  <a:schemeClr val="tx1"/>
                </a:solidFill>
                <a:latin typeface="Stag Sans Book" panose="020B05030400000200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Stag Sans Book" panose="020B05030400000200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tag Sans Book" panose="020B05030400000200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Stag Sans Book" panose="020B0503040000020004" pitchFamily="34"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rgbClr val="FECB00"/>
              </a:buClr>
              <a:buSzPct val="100000"/>
              <a:tabLst/>
              <a:defRPr/>
            </a:pPr>
            <a:r>
              <a:rPr kumimoji="0" lang="sv-SE"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Föreningens sätt att träna och spela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SvFF:s spelarutbildningsplan kan användas i sin helhet eller justeras</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Prioriteringar i spelets skeden och färdigheter att träna på i de olika spelformerna</a:t>
            </a:r>
          </a:p>
          <a:p>
            <a:pPr marL="285750" marR="0" lvl="0" indent="-285750" algn="l" defTabSz="914400" rtl="0" eaLnBrk="1" fontAlgn="auto" latinLnBrk="0" hangingPunct="1">
              <a:lnSpc>
                <a:spcPct val="90000"/>
              </a:lnSpc>
              <a:spcBef>
                <a:spcPts val="1000"/>
              </a:spcBef>
              <a:spcAft>
                <a:spcPts val="0"/>
              </a:spcAft>
              <a:buClr>
                <a:srgbClr val="FECB00"/>
              </a:buClr>
              <a:buSzPct val="100000"/>
              <a:buFont typeface="Wingdings" panose="05000000000000000000" pitchFamily="2" charset="2"/>
              <a:buChar char="§"/>
              <a:tabLst/>
              <a:defRPr/>
            </a:pPr>
            <a:r>
              <a:rPr lang="sv-SE" sz="2400" dirty="0">
                <a:latin typeface="Arial" panose="020B0604020202020204" pitchFamily="34" charset="0"/>
                <a:cs typeface="Arial" panose="020B0604020202020204" pitchFamily="34" charset="0"/>
              </a:rPr>
              <a:t>Här ingår även utbildningsnivå för tränare och andra riktlinjer kring träning och match</a:t>
            </a:r>
            <a:endParaRPr kumimoji="0" lang="sv-SE"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9001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4ADBDF-255F-154D-A4B9-1B01682619B1}"/>
              </a:ext>
            </a:extLst>
          </p:cNvPr>
          <p:cNvSpPr>
            <a:spLocks noGrp="1"/>
          </p:cNvSpPr>
          <p:nvPr>
            <p:ph type="title"/>
          </p:nvPr>
        </p:nvSpPr>
        <p:spPr/>
        <p:txBody>
          <a:bodyPr>
            <a:normAutofit/>
          </a:bodyPr>
          <a:lstStyle/>
          <a:p>
            <a:r>
              <a:rPr lang="sv-SE" sz="4800" dirty="0"/>
              <a:t>INGÅNGSVÄRDEN</a:t>
            </a:r>
          </a:p>
        </p:txBody>
      </p:sp>
      <p:sp>
        <p:nvSpPr>
          <p:cNvPr id="5" name="Underrubrik 4">
            <a:extLst>
              <a:ext uri="{FF2B5EF4-FFF2-40B4-BE49-F238E27FC236}">
                <a16:creationId xmlns:a16="http://schemas.microsoft.com/office/drawing/2014/main" id="{01D62960-3AE8-AE4B-9307-FDD51D90C3C8}"/>
              </a:ext>
            </a:extLst>
          </p:cNvPr>
          <p:cNvSpPr>
            <a:spLocks noGrp="1"/>
          </p:cNvSpPr>
          <p:nvPr>
            <p:ph type="subTitle" idx="13"/>
          </p:nvPr>
        </p:nvSpPr>
        <p:spPr/>
        <p:txBody>
          <a:bodyPr>
            <a:normAutofit lnSpcReduction="10000"/>
          </a:bodyPr>
          <a:lstStyle/>
          <a:p>
            <a:r>
              <a:rPr lang="sv-SE" dirty="0">
                <a:solidFill>
                  <a:schemeClr val="tx2"/>
                </a:solidFill>
              </a:rPr>
              <a:t>Många har en spelarutbildningsplan men få lyckas tillämpa den</a:t>
            </a:r>
          </a:p>
        </p:txBody>
      </p:sp>
      <p:graphicFrame>
        <p:nvGraphicFramePr>
          <p:cNvPr id="8" name="Diagram 7">
            <a:extLst>
              <a:ext uri="{FF2B5EF4-FFF2-40B4-BE49-F238E27FC236}">
                <a16:creationId xmlns:a16="http://schemas.microsoft.com/office/drawing/2014/main" id="{EE99A31E-8ED2-1373-7FD8-F3FDF69D2C29}"/>
              </a:ext>
            </a:extLst>
          </p:cNvPr>
          <p:cNvGraphicFramePr>
            <a:graphicFrameLocks/>
          </p:cNvGraphicFramePr>
          <p:nvPr>
            <p:extLst>
              <p:ext uri="{D42A27DB-BD31-4B8C-83A1-F6EECF244321}">
                <p14:modId xmlns:p14="http://schemas.microsoft.com/office/powerpoint/2010/main" val="2252607587"/>
              </p:ext>
            </p:extLst>
          </p:nvPr>
        </p:nvGraphicFramePr>
        <p:xfrm>
          <a:off x="731166" y="2374375"/>
          <a:ext cx="8859147" cy="4279088"/>
        </p:xfrm>
        <a:graphic>
          <a:graphicData uri="http://schemas.openxmlformats.org/drawingml/2006/chart">
            <c:chart xmlns:c="http://schemas.openxmlformats.org/drawingml/2006/chart" xmlns:r="http://schemas.openxmlformats.org/officeDocument/2006/relationships" r:id="rId3"/>
          </a:graphicData>
        </a:graphic>
      </p:graphicFrame>
      <p:sp>
        <p:nvSpPr>
          <p:cNvPr id="9" name="Subtitle 4">
            <a:extLst>
              <a:ext uri="{FF2B5EF4-FFF2-40B4-BE49-F238E27FC236}">
                <a16:creationId xmlns:a16="http://schemas.microsoft.com/office/drawing/2014/main" id="{075091A0-2A00-940C-7D04-B3623E2742FD}"/>
              </a:ext>
            </a:extLst>
          </p:cNvPr>
          <p:cNvSpPr txBox="1">
            <a:spLocks/>
          </p:cNvSpPr>
          <p:nvPr/>
        </p:nvSpPr>
        <p:spPr>
          <a:xfrm>
            <a:off x="6574055" y="5414210"/>
            <a:ext cx="1597793" cy="264695"/>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ClrTx/>
              <a:buFont typeface="Arial" panose="020B0604020202020204" pitchFamily="34" charset="0"/>
              <a:buNone/>
              <a:defRPr sz="4300" kern="1200">
                <a:solidFill>
                  <a:schemeClr val="bg1"/>
                </a:solidFill>
                <a:latin typeface="+mn-lt"/>
                <a:ea typeface="+mn-ea"/>
                <a:cs typeface="+mn-cs"/>
              </a:defRPr>
            </a:lvl1pPr>
            <a:lvl2pPr marL="457200" indent="0" algn="ctr" defTabSz="914400" rtl="0" eaLnBrk="1" latinLnBrk="0" hangingPunct="1">
              <a:lnSpc>
                <a:spcPct val="95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5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sv-SE" altLang="sv-SE" sz="1200">
                <a:solidFill>
                  <a:schemeClr val="accent4">
                    <a:lumMod val="10000"/>
                  </a:schemeClr>
                </a:solidFill>
                <a:latin typeface="Calibri"/>
                <a:sym typeface="Helvetica Neue" panose="02000503000000000000" pitchFamily="2" charset="0"/>
              </a:rPr>
              <a:t>19 %</a:t>
            </a:r>
          </a:p>
        </p:txBody>
      </p:sp>
      <p:sp>
        <p:nvSpPr>
          <p:cNvPr id="10" name="Subtitle 4">
            <a:extLst>
              <a:ext uri="{FF2B5EF4-FFF2-40B4-BE49-F238E27FC236}">
                <a16:creationId xmlns:a16="http://schemas.microsoft.com/office/drawing/2014/main" id="{29F05CDF-7F7A-C16B-B6E7-14904150BA6F}"/>
              </a:ext>
            </a:extLst>
          </p:cNvPr>
          <p:cNvSpPr txBox="1">
            <a:spLocks/>
          </p:cNvSpPr>
          <p:nvPr/>
        </p:nvSpPr>
        <p:spPr>
          <a:xfrm>
            <a:off x="2442411" y="3344779"/>
            <a:ext cx="1446195" cy="293570"/>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ClrTx/>
              <a:buFont typeface="Arial" panose="020B0604020202020204" pitchFamily="34" charset="0"/>
              <a:buNone/>
              <a:defRPr sz="4300" kern="1200">
                <a:solidFill>
                  <a:schemeClr val="bg1"/>
                </a:solidFill>
                <a:latin typeface="+mn-lt"/>
                <a:ea typeface="+mn-ea"/>
                <a:cs typeface="+mn-cs"/>
              </a:defRPr>
            </a:lvl1pPr>
            <a:lvl2pPr marL="457200" indent="0" algn="ctr" defTabSz="914400" rtl="0" eaLnBrk="1" latinLnBrk="0" hangingPunct="1">
              <a:lnSpc>
                <a:spcPct val="95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5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defRPr/>
            </a:pPr>
            <a:r>
              <a:rPr lang="sv-SE" altLang="sv-SE" sz="1200" dirty="0">
                <a:solidFill>
                  <a:schemeClr val="accent4">
                    <a:lumMod val="10000"/>
                  </a:schemeClr>
                </a:solidFill>
                <a:latin typeface="Calibri"/>
                <a:sym typeface="Helvetica Neue" panose="02000503000000000000" pitchFamily="2" charset="0"/>
              </a:rPr>
              <a:t>77 %</a:t>
            </a:r>
          </a:p>
        </p:txBody>
      </p:sp>
      <p:sp>
        <p:nvSpPr>
          <p:cNvPr id="12" name="Rounded Rectangle 7">
            <a:extLst>
              <a:ext uri="{FF2B5EF4-FFF2-40B4-BE49-F238E27FC236}">
                <a16:creationId xmlns:a16="http://schemas.microsoft.com/office/drawing/2014/main" id="{2CFC3F06-8D9E-A25A-2FC7-7704A93A46A5}"/>
              </a:ext>
            </a:extLst>
          </p:cNvPr>
          <p:cNvSpPr>
            <a:spLocks noChangeArrowheads="1"/>
          </p:cNvSpPr>
          <p:nvPr/>
        </p:nvSpPr>
        <p:spPr bwMode="auto">
          <a:xfrm>
            <a:off x="9590313" y="5577282"/>
            <a:ext cx="2479283" cy="1146245"/>
          </a:xfrm>
          <a:prstGeom prst="roundRect">
            <a:avLst>
              <a:gd name="adj" fmla="val 13818"/>
            </a:avLst>
          </a:prstGeom>
          <a:solidFill>
            <a:schemeClr val="tx2"/>
          </a:solidFill>
          <a:ln>
            <a:no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sv-SE" altLang="sv-SE" sz="1400" b="1"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Undersökningens detaljer:</a:t>
            </a:r>
          </a:p>
          <a:p>
            <a:pPr marL="0" marR="0" lvl="0" indent="0" defTabSz="457200" eaLnBrk="1" fontAlgn="auto" latinLnBrk="0" hangingPunct="1">
              <a:lnSpc>
                <a:spcPct val="100000"/>
              </a:lnSpc>
              <a:spcBef>
                <a:spcPts val="0"/>
              </a:spcBef>
              <a:spcAft>
                <a:spcPts val="0"/>
              </a:spcAft>
              <a:buClrTx/>
              <a:buSzTx/>
              <a:buFontTx/>
              <a:buNone/>
              <a:tabLst/>
              <a:defRPr/>
            </a:pPr>
            <a:r>
              <a:rPr kumimoji="0" lang="sv-SE" altLang="sv-SE" sz="1400" b="1"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Metod: </a:t>
            </a:r>
            <a:r>
              <a:rPr kumimoji="0" lang="sv-SE" altLang="sv-SE" sz="1400" b="0"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Enkät</a:t>
            </a:r>
          </a:p>
          <a:p>
            <a:pPr marL="0" marR="0" lvl="0" indent="0" defTabSz="457200" eaLnBrk="1" fontAlgn="auto" latinLnBrk="0" hangingPunct="1">
              <a:lnSpc>
                <a:spcPct val="100000"/>
              </a:lnSpc>
              <a:spcBef>
                <a:spcPts val="0"/>
              </a:spcBef>
              <a:spcAft>
                <a:spcPts val="0"/>
              </a:spcAft>
              <a:buClrTx/>
              <a:buSzTx/>
              <a:buFontTx/>
              <a:buNone/>
              <a:tabLst/>
              <a:defRPr/>
            </a:pPr>
            <a:r>
              <a:rPr kumimoji="0" lang="sv-SE" altLang="sv-SE" sz="1400" b="1"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Målgrupp: </a:t>
            </a:r>
            <a:r>
              <a:rPr kumimoji="0" lang="sv-SE" altLang="sv-SE" sz="1400" b="0"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Alla föreningar med barn- och ungdomsverksamhet</a:t>
            </a:r>
          </a:p>
          <a:p>
            <a:pPr marL="0" marR="0" lvl="0" indent="0" defTabSz="457200" eaLnBrk="1" fontAlgn="auto" latinLnBrk="0" hangingPunct="1">
              <a:lnSpc>
                <a:spcPct val="100000"/>
              </a:lnSpc>
              <a:spcBef>
                <a:spcPts val="0"/>
              </a:spcBef>
              <a:spcAft>
                <a:spcPts val="0"/>
              </a:spcAft>
              <a:buClrTx/>
              <a:buSzTx/>
              <a:buFontTx/>
              <a:buNone/>
              <a:tabLst/>
              <a:defRPr/>
            </a:pPr>
            <a:r>
              <a:rPr kumimoji="0" lang="sv-SE" altLang="sv-SE" sz="1400" b="1"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Årtal: </a:t>
            </a:r>
            <a:r>
              <a:rPr kumimoji="0" lang="sv-SE" altLang="sv-SE" sz="1400" b="0" i="0" u="none" strike="noStrike" kern="0" cap="none" spc="0" normalizeH="0" baseline="0" noProof="0">
                <a:ln>
                  <a:noFill/>
                </a:ln>
                <a:solidFill>
                  <a:schemeClr val="tx1"/>
                </a:solidFill>
                <a:effectLst/>
                <a:uLnTx/>
                <a:uFillTx/>
                <a:latin typeface="Calibri"/>
                <a:ea typeface="MS PGothic" panose="020B0600070205080204" pitchFamily="34" charset="-128"/>
                <a:sym typeface="Helvetica Neue" panose="02000503000000000000" pitchFamily="2" charset="0"/>
              </a:rPr>
              <a:t>2020</a:t>
            </a:r>
            <a:endParaRPr kumimoji="0" lang="sv-SE" altLang="sv-SE" sz="1400" b="0" i="0" u="none" strike="noStrike" kern="0" cap="none" spc="0" normalizeH="0" baseline="0" noProof="0">
              <a:ln>
                <a:noFill/>
              </a:ln>
              <a:solidFill>
                <a:schemeClr val="tx1"/>
              </a:solidFill>
              <a:effectLst/>
              <a:uLnTx/>
              <a:uFillTx/>
              <a:latin typeface="Calibri"/>
              <a:ea typeface="MS PGothic" panose="020B0600070205080204" pitchFamily="34" charset="-128"/>
              <a:sym typeface="Gill Sans" panose="020B0502020104020203" pitchFamily="34" charset="-79"/>
            </a:endParaRPr>
          </a:p>
        </p:txBody>
      </p:sp>
    </p:spTree>
    <p:extLst>
      <p:ext uri="{BB962C8B-B14F-4D97-AF65-F5344CB8AC3E}">
        <p14:creationId xmlns:p14="http://schemas.microsoft.com/office/powerpoint/2010/main" val="926194466"/>
      </p:ext>
    </p:extLst>
  </p:cSld>
  <p:clrMapOvr>
    <a:masterClrMapping/>
  </p:clrMapOvr>
</p:sld>
</file>

<file path=ppt/theme/theme1.xml><?xml version="1.0" encoding="utf-8"?>
<a:theme xmlns:a="http://schemas.openxmlformats.org/drawingml/2006/main" name="Office-tema">
  <a:themeElements>
    <a:clrScheme name="SvFF">
      <a:dk1>
        <a:srgbClr val="005193"/>
      </a:dk1>
      <a:lt1>
        <a:srgbClr val="FFFFFF"/>
      </a:lt1>
      <a:dk2>
        <a:srgbClr val="FECB00"/>
      </a:dk2>
      <a:lt2>
        <a:srgbClr val="63B9E9"/>
      </a:lt2>
      <a:accent1>
        <a:srgbClr val="449DD7"/>
      </a:accent1>
      <a:accent2>
        <a:srgbClr val="0085C8"/>
      </a:accent2>
      <a:accent3>
        <a:srgbClr val="00345C"/>
      </a:accent3>
      <a:accent4>
        <a:srgbClr val="DADADA"/>
      </a:accent4>
      <a:accent5>
        <a:srgbClr val="706F6F"/>
      </a:accent5>
      <a:accent6>
        <a:srgbClr val="479A36"/>
      </a:accent6>
      <a:hlink>
        <a:srgbClr val="FECB00"/>
      </a:hlink>
      <a:folHlink>
        <a:srgbClr val="63B9E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dirty="0" smtClean="0">
            <a:ln>
              <a:noFill/>
            </a:ln>
            <a:solidFill>
              <a:schemeClr val="tx1"/>
            </a:solidFill>
            <a:effectLst/>
            <a:uLnTx/>
            <a:uFillTx/>
            <a:latin typeface="Stag Sans Book" panose="020B0503040000020004" pitchFamily="34" charset="77"/>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Presentation3" id="{5D3819F7-452C-AC46-842A-02CFE30F42DD}" vid="{B21C999E-7557-204D-8FDB-1724027ECCF7}"/>
    </a:ext>
  </a:extLst>
</a:theme>
</file>

<file path=ppt/theme/theme2.xml><?xml version="1.0" encoding="utf-8"?>
<a:theme xmlns:a="http://schemas.openxmlformats.org/drawingml/2006/main" name="2_Office-tema">
  <a:themeElements>
    <a:clrScheme name="SvFF">
      <a:dk1>
        <a:srgbClr val="005193"/>
      </a:dk1>
      <a:lt1>
        <a:srgbClr val="FFFFFF"/>
      </a:lt1>
      <a:dk2>
        <a:srgbClr val="FECB00"/>
      </a:dk2>
      <a:lt2>
        <a:srgbClr val="63B9E9"/>
      </a:lt2>
      <a:accent1>
        <a:srgbClr val="449DD7"/>
      </a:accent1>
      <a:accent2>
        <a:srgbClr val="0085C8"/>
      </a:accent2>
      <a:accent3>
        <a:srgbClr val="00345C"/>
      </a:accent3>
      <a:accent4>
        <a:srgbClr val="DADADA"/>
      </a:accent4>
      <a:accent5>
        <a:srgbClr val="706F6F"/>
      </a:accent5>
      <a:accent6>
        <a:srgbClr val="479A36"/>
      </a:accent6>
      <a:hlink>
        <a:srgbClr val="FECB00"/>
      </a:hlink>
      <a:folHlink>
        <a:srgbClr val="63B9E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dirty="0" smtClean="0">
            <a:ln>
              <a:noFill/>
            </a:ln>
            <a:solidFill>
              <a:schemeClr val="tx1"/>
            </a:solidFill>
            <a:effectLst/>
            <a:uLnTx/>
            <a:uFillTx/>
            <a:latin typeface="Stag Sans Book" panose="020B0503040000020004" pitchFamily="34" charset="77"/>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Presentation3" id="{5D3819F7-452C-AC46-842A-02CFE30F42DD}" vid="{B21C999E-7557-204D-8FDB-1724027ECCF7}"/>
    </a:ext>
  </a:extLst>
</a:theme>
</file>

<file path=ppt/theme/theme3.xml><?xml version="1.0" encoding="utf-8"?>
<a:theme xmlns:a="http://schemas.openxmlformats.org/drawingml/2006/main" name="1_Office-tema">
  <a:themeElements>
    <a:clrScheme name="SvFF">
      <a:dk1>
        <a:srgbClr val="005193"/>
      </a:dk1>
      <a:lt1>
        <a:srgbClr val="FFFFFF"/>
      </a:lt1>
      <a:dk2>
        <a:srgbClr val="FECB00"/>
      </a:dk2>
      <a:lt2>
        <a:srgbClr val="63B9E9"/>
      </a:lt2>
      <a:accent1>
        <a:srgbClr val="449DD7"/>
      </a:accent1>
      <a:accent2>
        <a:srgbClr val="0085C8"/>
      </a:accent2>
      <a:accent3>
        <a:srgbClr val="00345C"/>
      </a:accent3>
      <a:accent4>
        <a:srgbClr val="DADADA"/>
      </a:accent4>
      <a:accent5>
        <a:srgbClr val="706F6F"/>
      </a:accent5>
      <a:accent6>
        <a:srgbClr val="479A36"/>
      </a:accent6>
      <a:hlink>
        <a:srgbClr val="FECB00"/>
      </a:hlink>
      <a:folHlink>
        <a:srgbClr val="63B9E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marL="0" marR="0" indent="0" algn="ctr" defTabSz="914400" rtl="0" eaLnBrk="1" fontAlgn="auto" latinLnBrk="0" hangingPunct="1">
          <a:lnSpc>
            <a:spcPct val="100000"/>
          </a:lnSpc>
          <a:spcBef>
            <a:spcPts val="0"/>
          </a:spcBef>
          <a:spcAft>
            <a:spcPts val="0"/>
          </a:spcAft>
          <a:buClrTx/>
          <a:buSzTx/>
          <a:buFontTx/>
          <a:buNone/>
          <a:tabLst/>
          <a:defRPr kumimoji="0" sz="2000" b="1" i="0" u="none" strike="noStrike" kern="1200" cap="none" spc="0" normalizeH="0" baseline="0" noProof="0" dirty="0" smtClean="0">
            <a:ln>
              <a:noFill/>
            </a:ln>
            <a:solidFill>
              <a:schemeClr val="tx1"/>
            </a:solidFill>
            <a:effectLst/>
            <a:uLnTx/>
            <a:uFillTx/>
            <a:latin typeface="Stag Sans Book" panose="020B0503040000020004" pitchFamily="34" charset="77"/>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Presentation3" id="{5D3819F7-452C-AC46-842A-02CFE30F42DD}" vid="{B21C999E-7557-204D-8FDB-1724027ECCF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7351416969204893E1D7273FE76F25" ma:contentTypeVersion="16" ma:contentTypeDescription="Skapa ett nytt dokument." ma:contentTypeScope="" ma:versionID="9963ec1756461071d2f6c286d82a7a17">
  <xsd:schema xmlns:xsd="http://www.w3.org/2001/XMLSchema" xmlns:xs="http://www.w3.org/2001/XMLSchema" xmlns:p="http://schemas.microsoft.com/office/2006/metadata/properties" xmlns:ns2="a5d71c40-3ebf-4ee9-8bd0-77bb0290f579" xmlns:ns3="fee30d89-2ae6-4599-981d-252de47a4023" targetNamespace="http://schemas.microsoft.com/office/2006/metadata/properties" ma:root="true" ma:fieldsID="66b72f720a117d4b288e3c41796e7221" ns2:_="" ns3:_="">
    <xsd:import namespace="a5d71c40-3ebf-4ee9-8bd0-77bb0290f579"/>
    <xsd:import namespace="fee30d89-2ae6-4599-981d-252de47a40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d71c40-3ebf-4ee9-8bd0-77bb0290f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c567539-fc15-4149-adc5-24126968b8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e30d89-2ae6-4599-981d-252de47a4023"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c497272a-df89-4db9-b702-c3ffeaa50bf3}" ma:internalName="TaxCatchAll" ma:showField="CatchAllData" ma:web="fee30d89-2ae6-4599-981d-252de47a40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d71c40-3ebf-4ee9-8bd0-77bb0290f579">
      <Terms xmlns="http://schemas.microsoft.com/office/infopath/2007/PartnerControls"/>
    </lcf76f155ced4ddcb4097134ff3c332f>
    <TaxCatchAll xmlns="fee30d89-2ae6-4599-981d-252de47a4023" xsi:nil="true"/>
    <SharedWithUsers xmlns="fee30d89-2ae6-4599-981d-252de47a4023">
      <UserInfo>
        <DisplayName>Mårten Johannesson</DisplayName>
        <AccountId>408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31161-5209-4F0C-BC26-473348ABD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d71c40-3ebf-4ee9-8bd0-77bb0290f579"/>
    <ds:schemaRef ds:uri="fee30d89-2ae6-4599-981d-252de47a40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DAA4F-E70B-4A7C-A637-36272E8CE164}">
  <ds:schemaRefs>
    <ds:schemaRef ds:uri="http://purl.org/dc/elements/1.1/"/>
    <ds:schemaRef ds:uri="fee30d89-2ae6-4599-981d-252de47a4023"/>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a5d71c40-3ebf-4ee9-8bd0-77bb0290f579"/>
    <ds:schemaRef ds:uri="http://www.w3.org/XML/1998/namespace"/>
    <ds:schemaRef ds:uri="http://purl.org/dc/dcmitype/"/>
  </ds:schemaRefs>
</ds:datastoreItem>
</file>

<file path=customXml/itemProps3.xml><?xml version="1.0" encoding="utf-8"?>
<ds:datastoreItem xmlns:ds="http://schemas.openxmlformats.org/officeDocument/2006/customXml" ds:itemID="{E6A83C3E-F91F-4278-8B32-7C674217E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SvFF</Template>
  <TotalTime>4240</TotalTime>
  <Words>4540</Words>
  <Application>Microsoft Office PowerPoint</Application>
  <PresentationFormat>Bredbild</PresentationFormat>
  <Paragraphs>847</Paragraphs>
  <Slides>64</Slides>
  <Notes>52</Notes>
  <HiddenSlides>4</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64</vt:i4>
      </vt:variant>
    </vt:vector>
  </HeadingPairs>
  <TitlesOfParts>
    <vt:vector size="74" baseType="lpstr">
      <vt:lpstr>Stag Sans Book</vt:lpstr>
      <vt:lpstr>Wingdings</vt:lpstr>
      <vt:lpstr>Stag Sans Semibold</vt:lpstr>
      <vt:lpstr>Calibri</vt:lpstr>
      <vt:lpstr>Arial</vt:lpstr>
      <vt:lpstr>Arial Black</vt:lpstr>
      <vt:lpstr>SvFF Trim Condensed</vt:lpstr>
      <vt:lpstr>Office-tema</vt:lpstr>
      <vt:lpstr>2_Office-tema</vt:lpstr>
      <vt:lpstr>1_Office-tema</vt:lpstr>
      <vt:lpstr>PROCESSTÖD SPELARUTBILDNINGSPLAN</vt:lpstr>
      <vt:lpstr>PROCESSTÖD SPELARUTBILDNINGSPLAN</vt:lpstr>
      <vt:lpstr>Spelarutbildningsplan</vt:lpstr>
      <vt:lpstr>AGENDA</vt:lpstr>
      <vt:lpstr>SCHEMA HELG</vt:lpstr>
      <vt:lpstr>SCHEMA FLERA KVÄLLAR</vt:lpstr>
      <vt:lpstr>SYFTE &amp; MÅL</vt:lpstr>
      <vt:lpstr>INGÅNGSVÄRDEN</vt:lpstr>
      <vt:lpstr>INGÅNGSVÄRDEN</vt:lpstr>
      <vt:lpstr>EFFEKTER</vt:lpstr>
      <vt:lpstr>RIKTLINJER</vt:lpstr>
      <vt:lpstr>ARBETSFLÖDET</vt:lpstr>
      <vt:lpstr>RIKTLINJER</vt:lpstr>
      <vt:lpstr>FÖRENINGENS RIKTLINJER</vt:lpstr>
      <vt:lpstr>FOTBOLL FÖR ALLA</vt:lpstr>
      <vt:lpstr>FOTBOLL FÖR ALLA</vt:lpstr>
      <vt:lpstr>BARN &amp; UNGDOMARS VILLKOR</vt:lpstr>
      <vt:lpstr>BARN &amp; UNGDOMARS VILLKOR</vt:lpstr>
      <vt:lpstr>GLÄDJE, ANSTRÄNGNING  &amp; LÄRANDE</vt:lpstr>
      <vt:lpstr>GLÄDJE, ANSTRÄNGNING  &amp; LÄRANDE</vt:lpstr>
      <vt:lpstr>HÅLLBART IDROTTANDE</vt:lpstr>
      <vt:lpstr>HÅLLBART IDROTTANDE</vt:lpstr>
      <vt:lpstr>FAIR PLAY</vt:lpstr>
      <vt:lpstr>FAIR PLAY</vt:lpstr>
      <vt:lpstr>SAMMANFATTNING</vt:lpstr>
      <vt:lpstr>SÄTT ATT TRÄNA OCH SPELA</vt:lpstr>
      <vt:lpstr>NATIONELLA SPELFORMER</vt:lpstr>
      <vt:lpstr>SPEL I OLIKA SPELFORMER</vt:lpstr>
      <vt:lpstr>SPELETS SKEDEN</vt:lpstr>
      <vt:lpstr>SPELETS SKEDEN</vt:lpstr>
      <vt:lpstr>MÖJLIGHETER I SPELET</vt:lpstr>
      <vt:lpstr>PowerPoint-presentation</vt:lpstr>
      <vt:lpstr>PRIORITERINGAR I SPELET</vt:lpstr>
      <vt:lpstr>MÖJLIGHETER I SPELET</vt:lpstr>
      <vt:lpstr>FÖRUTSÄTTNINGAR</vt:lpstr>
      <vt:lpstr>PowerPoint-presentation</vt:lpstr>
      <vt:lpstr>PRIORITERINGAR I SPELET</vt:lpstr>
      <vt:lpstr>MÖJLIGHETER I SPELET</vt:lpstr>
      <vt:lpstr>FÖRUTSÄTTNINGAR</vt:lpstr>
      <vt:lpstr>PowerPoint-presentation</vt:lpstr>
      <vt:lpstr>PRIORITERINGAR I SPELET</vt:lpstr>
      <vt:lpstr>MÖJLIGHETER I SPELET</vt:lpstr>
      <vt:lpstr>FÖRUTSÄTTNINGAR</vt:lpstr>
      <vt:lpstr>PowerPoint-presentation</vt:lpstr>
      <vt:lpstr>PRIORITERINGAR I SPELET</vt:lpstr>
      <vt:lpstr>MÖJLIGHETER I SPELET</vt:lpstr>
      <vt:lpstr>FÖRUTSÄTTNINGAR</vt:lpstr>
      <vt:lpstr>PowerPoint-presentation</vt:lpstr>
      <vt:lpstr>PRIORITERINGAR I SPELET</vt:lpstr>
      <vt:lpstr>MÖJLIGHETER I SPELET</vt:lpstr>
      <vt:lpstr>FÖRUTSÄTTNINGAR</vt:lpstr>
      <vt:lpstr>BRA JOBBAT! Nu har vi tagit fram ett förslag på spelarutbildningsplan i vår förening. Nästa steg är att renskriva planen och presentera den för styrelsen. Sedan kan vi gå vidare till ”Tillämpning” och ”Utvärdering”.</vt:lpstr>
      <vt:lpstr>PowerPoint-presentation</vt:lpstr>
      <vt:lpstr>TILLÄMPNING</vt:lpstr>
      <vt:lpstr>FOTBOLLSUTVECKLARE IF</vt:lpstr>
      <vt:lpstr>FOTBOLLSUTVECKLARE IF</vt:lpstr>
      <vt:lpstr>FOTBOLLSUTVECKLARE IF</vt:lpstr>
      <vt:lpstr>FOTBOLLSUTVECKLARE IF</vt:lpstr>
      <vt:lpstr>TILLÄMPNING</vt:lpstr>
      <vt:lpstr>UTVÄRDERING</vt:lpstr>
      <vt:lpstr>UTVÄRDERING</vt:lpstr>
      <vt:lpstr>UTVÄRDERING</vt:lpstr>
      <vt:lpstr>UTVÄRDERING</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Beskrivning</dc:title>
  <dc:creator>Gunnar Pettersson</dc:creator>
  <cp:lastModifiedBy>Anna Malmén</cp:lastModifiedBy>
  <cp:revision>31</cp:revision>
  <dcterms:created xsi:type="dcterms:W3CDTF">2022-10-11T10:49:33Z</dcterms:created>
  <dcterms:modified xsi:type="dcterms:W3CDTF">2023-03-30T14:56:21Z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0x010100D77351416969204893E1D7273FE76F25</vt:lpwstr>
  </property>
  <property fmtid="{D5CDD505-2E9C-101B-9397-08002B2CF9AE}" pid="3" name="Order">
    <vt:r8>6200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