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403" r:id="rId5"/>
    <p:sldId id="2147196958" r:id="rId6"/>
    <p:sldId id="2147196946" r:id="rId7"/>
    <p:sldId id="2147196959" r:id="rId8"/>
    <p:sldId id="2147196955" r:id="rId9"/>
    <p:sldId id="282" r:id="rId10"/>
    <p:sldId id="375" r:id="rId11"/>
    <p:sldId id="2147196951" r:id="rId12"/>
    <p:sldId id="369" r:id="rId13"/>
    <p:sldId id="405" r:id="rId14"/>
    <p:sldId id="370" r:id="rId15"/>
    <p:sldId id="371" r:id="rId16"/>
    <p:sldId id="372" r:id="rId17"/>
    <p:sldId id="373" r:id="rId18"/>
    <p:sldId id="374" r:id="rId19"/>
    <p:sldId id="400" r:id="rId20"/>
    <p:sldId id="378" r:id="rId21"/>
    <p:sldId id="367" r:id="rId22"/>
    <p:sldId id="2147196952" r:id="rId23"/>
    <p:sldId id="385" r:id="rId24"/>
    <p:sldId id="391" r:id="rId25"/>
    <p:sldId id="392" r:id="rId26"/>
    <p:sldId id="342" r:id="rId27"/>
    <p:sldId id="394" r:id="rId28"/>
    <p:sldId id="395" r:id="rId29"/>
    <p:sldId id="401" r:id="rId30"/>
    <p:sldId id="396" r:id="rId31"/>
    <p:sldId id="398" r:id="rId32"/>
    <p:sldId id="365" r:id="rId33"/>
    <p:sldId id="2147196966" r:id="rId34"/>
    <p:sldId id="2147196967" r:id="rId35"/>
    <p:sldId id="279" r:id="rId36"/>
    <p:sldId id="2147196968" r:id="rId37"/>
    <p:sldId id="2147196969"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692F1E-EDA9-5728-D123-B43EA2E221FE}" name="Markus Waldén" initials="MW" userId="1d718fd81e5d5553" providerId="Windows Live"/>
  <p188:author id="{A644E452-BD23-1BB5-8381-440C894ED532}" name="Mats Börjesson" initials="MB" userId="S::mats.borjesson@gu.se::541cb093-899d-4faf-a1e3-e2f2f623178d" providerId="AD"/>
  <p188:author id="{BD4471B7-3853-51A5-6FE0-DEB5874C0447}" name="Matilda Lundblad" initials="ML" userId="S::matilda.lundblad@doktor.se::dd5a6e9a-08fc-4323-babe-76eb6eb2f266" providerId="AD"/>
  <p188:author id="{EEDBC8BE-9B41-4C77-12A4-DA5F4A773FC1}" name="Helena Kopp Kallner" initials="HKK" userId="S::helena.kopp-kallner@ki.se::c1249354-daaa-4f8a-9c99-2b010dff42b9" providerId="AD"/>
  <p188:author id="{5140FFE6-A426-EACE-7F72-A47AFAABEAC6}" name="Ellinor Johansson" initials="EJ" userId="S::ellinor.johansson@svenskfotboll.se::4bb4c66e-aa6a-40e5-9aac-272cc2bdd7f0" providerId="AD"/>
  <p188:author id="{E8F688F5-AE46-544C-4984-C4E6D5897247}" name="Ellinor Johansson" initials="EJ" userId="S::Ellinor.Johansson@svenskfotboll.se::4bb4c66e-aa6a-40e5-9aac-272cc2bdd7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E4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15" autoAdjust="0"/>
    <p:restoredTop sz="81401" autoAdjust="0"/>
  </p:normalViewPr>
  <p:slideViewPr>
    <p:cSldViewPr snapToGrid="0">
      <p:cViewPr varScale="1">
        <p:scale>
          <a:sx n="54" d="100"/>
          <a:sy n="54" d="100"/>
        </p:scale>
        <p:origin x="532" y="52"/>
      </p:cViewPr>
      <p:guideLst>
        <p:guide orient="horz" pos="2818"/>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54EB3-07FD-8144-AAB7-A3AE23175DC7}" type="datetimeFigureOut">
              <a:rPr lang="sv-SE" smtClean="0"/>
              <a:t>2024-04-12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1F817-A4DD-F047-97EE-13C02E8A5C4D}" type="slidenum">
              <a:rPr lang="sv-SE" smtClean="0"/>
              <a:t>‹#›</a:t>
            </a:fld>
            <a:endParaRPr lang="sv-SE"/>
          </a:p>
        </p:txBody>
      </p:sp>
    </p:spTree>
    <p:extLst>
      <p:ext uri="{BB962C8B-B14F-4D97-AF65-F5344CB8AC3E}">
        <p14:creationId xmlns:p14="http://schemas.microsoft.com/office/powerpoint/2010/main" val="150711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3.sv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vff.svenskfotboll.se/samhallsnytta/jamstalldhet/alladaga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3.sv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Times New Roman" panose="02020603050405020304" pitchFamily="18" charset="0"/>
              </a:rPr>
              <a:t>Hälsa deltagarna välkomna, presentera er själva och berätta att ni ska genomföra en kurs om menstruation. </a:t>
            </a:r>
          </a:p>
        </p:txBody>
      </p:sp>
      <p:sp>
        <p:nvSpPr>
          <p:cNvPr id="4" name="Platshållare för bildnummer 3"/>
          <p:cNvSpPr>
            <a:spLocks noGrp="1"/>
          </p:cNvSpPr>
          <p:nvPr>
            <p:ph type="sldNum" sz="quarter" idx="5"/>
          </p:nvPr>
        </p:nvSpPr>
        <p:spPr/>
        <p:txBody>
          <a:bodyPr/>
          <a:lstStyle/>
          <a:p>
            <a:fld id="{6701F817-A4DD-F047-97EE-13C02E8A5C4D}" type="slidenum">
              <a:rPr lang="sv-SE" smtClean="0"/>
              <a:t>1</a:t>
            </a:fld>
            <a:endParaRPr lang="sv-SE"/>
          </a:p>
        </p:txBody>
      </p:sp>
    </p:spTree>
    <p:extLst>
      <p:ext uri="{BB962C8B-B14F-4D97-AF65-F5344CB8AC3E}">
        <p14:creationId xmlns:p14="http://schemas.microsoft.com/office/powerpoint/2010/main" val="4045839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600"/>
              </a:spcAft>
              <a:buNone/>
            </a:pPr>
            <a:r>
              <a:rPr lang="sv-SE" sz="1800">
                <a:effectLst/>
                <a:latin typeface="Calibri" panose="020F0502020204030204" pitchFamily="34" charset="0"/>
                <a:ea typeface="Times New Roman" panose="02020603050405020304" pitchFamily="18" charset="0"/>
              </a:rPr>
              <a:t>1. Läs frågan. </a:t>
            </a:r>
            <a:br>
              <a:rPr lang="sv-SE" sz="1800">
                <a:effectLst/>
                <a:latin typeface="Calibri" panose="020F0502020204030204" pitchFamily="34" charset="0"/>
                <a:ea typeface="Times New Roman" panose="02020603050405020304" pitchFamily="18" charset="0"/>
              </a:rPr>
            </a:br>
            <a:r>
              <a:rPr lang="sv-SE" sz="1800">
                <a:effectLst/>
                <a:latin typeface="Calibri" panose="020F0502020204030204" pitchFamily="34" charset="0"/>
                <a:ea typeface="Times New Roman" panose="02020603050405020304" pitchFamily="18" charset="0"/>
              </a:rPr>
              <a:t>2. Låt deltagarna fundera och sedan ta ställning till frågan. </a:t>
            </a:r>
            <a:br>
              <a:rPr lang="sv-SE" sz="1800">
                <a:effectLst/>
                <a:latin typeface="Calibri" panose="020F0502020204030204" pitchFamily="34" charset="0"/>
                <a:ea typeface="Times New Roman" panose="02020603050405020304" pitchFamily="18" charset="0"/>
              </a:rPr>
            </a:br>
            <a:r>
              <a:rPr lang="sv-SE" sz="1800">
                <a:effectLst/>
                <a:latin typeface="Calibri" panose="020F0502020204030204" pitchFamily="34" charset="0"/>
                <a:ea typeface="Times New Roman" panose="02020603050405020304" pitchFamily="18" charset="0"/>
              </a:rPr>
              <a:t>3. Fortsätt med alla frågorna mellan bild 11-16. </a:t>
            </a:r>
            <a:endParaRPr lang="sv-SE" sz="1200" b="0">
              <a:latin typeface="Calibri" panose="020F0502020204030204" pitchFamily="34" charset="0"/>
              <a:cs typeface="Calibri" panose="020F0502020204030204" pitchFamily="34" charset="0"/>
            </a:endParaRPr>
          </a:p>
          <a:p>
            <a:pPr marL="0" indent="0">
              <a:spcAft>
                <a:spcPts val="600"/>
              </a:spcAft>
              <a:buNone/>
            </a:pPr>
            <a:endParaRPr lang="sv-SE" sz="1200" b="0">
              <a:latin typeface="Calibri" panose="020F0502020204030204" pitchFamily="34" charset="0"/>
              <a:cs typeface="Calibri" panose="020F0502020204030204" pitchFamily="34" charset="0"/>
            </a:endParaRPr>
          </a:p>
          <a:p>
            <a:pPr marL="0" indent="0">
              <a:spcAft>
                <a:spcPts val="600"/>
              </a:spcAft>
              <a:buNone/>
            </a:pPr>
            <a:r>
              <a:rPr lang="sv-SE" sz="1200" b="0">
                <a:latin typeface="Calibri" panose="020F0502020204030204" pitchFamily="34" charset="0"/>
                <a:cs typeface="Calibri" panose="020F0502020204030204" pitchFamily="34" charset="0"/>
              </a:rPr>
              <a:t>Övning med inspiration från </a:t>
            </a:r>
            <a:r>
              <a:rPr lang="sv-SE" sz="1200" b="0" err="1">
                <a:latin typeface="Calibri" panose="020F0502020204030204" pitchFamily="34" charset="0"/>
                <a:cs typeface="Calibri" panose="020F0502020204030204" pitchFamily="34" charset="0"/>
              </a:rPr>
              <a:t>https</a:t>
            </a:r>
            <a:r>
              <a:rPr lang="sv-SE" sz="1200" b="0">
                <a:latin typeface="Calibri" panose="020F0502020204030204" pitchFamily="34" charset="0"/>
                <a:cs typeface="Calibri" panose="020F0502020204030204" pitchFamily="34" charset="0"/>
              </a:rPr>
              <a:t>//:mensen.se </a:t>
            </a:r>
          </a:p>
        </p:txBody>
      </p:sp>
      <p:sp>
        <p:nvSpPr>
          <p:cNvPr id="4" name="Platshållare för bildnummer 3"/>
          <p:cNvSpPr>
            <a:spLocks noGrp="1"/>
          </p:cNvSpPr>
          <p:nvPr>
            <p:ph type="sldNum" sz="quarter" idx="5"/>
          </p:nvPr>
        </p:nvSpPr>
        <p:spPr/>
        <p:txBody>
          <a:bodyPr/>
          <a:lstStyle/>
          <a:p>
            <a:fld id="{6701F817-A4DD-F047-97EE-13C02E8A5C4D}" type="slidenum">
              <a:rPr lang="sv-SE" smtClean="0"/>
              <a:t>10</a:t>
            </a:fld>
            <a:endParaRPr lang="sv-SE"/>
          </a:p>
        </p:txBody>
      </p:sp>
    </p:spTree>
    <p:extLst>
      <p:ext uri="{BB962C8B-B14F-4D97-AF65-F5344CB8AC3E}">
        <p14:creationId xmlns:p14="http://schemas.microsoft.com/office/powerpoint/2010/main" val="60814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Times New Roman" panose="02020603050405020304" pitchFamily="18" charset="0"/>
              </a:rPr>
              <a:t>1. Läs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2. Låt deltagarna fundera och sedan ta ställning till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3. Fortsätt med alla frågorna mellan bild 11-16. </a:t>
            </a:r>
            <a:endParaRPr lang="sv-SE" sz="1000" b="0">
              <a:latin typeface="Calibri" panose="020F0502020204030204" pitchFamily="34" charset="0"/>
              <a:cs typeface="Calibri" panose="020F0502020204030204" pitchFamily="34" charset="0"/>
            </a:endParaRPr>
          </a:p>
          <a:p>
            <a:endParaRPr lang="sv-SE" sz="1200" b="0">
              <a:latin typeface="Calibri" panose="020F0502020204030204" pitchFamily="34" charset="0"/>
              <a:cs typeface="Calibri" panose="020F0502020204030204" pitchFamily="34" charset="0"/>
            </a:endParaRPr>
          </a:p>
          <a:p>
            <a:r>
              <a:rPr lang="sv-SE" sz="1200" b="0">
                <a:latin typeface="Calibri" panose="020F0502020204030204" pitchFamily="34" charset="0"/>
                <a:cs typeface="Calibri" panose="020F0502020204030204" pitchFamily="34" charset="0"/>
              </a:rPr>
              <a:t>Övning med inspiration från </a:t>
            </a:r>
            <a:r>
              <a:rPr lang="sv-SE" sz="1200" b="0" err="1">
                <a:latin typeface="Calibri" panose="020F0502020204030204" pitchFamily="34" charset="0"/>
                <a:cs typeface="Calibri" panose="020F0502020204030204" pitchFamily="34" charset="0"/>
              </a:rPr>
              <a:t>https</a:t>
            </a:r>
            <a:r>
              <a:rPr lang="sv-SE" sz="1200" b="0">
                <a:latin typeface="Calibri" panose="020F0502020204030204" pitchFamily="34" charset="0"/>
                <a:cs typeface="Calibri" panose="020F0502020204030204" pitchFamily="34" charset="0"/>
              </a:rPr>
              <a:t>//:mensen.se </a:t>
            </a:r>
          </a:p>
        </p:txBody>
      </p:sp>
      <p:sp>
        <p:nvSpPr>
          <p:cNvPr id="4" name="Platshållare för bildnummer 3"/>
          <p:cNvSpPr>
            <a:spLocks noGrp="1"/>
          </p:cNvSpPr>
          <p:nvPr>
            <p:ph type="sldNum" sz="quarter" idx="5"/>
          </p:nvPr>
        </p:nvSpPr>
        <p:spPr/>
        <p:txBody>
          <a:bodyPr/>
          <a:lstStyle/>
          <a:p>
            <a:fld id="{6701F817-A4DD-F047-97EE-13C02E8A5C4D}" type="slidenum">
              <a:rPr lang="sv-SE" smtClean="0"/>
              <a:t>11</a:t>
            </a:fld>
            <a:endParaRPr lang="sv-SE"/>
          </a:p>
        </p:txBody>
      </p:sp>
    </p:spTree>
    <p:extLst>
      <p:ext uri="{BB962C8B-B14F-4D97-AF65-F5344CB8AC3E}">
        <p14:creationId xmlns:p14="http://schemas.microsoft.com/office/powerpoint/2010/main" val="4264123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Times New Roman" panose="02020603050405020304" pitchFamily="18" charset="0"/>
              </a:rPr>
              <a:t>1. Läs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2. Låt deltagarna fundera och sedan ta ställning till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3. Fortsätt med alla frågorna mellan bild 11-16. </a:t>
            </a:r>
            <a:endParaRPr lang="sv-SE" sz="1000" b="0">
              <a:latin typeface="Calibri" panose="020F0502020204030204" pitchFamily="34" charset="0"/>
              <a:cs typeface="Calibri" panose="020F0502020204030204" pitchFamily="34" charset="0"/>
            </a:endParaRPr>
          </a:p>
          <a:p>
            <a:endParaRPr lang="sv-SE" sz="1200" b="0">
              <a:latin typeface="Calibri" panose="020F0502020204030204" pitchFamily="34" charset="0"/>
              <a:cs typeface="Calibri" panose="020F0502020204030204" pitchFamily="34" charset="0"/>
            </a:endParaRPr>
          </a:p>
          <a:p>
            <a:r>
              <a:rPr lang="sv-SE" sz="1200" b="0">
                <a:latin typeface="Calibri" panose="020F0502020204030204" pitchFamily="34" charset="0"/>
                <a:cs typeface="Calibri" panose="020F0502020204030204" pitchFamily="34" charset="0"/>
              </a:rPr>
              <a:t>Övning med inspiration från </a:t>
            </a:r>
            <a:r>
              <a:rPr lang="sv-SE" sz="1200" b="0" err="1">
                <a:latin typeface="Calibri" panose="020F0502020204030204" pitchFamily="34" charset="0"/>
                <a:cs typeface="Calibri" panose="020F0502020204030204" pitchFamily="34" charset="0"/>
              </a:rPr>
              <a:t>https</a:t>
            </a:r>
            <a:r>
              <a:rPr lang="sv-SE" sz="1200" b="0">
                <a:latin typeface="Calibri" panose="020F0502020204030204" pitchFamily="34" charset="0"/>
                <a:cs typeface="Calibri" panose="020F0502020204030204" pitchFamily="34" charset="0"/>
              </a:rPr>
              <a:t>//:mensen.se </a:t>
            </a:r>
            <a:endParaRPr lang="sv-SE" b="0">
              <a:cs typeface="Calibri"/>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12</a:t>
            </a:fld>
            <a:endParaRPr lang="sv-SE"/>
          </a:p>
        </p:txBody>
      </p:sp>
    </p:spTree>
    <p:extLst>
      <p:ext uri="{BB962C8B-B14F-4D97-AF65-F5344CB8AC3E}">
        <p14:creationId xmlns:p14="http://schemas.microsoft.com/office/powerpoint/2010/main" val="401475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Times New Roman" panose="02020603050405020304" pitchFamily="18" charset="0"/>
              </a:rPr>
              <a:t>1. Läs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2. Låt deltagarna fundera och sedan ta ställning till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3. Fortsätt med alla frågorna mellan bild 11-16. </a:t>
            </a:r>
            <a:endParaRPr lang="sv-SE" sz="1000" b="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Calibri" panose="020F0502020204030204" pitchFamily="34" charset="0"/>
                <a:cs typeface="Calibri" panose="020F0502020204030204" pitchFamily="34" charset="0"/>
              </a:rPr>
              <a:t>Övning med inspiration från </a:t>
            </a:r>
            <a:r>
              <a:rPr lang="sv-SE" sz="1200" b="0" err="1">
                <a:latin typeface="Calibri" panose="020F0502020204030204" pitchFamily="34" charset="0"/>
                <a:cs typeface="Calibri" panose="020F0502020204030204" pitchFamily="34" charset="0"/>
              </a:rPr>
              <a:t>https</a:t>
            </a:r>
            <a:r>
              <a:rPr lang="sv-SE" sz="1200" b="0">
                <a:latin typeface="Calibri" panose="020F0502020204030204" pitchFamily="34" charset="0"/>
                <a:cs typeface="Calibri" panose="020F0502020204030204" pitchFamily="34" charset="0"/>
              </a:rPr>
              <a:t>//:mensen.se </a:t>
            </a:r>
            <a:endParaRPr lang="sv-SE" b="0"/>
          </a:p>
          <a:p>
            <a:endParaRPr lang="sv-SE" b="0"/>
          </a:p>
        </p:txBody>
      </p:sp>
      <p:sp>
        <p:nvSpPr>
          <p:cNvPr id="4" name="Platshållare för bildnummer 3"/>
          <p:cNvSpPr>
            <a:spLocks noGrp="1"/>
          </p:cNvSpPr>
          <p:nvPr>
            <p:ph type="sldNum" sz="quarter" idx="5"/>
          </p:nvPr>
        </p:nvSpPr>
        <p:spPr/>
        <p:txBody>
          <a:bodyPr/>
          <a:lstStyle/>
          <a:p>
            <a:fld id="{6701F817-A4DD-F047-97EE-13C02E8A5C4D}" type="slidenum">
              <a:rPr lang="sv-SE" smtClean="0"/>
              <a:t>13</a:t>
            </a:fld>
            <a:endParaRPr lang="sv-SE"/>
          </a:p>
        </p:txBody>
      </p:sp>
    </p:spTree>
    <p:extLst>
      <p:ext uri="{BB962C8B-B14F-4D97-AF65-F5344CB8AC3E}">
        <p14:creationId xmlns:p14="http://schemas.microsoft.com/office/powerpoint/2010/main" val="34074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1. Läs frågan. </a:t>
            </a:r>
            <a:br>
              <a:rPr lang="sv-SE" sz="1200" dirty="0">
                <a:effectLst/>
                <a:latin typeface="Calibri" panose="020F0502020204030204" pitchFamily="34" charset="0"/>
                <a:ea typeface="Times New Roman" panose="02020603050405020304" pitchFamily="18" charset="0"/>
              </a:rPr>
            </a:br>
            <a:r>
              <a:rPr lang="sv-SE" sz="1200" dirty="0">
                <a:effectLst/>
                <a:latin typeface="Calibri" panose="020F0502020204030204" pitchFamily="34" charset="0"/>
                <a:ea typeface="Times New Roman" panose="02020603050405020304" pitchFamily="18" charset="0"/>
              </a:rPr>
              <a:t>2. Låt deltagarna fundera och sedan ta ställning till frågan. </a:t>
            </a:r>
            <a:br>
              <a:rPr lang="sv-SE" sz="1200" dirty="0">
                <a:effectLst/>
                <a:latin typeface="Calibri" panose="020F0502020204030204" pitchFamily="34" charset="0"/>
                <a:ea typeface="Times New Roman" panose="02020603050405020304" pitchFamily="18" charset="0"/>
              </a:rPr>
            </a:br>
            <a:r>
              <a:rPr lang="sv-SE" sz="1200" dirty="0">
                <a:effectLst/>
                <a:latin typeface="Calibri" panose="020F0502020204030204" pitchFamily="34" charset="0"/>
                <a:ea typeface="Times New Roman" panose="02020603050405020304" pitchFamily="18" charset="0"/>
              </a:rPr>
              <a:t>3. Fortsätt med alla frågorna mellan bild 11-16. </a:t>
            </a:r>
            <a:endParaRPr lang="sv-SE" sz="10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Calibri" panose="020F0502020204030204" pitchFamily="34" charset="0"/>
                <a:cs typeface="Calibri" panose="020F0502020204030204" pitchFamily="34" charset="0"/>
              </a:rPr>
              <a:t>Övning med inspiration från </a:t>
            </a:r>
            <a:r>
              <a:rPr lang="sv-SE" sz="1200" b="0" dirty="0" err="1">
                <a:latin typeface="Calibri" panose="020F0502020204030204" pitchFamily="34" charset="0"/>
                <a:cs typeface="Calibri" panose="020F0502020204030204" pitchFamily="34" charset="0"/>
              </a:rPr>
              <a:t>https</a:t>
            </a:r>
            <a:r>
              <a:rPr lang="sv-SE" sz="1200" b="0" dirty="0">
                <a:latin typeface="Calibri" panose="020F0502020204030204" pitchFamily="34" charset="0"/>
                <a:cs typeface="Calibri" panose="020F0502020204030204" pitchFamily="34" charset="0"/>
              </a:rPr>
              <a:t>//:</a:t>
            </a:r>
            <a:r>
              <a:rPr lang="sv-SE" sz="1200" b="0" dirty="0" err="1">
                <a:latin typeface="Calibri" panose="020F0502020204030204" pitchFamily="34" charset="0"/>
                <a:cs typeface="Calibri" panose="020F0502020204030204" pitchFamily="34" charset="0"/>
              </a:rPr>
              <a:t>mensen.se</a:t>
            </a:r>
            <a:r>
              <a:rPr lang="sv-SE" sz="1200" b="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highlight>
                  <a:srgbClr val="FFFF00"/>
                </a:highlight>
                <a:latin typeface="Calibri" panose="020F0502020204030204" pitchFamily="34" charset="0"/>
                <a:cs typeface="Calibri" panose="020F0502020204030204" pitchFamily="34" charset="0"/>
              </a:rPr>
              <a:t>TILLAGT AV MATILDA: Rätt svar: ungdomsmottagning och skolsköterska. Nämn att det inte är alla som vill prata med sina föräldrar. </a:t>
            </a:r>
            <a:endParaRPr lang="sv-SE" b="0" dirty="0">
              <a:highlight>
                <a:srgbClr val="FFFF00"/>
              </a:highlight>
            </a:endParaRPr>
          </a:p>
          <a:p>
            <a:endParaRPr lang="sv-SE" b="0"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14</a:t>
            </a:fld>
            <a:endParaRPr lang="sv-SE"/>
          </a:p>
        </p:txBody>
      </p:sp>
    </p:spTree>
    <p:extLst>
      <p:ext uri="{BB962C8B-B14F-4D97-AF65-F5344CB8AC3E}">
        <p14:creationId xmlns:p14="http://schemas.microsoft.com/office/powerpoint/2010/main" val="289209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Calibri" panose="020F0502020204030204" pitchFamily="34" charset="0"/>
                <a:ea typeface="Times New Roman" panose="02020603050405020304" pitchFamily="18" charset="0"/>
              </a:rPr>
              <a:t>1. Läs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2. Låt deltagarna fundera och sedan ta ställning till frågan. </a:t>
            </a:r>
            <a:br>
              <a:rPr lang="sv-SE" sz="1200">
                <a:effectLst/>
                <a:latin typeface="Calibri" panose="020F0502020204030204" pitchFamily="34" charset="0"/>
                <a:ea typeface="Times New Roman" panose="02020603050405020304" pitchFamily="18" charset="0"/>
              </a:rPr>
            </a:br>
            <a:r>
              <a:rPr lang="sv-SE" sz="1200">
                <a:effectLst/>
                <a:latin typeface="Calibri" panose="020F0502020204030204" pitchFamily="34" charset="0"/>
                <a:ea typeface="Times New Roman" panose="02020603050405020304" pitchFamily="18" charset="0"/>
              </a:rPr>
              <a:t>3. Fortsätt med alla frågorna mellan bild 11-16. </a:t>
            </a:r>
            <a:endParaRPr lang="sv-SE" sz="1000" b="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a:latin typeface="Calibri" panose="020F0502020204030204" pitchFamily="34" charset="0"/>
                <a:cs typeface="Calibri" panose="020F0502020204030204" pitchFamily="34" charset="0"/>
              </a:rPr>
              <a:t>Övning med inspiration från </a:t>
            </a:r>
            <a:r>
              <a:rPr lang="sv-SE" sz="1200" b="0" err="1">
                <a:latin typeface="Calibri" panose="020F0502020204030204" pitchFamily="34" charset="0"/>
                <a:cs typeface="Calibri" panose="020F0502020204030204" pitchFamily="34" charset="0"/>
              </a:rPr>
              <a:t>https</a:t>
            </a:r>
            <a:r>
              <a:rPr lang="sv-SE" sz="1200" b="0">
                <a:latin typeface="Calibri" panose="020F0502020204030204" pitchFamily="34" charset="0"/>
                <a:cs typeface="Calibri" panose="020F0502020204030204" pitchFamily="34" charset="0"/>
              </a:rPr>
              <a:t>//:mensen.se </a:t>
            </a:r>
            <a:endParaRPr lang="sv-SE" b="0"/>
          </a:p>
          <a:p>
            <a:endParaRPr lang="sv-SE" b="0"/>
          </a:p>
        </p:txBody>
      </p:sp>
      <p:sp>
        <p:nvSpPr>
          <p:cNvPr id="4" name="Platshållare för bildnummer 3"/>
          <p:cNvSpPr>
            <a:spLocks noGrp="1"/>
          </p:cNvSpPr>
          <p:nvPr>
            <p:ph type="sldNum" sz="quarter" idx="5"/>
          </p:nvPr>
        </p:nvSpPr>
        <p:spPr/>
        <p:txBody>
          <a:bodyPr/>
          <a:lstStyle/>
          <a:p>
            <a:fld id="{6701F817-A4DD-F047-97EE-13C02E8A5C4D}" type="slidenum">
              <a:rPr lang="sv-SE" smtClean="0"/>
              <a:t>15</a:t>
            </a:fld>
            <a:endParaRPr lang="sv-SE"/>
          </a:p>
        </p:txBody>
      </p:sp>
    </p:spTree>
    <p:extLst>
      <p:ext uri="{BB962C8B-B14F-4D97-AF65-F5344CB8AC3E}">
        <p14:creationId xmlns:p14="http://schemas.microsoft.com/office/powerpoint/2010/main" val="134305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Calibri" panose="020F0502020204030204" pitchFamily="34" charset="0"/>
                <a:ea typeface="Times New Roman" panose="02020603050405020304" pitchFamily="18" charset="0"/>
              </a:rPr>
              <a:t>Introduktionsbild fakta om mens.</a:t>
            </a:r>
            <a:br>
              <a:rPr lang="sv-SE"/>
            </a:br>
            <a:endParaRPr lang="sv-SE"/>
          </a:p>
        </p:txBody>
      </p:sp>
      <p:sp>
        <p:nvSpPr>
          <p:cNvPr id="4" name="Platshållare för bildnummer 3"/>
          <p:cNvSpPr>
            <a:spLocks noGrp="1"/>
          </p:cNvSpPr>
          <p:nvPr>
            <p:ph type="sldNum" sz="quarter" idx="5"/>
          </p:nvPr>
        </p:nvSpPr>
        <p:spPr/>
        <p:txBody>
          <a:bodyPr/>
          <a:lstStyle/>
          <a:p>
            <a:fld id="{6701F817-A4DD-F047-97EE-13C02E8A5C4D}" type="slidenum">
              <a:rPr lang="sv-SE" smtClean="0"/>
              <a:t>16</a:t>
            </a:fld>
            <a:endParaRPr lang="sv-SE"/>
          </a:p>
        </p:txBody>
      </p:sp>
    </p:spTree>
    <p:extLst>
      <p:ext uri="{BB962C8B-B14F-4D97-AF65-F5344CB8AC3E}">
        <p14:creationId xmlns:p14="http://schemas.microsoft.com/office/powerpoint/2010/main" val="3230462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Förklara varför vi får mens: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1. </a:t>
            </a:r>
            <a:r>
              <a:rPr lang="sv-SE" b="0" dirty="0">
                <a:solidFill>
                  <a:srgbClr val="073D80"/>
                </a:solidFill>
                <a:effectLst/>
                <a:latin typeface="Arial" panose="020B0604020202020204" pitchFamily="34" charset="0"/>
              </a:rPr>
              <a:t>Ungefär en gång i månaden tar sig ett ägg ut ur äggstocken och fångas upp av äggledaren.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2. </a:t>
            </a:r>
            <a:r>
              <a:rPr lang="sv-SE" b="0" dirty="0">
                <a:solidFill>
                  <a:srgbClr val="073D80"/>
                </a:solidFill>
                <a:effectLst/>
                <a:latin typeface="Arial" panose="020B0604020202020204" pitchFamily="34" charset="0"/>
              </a:rPr>
              <a:t>Ägget åker mot livmodern genom äggledaren. Det är när </a:t>
            </a:r>
            <a:r>
              <a:rPr lang="sv-SE" b="0" dirty="0">
                <a:solidFill>
                  <a:srgbClr val="073D80"/>
                </a:solidFill>
                <a:effectLst/>
                <a:highlight>
                  <a:srgbClr val="FFFF00"/>
                </a:highlight>
                <a:latin typeface="Arial" panose="020B0604020202020204" pitchFamily="34" charset="0"/>
              </a:rPr>
              <a:t>ägget är i äggledaren som det kan bli befruktat.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solidFill>
                  <a:srgbClr val="073D80"/>
                </a:solidFill>
                <a:effectLst/>
                <a:highlight>
                  <a:srgbClr val="FFFF00"/>
                </a:highlight>
                <a:latin typeface="Arial" panose="020B0604020202020204" pitchFamily="34" charset="0"/>
              </a:rPr>
              <a:t>3. Samtidigt som ägganlaget börjar mogna byggs det upp en slemhinna </a:t>
            </a:r>
            <a:r>
              <a:rPr lang="sv-SE" b="0" dirty="0">
                <a:solidFill>
                  <a:srgbClr val="073D80"/>
                </a:solidFill>
                <a:effectLst/>
                <a:latin typeface="Arial" panose="020B0604020202020204" pitchFamily="34" charset="0"/>
              </a:rPr>
              <a:t>på livmoderväggarna. </a:t>
            </a:r>
            <a:r>
              <a:rPr lang="sv-SE" b="0" dirty="0">
                <a:solidFill>
                  <a:srgbClr val="073D80"/>
                </a:solidFill>
                <a:effectLst/>
                <a:latin typeface="Helvetica" pitchFamily="2" charset="0"/>
              </a:rPr>
              <a:t>Den behövs för att ägget ska kunna fästa i livmodern om det blir befruktat.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solidFill>
                  <a:srgbClr val="073D80"/>
                </a:solidFill>
                <a:effectLst/>
                <a:latin typeface="Helvetica" pitchFamily="2" charset="0"/>
              </a:rPr>
              <a:t>4. </a:t>
            </a:r>
            <a:r>
              <a:rPr lang="sv-SE" b="0" dirty="0">
                <a:solidFill>
                  <a:srgbClr val="073D80"/>
                </a:solidFill>
                <a:effectLst/>
                <a:latin typeface="Arial" panose="020B0604020202020204" pitchFamily="34" charset="0"/>
              </a:rPr>
              <a:t>Ett obefruktat ägg fastnar inte i livmoderns slemhinna. </a:t>
            </a:r>
            <a:r>
              <a:rPr lang="sv-SE" b="0" dirty="0">
                <a:solidFill>
                  <a:srgbClr val="073D80"/>
                </a:solidFill>
                <a:effectLst/>
                <a:latin typeface="Helvetica" pitchFamily="2" charset="0"/>
              </a:rPr>
              <a:t>Istället lossnar slemhinnan och droppar ner genom slidan. Detta är mensen.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solidFill>
                <a:srgbClr val="073D8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Calibri" panose="020F0502020204030204" pitchFamily="34" charset="0"/>
                <a:cs typeface="Calibri" panose="020F0502020204030204" pitchFamily="34" charset="0"/>
              </a:rPr>
              <a:t>Med inspiration från </a:t>
            </a:r>
            <a:r>
              <a:rPr lang="sv-SE" sz="1200" b="0" dirty="0" err="1">
                <a:latin typeface="Calibri" panose="020F0502020204030204" pitchFamily="34" charset="0"/>
                <a:cs typeface="Calibri" panose="020F0502020204030204" pitchFamily="34" charset="0"/>
              </a:rPr>
              <a:t>https</a:t>
            </a:r>
            <a:r>
              <a:rPr lang="sv-SE" sz="1200" b="0" dirty="0">
                <a:latin typeface="Calibri" panose="020F0502020204030204" pitchFamily="34" charset="0"/>
                <a:cs typeface="Calibri" panose="020F0502020204030204" pitchFamily="34" charset="0"/>
              </a:rPr>
              <a:t>//:mensen.se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solidFill>
                <a:srgbClr val="073D80"/>
              </a:solidFill>
              <a:effectLst/>
              <a:latin typeface="Arial" panose="020B0604020202020204" pitchFamily="34" charset="0"/>
            </a:endParaRPr>
          </a:p>
          <a:p>
            <a:endParaRPr lang="sv-SE" b="0"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17</a:t>
            </a:fld>
            <a:endParaRPr lang="sv-SE"/>
          </a:p>
        </p:txBody>
      </p:sp>
    </p:spTree>
    <p:extLst>
      <p:ext uri="{BB962C8B-B14F-4D97-AF65-F5344CB8AC3E}">
        <p14:creationId xmlns:p14="http://schemas.microsoft.com/office/powerpoint/2010/main" val="358698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Times New Roman" panose="02020603050405020304" pitchFamily="18" charset="0"/>
              </a:rPr>
              <a:t>Förklara att den förs</a:t>
            </a:r>
            <a:r>
              <a:rPr lang="sv-SE" sz="1800" noProof="0" dirty="0">
                <a:effectLst/>
                <a:latin typeface="Calibri" panose="020F0502020204030204" pitchFamily="34" charset="0"/>
                <a:ea typeface="Times New Roman" panose="02020603050405020304" pitchFamily="18" charset="0"/>
              </a:rPr>
              <a:t>ta menstruationen kommer någon gång under puberteten. </a:t>
            </a:r>
            <a:br>
              <a:rPr lang="de-D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Oftast kommer första mensen i åldern 10-15 år, men den kan även komma tidigare eller senare. </a:t>
            </a:r>
            <a:r>
              <a:rPr lang="sv-SE" sz="1800" noProof="0" dirty="0">
                <a:effectLst/>
                <a:latin typeface="Calibri" panose="020F0502020204030204" pitchFamily="34" charset="0"/>
                <a:ea typeface="Times New Roman" panose="02020603050405020304" pitchFamily="18" charset="0"/>
              </a:rPr>
              <a:t>Om mensen ej kommit när man fyllt 16 år kan det vara bra att söka hjälp.</a:t>
            </a:r>
            <a:r>
              <a:rPr lang="de-DE" sz="1800" dirty="0">
                <a:effectLst/>
                <a:latin typeface="Calibri" panose="020F0502020204030204" pitchFamily="34" charset="0"/>
                <a:ea typeface="Times New Roman" panose="02020603050405020304" pitchFamily="18" charset="0"/>
              </a:rPr>
              <a:t> </a:t>
            </a:r>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18</a:t>
            </a:fld>
            <a:endParaRPr lang="sv-SE"/>
          </a:p>
        </p:txBody>
      </p:sp>
    </p:spTree>
    <p:extLst>
      <p:ext uri="{BB962C8B-B14F-4D97-AF65-F5344CB8AC3E}">
        <p14:creationId xmlns:p14="http://schemas.microsoft.com/office/powerpoint/2010/main" val="383008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Times New Roman" panose="02020603050405020304" pitchFamily="18" charset="0"/>
              </a:rPr>
              <a:t>Information om menscykeln. Förtydliga att mens inte bara är blödningen utan att det är en cykel som man går igenom i de olika faserna.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Times New Roman" panose="02020603050405020304" pitchFamily="18" charset="0"/>
              </a:rPr>
              <a:t>Förtydliga att </a:t>
            </a:r>
            <a:r>
              <a:rPr lang="sv-SE" sz="1800" dirty="0" err="1">
                <a:effectLst/>
                <a:latin typeface="Calibri" panose="020F0502020204030204" pitchFamily="34" charset="0"/>
                <a:ea typeface="Times New Roman" panose="02020603050405020304" pitchFamily="18" charset="0"/>
              </a:rPr>
              <a:t>Follikulärfas</a:t>
            </a:r>
            <a:r>
              <a:rPr lang="sv-SE" sz="1800" dirty="0">
                <a:effectLst/>
                <a:latin typeface="Calibri" panose="020F0502020204030204" pitchFamily="34" charset="0"/>
                <a:ea typeface="Times New Roman" panose="02020603050405020304" pitchFamily="18" charset="0"/>
              </a:rPr>
              <a:t> är innan ägglossningen och </a:t>
            </a:r>
            <a:r>
              <a:rPr lang="sv-SE" sz="1800" dirty="0" err="1">
                <a:effectLst/>
                <a:latin typeface="Calibri" panose="020F0502020204030204" pitchFamily="34" charset="0"/>
                <a:ea typeface="Times New Roman" panose="02020603050405020304" pitchFamily="18" charset="0"/>
              </a:rPr>
              <a:t>Lutealfas</a:t>
            </a:r>
            <a:r>
              <a:rPr lang="sv-SE" sz="1800" dirty="0">
                <a:effectLst/>
                <a:latin typeface="Calibri" panose="020F0502020204030204" pitchFamily="34" charset="0"/>
                <a:ea typeface="Times New Roman" panose="02020603050405020304" pitchFamily="18" charset="0"/>
              </a:rPr>
              <a:t> är efter ägglossning. Man kan påminna dem vad ägglossning är med bild 17 ”Varför får vi mens”. </a:t>
            </a:r>
          </a:p>
        </p:txBody>
      </p:sp>
      <p:sp>
        <p:nvSpPr>
          <p:cNvPr id="4" name="Platshållare för bildnummer 3"/>
          <p:cNvSpPr>
            <a:spLocks noGrp="1"/>
          </p:cNvSpPr>
          <p:nvPr>
            <p:ph type="sldNum" sz="quarter" idx="5"/>
          </p:nvPr>
        </p:nvSpPr>
        <p:spPr/>
        <p:txBody>
          <a:bodyPr/>
          <a:lstStyle/>
          <a:p>
            <a:fld id="{6701F817-A4DD-F047-97EE-13C02E8A5C4D}" type="slidenum">
              <a:rPr lang="sv-SE" smtClean="0"/>
              <a:t>19</a:t>
            </a:fld>
            <a:endParaRPr lang="sv-SE"/>
          </a:p>
        </p:txBody>
      </p:sp>
    </p:spTree>
    <p:extLst>
      <p:ext uri="{BB962C8B-B14F-4D97-AF65-F5344CB8AC3E}">
        <p14:creationId xmlns:p14="http://schemas.microsoft.com/office/powerpoint/2010/main" val="213845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ea typeface="Times New Roman" panose="02020603050405020304" pitchFamily="18" charset="0"/>
              </a:rPr>
              <a:t>Presentera schemat för kursen. </a:t>
            </a:r>
            <a:endParaRPr lang="sv-SE" dirty="0"/>
          </a:p>
          <a:p>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2</a:t>
            </a:fld>
            <a:endParaRPr lang="sv-SE" dirty="0"/>
          </a:p>
        </p:txBody>
      </p:sp>
    </p:spTree>
    <p:extLst>
      <p:ext uri="{BB962C8B-B14F-4D97-AF65-F5344CB8AC3E}">
        <p14:creationId xmlns:p14="http://schemas.microsoft.com/office/powerpoint/2010/main" val="126011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Förklara att mensblödningen kan ha många olika färger och kan byta färg från dag till dag. Mensen kan vara tunn och ibland mer som </a:t>
            </a:r>
            <a:r>
              <a:rPr lang="sv-SE" sz="1800" dirty="0" err="1">
                <a:effectLst/>
                <a:latin typeface="Calibri" panose="020F0502020204030204" pitchFamily="34" charset="0"/>
                <a:ea typeface="Times New Roman" panose="02020603050405020304" pitchFamily="18" charset="0"/>
              </a:rPr>
              <a:t>slajm</a:t>
            </a:r>
            <a:r>
              <a:rPr lang="sv-SE" sz="1800" dirty="0">
                <a:effectLst/>
                <a:latin typeface="Calibri" panose="020F0502020204030204" pitchFamily="34" charset="0"/>
                <a:ea typeface="Times New Roman" panose="02020603050405020304" pitchFamily="18" charset="0"/>
              </a:rPr>
              <a:t> i konsistensen. Detta beror på att det inte bara är blod som rinner ut utan också slemhinnan. </a:t>
            </a:r>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20</a:t>
            </a:fld>
            <a:endParaRPr lang="sv-SE"/>
          </a:p>
        </p:txBody>
      </p:sp>
    </p:spTree>
    <p:extLst>
      <p:ext uri="{BB962C8B-B14F-4D97-AF65-F5344CB8AC3E}">
        <p14:creationId xmlns:p14="http://schemas.microsoft.com/office/powerpoint/2010/main" val="164938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Till den här övningen behövs det blandade mensskydd, glas med vatten, mått och saxar.</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1. Låt deltagarna experimentera med skydden genom att känna, klämma, droppa och doppa.</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2. Diskutera mensskydden under tiden ni experimenterar. Exempel på diskussionsfrågor finns på nästa bild.</a:t>
            </a:r>
          </a:p>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 </a:t>
            </a:r>
          </a:p>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Nämn att normal blödningsmängd är mindre än en halv deciliter per månad. </a:t>
            </a:r>
            <a:r>
              <a:rPr lang="sv-SE" sz="1800" b="0" dirty="0">
                <a:solidFill>
                  <a:srgbClr val="FF0000"/>
                </a:solidFill>
                <a:effectLst/>
                <a:latin typeface="Calibri" panose="020F0502020204030204" pitchFamily="34" charset="0"/>
                <a:ea typeface="Times New Roman" panose="02020603050405020304" pitchFamily="18" charset="0"/>
              </a:rPr>
              <a:t>Ett mensskydd håller normalt i cirka fyra timmar</a:t>
            </a:r>
            <a:r>
              <a:rPr lang="sv-SE" sz="1800" b="0" dirty="0">
                <a:effectLst/>
                <a:latin typeface="Calibri" panose="020F0502020204030204" pitchFamily="34" charset="0"/>
                <a:ea typeface="Times New Roman" panose="02020603050405020304" pitchFamily="18" charset="0"/>
              </a:rPr>
              <a:t>. Upplever man att man har rikliga</a:t>
            </a:r>
            <a:r>
              <a:rPr lang="sv-SE" sz="1800" dirty="0">
                <a:effectLst/>
                <a:latin typeface="Calibri" panose="020F0502020204030204" pitchFamily="34" charset="0"/>
                <a:ea typeface="Times New Roman" panose="02020603050405020304" pitchFamily="18" charset="0"/>
              </a:rPr>
              <a:t> blöder oavsett mängd finns hjälp att få via ungdomsmottagningen, barnmorska/gynekolog eller vårdcentral. </a:t>
            </a:r>
            <a:endParaRPr lang="sv-SE" b="0" dirty="0">
              <a:solidFill>
                <a:srgbClr val="073D80"/>
              </a:solidFill>
              <a:effectLst/>
              <a:latin typeface="Helvetica" pitchFamily="2" charset="0"/>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21</a:t>
            </a:fld>
            <a:endParaRPr lang="sv-SE"/>
          </a:p>
        </p:txBody>
      </p:sp>
    </p:spTree>
    <p:extLst>
      <p:ext uri="{BB962C8B-B14F-4D97-AF65-F5344CB8AC3E}">
        <p14:creationId xmlns:p14="http://schemas.microsoft.com/office/powerpoint/2010/main" val="420797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b="0" dirty="0">
                <a:solidFill>
                  <a:srgbClr val="073D80"/>
                </a:solidFill>
                <a:effectLst/>
                <a:latin typeface="+mn-lt"/>
              </a:rPr>
              <a:t>Exempel på diskussionsfrågor från föregående bild: </a:t>
            </a:r>
          </a:p>
          <a:p>
            <a:pPr>
              <a:buFont typeface="Arial" panose="020B0604020202020204" pitchFamily="34" charset="0"/>
              <a:buChar char="•"/>
            </a:pPr>
            <a:r>
              <a:rPr lang="sv-SE" b="0" dirty="0">
                <a:solidFill>
                  <a:schemeClr val="accent6"/>
                </a:solidFill>
                <a:latin typeface="+mn-lt"/>
                <a:cs typeface="Calibri" panose="020F0502020204030204" pitchFamily="34" charset="0"/>
              </a:rPr>
              <a:t> Vad kan du göra om du plötsligt får mens på fotbollsträning och inte har med mensskydd?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solidFill>
                  <a:schemeClr val="accent6"/>
                </a:solidFill>
                <a:latin typeface="+mn-lt"/>
                <a:cs typeface="Calibri" panose="020F0502020204030204" pitchFamily="34" charset="0"/>
              </a:rPr>
              <a:t> Vad tror du skulle hända om du slutade använda mensskydd?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solidFill>
                  <a:schemeClr val="accent6"/>
                </a:solidFill>
                <a:latin typeface="+mn-lt"/>
                <a:cs typeface="Calibri"/>
              </a:rPr>
              <a:t> Vilken typ av mensskydd skulle du vilja använda när du spelar fotboll?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a:solidFill>
                <a:schemeClr val="accent6"/>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dirty="0">
                <a:solidFill>
                  <a:schemeClr val="accent6"/>
                </a:solidFill>
                <a:latin typeface="+mn-lt"/>
                <a:cs typeface="Calibri"/>
              </a:rPr>
              <a:t>Upplever man som spelare att man inte har något mensskydd som passar kan man söka hjälp hos ungedomsmottaganing och vårdcentral.  </a:t>
            </a:r>
          </a:p>
        </p:txBody>
      </p:sp>
      <p:sp>
        <p:nvSpPr>
          <p:cNvPr id="4" name="Platshållare för bildnummer 3"/>
          <p:cNvSpPr>
            <a:spLocks noGrp="1"/>
          </p:cNvSpPr>
          <p:nvPr>
            <p:ph type="sldNum" sz="quarter" idx="5"/>
          </p:nvPr>
        </p:nvSpPr>
        <p:spPr/>
        <p:txBody>
          <a:bodyPr/>
          <a:lstStyle/>
          <a:p>
            <a:fld id="{6701F817-A4DD-F047-97EE-13C02E8A5C4D}" type="slidenum">
              <a:rPr lang="sv-SE" smtClean="0"/>
              <a:t>22</a:t>
            </a:fld>
            <a:endParaRPr lang="sv-SE"/>
          </a:p>
        </p:txBody>
      </p:sp>
    </p:spTree>
    <p:extLst>
      <p:ext uri="{BB962C8B-B14F-4D97-AF65-F5344CB8AC3E}">
        <p14:creationId xmlns:p14="http://schemas.microsoft.com/office/powerpoint/2010/main" val="2568524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Det är vanligt att få ont i magen eller andra delar av kroppen.</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Det gör oftast ont i nedre delen av magen men kan även kännas i ryggen och benen.</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Anledningen är att livmodern drar ihop sig till att stöta ut slemhinnan och då kan det bli som kramp i magen. Livmodern är en stark muskel som jobbar hårt, man kan säga att livmodern har kramp. </a:t>
            </a:r>
          </a:p>
          <a:p>
            <a:pPr>
              <a:buFont typeface="Arial" panose="020B0604020202020204" pitchFamily="34" charset="0"/>
              <a:buChar char="•"/>
            </a:pPr>
            <a:endParaRPr lang="sv-SE" sz="1800" b="0" dirty="0">
              <a:solidFill>
                <a:srgbClr val="073D80"/>
              </a:solidFill>
              <a:effectLst/>
              <a:latin typeface="Calibri" panose="020F0502020204030204" pitchFamily="34" charset="0"/>
            </a:endParaRPr>
          </a:p>
          <a:p>
            <a:pPr>
              <a:buFont typeface="Arial" panose="020B0604020202020204" pitchFamily="34" charset="0"/>
              <a:buChar char="•"/>
            </a:pPr>
            <a:r>
              <a:rPr lang="sv-SE" b="0" dirty="0">
                <a:solidFill>
                  <a:srgbClr val="073D80"/>
                </a:solidFill>
                <a:effectLst/>
                <a:latin typeface="Helvetica" pitchFamily="2" charset="0"/>
              </a:rPr>
              <a:t> Ref: Mensen, 2023</a:t>
            </a:r>
          </a:p>
          <a:p>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23</a:t>
            </a:fld>
            <a:endParaRPr lang="sv-SE"/>
          </a:p>
        </p:txBody>
      </p:sp>
    </p:spTree>
    <p:extLst>
      <p:ext uri="{BB962C8B-B14F-4D97-AF65-F5344CB8AC3E}">
        <p14:creationId xmlns:p14="http://schemas.microsoft.com/office/powerpoint/2010/main" val="1498856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b="0" dirty="0">
                <a:solidFill>
                  <a:srgbClr val="073D80"/>
                </a:solidFill>
                <a:effectLst/>
                <a:latin typeface="Arial" panose="020B0604020202020204" pitchFamily="34" charset="0"/>
              </a:rPr>
              <a:t>Vad kan hjälpa mot mensvärk:  </a:t>
            </a:r>
          </a:p>
          <a:p>
            <a:pPr>
              <a:buFont typeface="Arial" panose="020B0604020202020204" pitchFamily="34" charset="0"/>
              <a:buChar char="•"/>
            </a:pPr>
            <a:r>
              <a:rPr lang="sv-SE" b="0" dirty="0">
                <a:solidFill>
                  <a:srgbClr val="073D80"/>
                </a:solidFill>
                <a:effectLst/>
                <a:latin typeface="Arial" panose="020B0604020202020204" pitchFamily="34" charset="0"/>
              </a:rPr>
              <a:t> Att träna regelbundet kan förebygga menssmärtor</a:t>
            </a:r>
          </a:p>
          <a:p>
            <a:pPr>
              <a:buFont typeface="Arial" panose="020B0604020202020204" pitchFamily="34" charset="0"/>
              <a:buChar char="•"/>
            </a:pPr>
            <a:r>
              <a:rPr lang="sv-SE" b="0" dirty="0">
                <a:solidFill>
                  <a:srgbClr val="073D80"/>
                </a:solidFill>
                <a:effectLst/>
                <a:latin typeface="Arial" panose="020B0604020202020204" pitchFamily="34" charset="0"/>
              </a:rPr>
              <a:t> För en del kan mensvärk förvärras vid träning</a:t>
            </a:r>
          </a:p>
          <a:p>
            <a:pPr>
              <a:buFont typeface="Arial" panose="020B0604020202020204" pitchFamily="34" charset="0"/>
              <a:buChar char="•"/>
            </a:pPr>
            <a:r>
              <a:rPr lang="sv-SE" b="0" dirty="0">
                <a:solidFill>
                  <a:srgbClr val="073D80"/>
                </a:solidFill>
                <a:effectLst/>
                <a:latin typeface="Arial" panose="020B0604020202020204" pitchFamily="34" charset="0"/>
              </a:rPr>
              <a:t> Vila när det behövs</a:t>
            </a:r>
          </a:p>
          <a:p>
            <a:pPr>
              <a:buFont typeface="Arial" panose="020B0604020202020204" pitchFamily="34" charset="0"/>
              <a:buChar char="•"/>
            </a:pPr>
            <a:r>
              <a:rPr lang="sv-SE" b="0" dirty="0">
                <a:solidFill>
                  <a:srgbClr val="073D80"/>
                </a:solidFill>
                <a:effectLst/>
                <a:latin typeface="Arial" panose="020B0604020202020204" pitchFamily="34" charset="0"/>
              </a:rPr>
              <a:t> Värmedyna där det smärtar</a:t>
            </a:r>
          </a:p>
          <a:p>
            <a:pPr>
              <a:buFont typeface="Arial" panose="020B0604020202020204" pitchFamily="34" charset="0"/>
              <a:buChar char="•"/>
            </a:pPr>
            <a:r>
              <a:rPr lang="sv-SE" b="0" dirty="0">
                <a:solidFill>
                  <a:srgbClr val="073D80"/>
                </a:solidFill>
                <a:effectLst/>
                <a:latin typeface="Arial" panose="020B0604020202020204" pitchFamily="34" charset="0"/>
              </a:rPr>
              <a:t> Receptfria värktabletter, fråga en vuxen du känner dig trygg med om vilken sort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solidFill>
                  <a:srgbClr val="073D80"/>
                </a:solidFill>
                <a:effectLst/>
                <a:latin typeface="Arial" panose="020B0604020202020204" pitchFamily="34" charset="0"/>
              </a:rPr>
              <a:t> Om receptfria värktabletter inte fungerar och du inte kan fokusera på fotbollsträning är det dags att söka hjälp</a:t>
            </a:r>
          </a:p>
          <a:p>
            <a:pPr>
              <a:buFont typeface="Arial" panose="020B0604020202020204" pitchFamily="34" charset="0"/>
              <a:buChar char="•"/>
            </a:pPr>
            <a:r>
              <a:rPr lang="sv-SE" b="0" dirty="0">
                <a:solidFill>
                  <a:srgbClr val="073D80"/>
                </a:solidFill>
                <a:effectLst/>
                <a:latin typeface="Arial" panose="020B0604020202020204" pitchFamily="34" charset="0"/>
              </a:rPr>
              <a:t> Det finns hjälp att få via ungdomsmottagningar, barnmorskor/gynekolog eller vårdcentral.</a:t>
            </a:r>
          </a:p>
        </p:txBody>
      </p:sp>
      <p:sp>
        <p:nvSpPr>
          <p:cNvPr id="4" name="Platshållare för bildnummer 3"/>
          <p:cNvSpPr>
            <a:spLocks noGrp="1"/>
          </p:cNvSpPr>
          <p:nvPr>
            <p:ph type="sldNum" sz="quarter" idx="5"/>
          </p:nvPr>
        </p:nvSpPr>
        <p:spPr/>
        <p:txBody>
          <a:bodyPr/>
          <a:lstStyle/>
          <a:p>
            <a:fld id="{6701F817-A4DD-F047-97EE-13C02E8A5C4D}" type="slidenum">
              <a:rPr lang="sv-SE" smtClean="0"/>
              <a:t>24</a:t>
            </a:fld>
            <a:endParaRPr lang="sv-SE"/>
          </a:p>
        </p:txBody>
      </p:sp>
    </p:spTree>
    <p:extLst>
      <p:ext uri="{BB962C8B-B14F-4D97-AF65-F5344CB8AC3E}">
        <p14:creationId xmlns:p14="http://schemas.microsoft.com/office/powerpoint/2010/main" val="223072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Char char="•"/>
            </a:pPr>
            <a:r>
              <a:rPr lang="sv-SE" b="0" dirty="0">
                <a:solidFill>
                  <a:srgbClr val="073D80"/>
                </a:solidFill>
                <a:effectLst/>
                <a:latin typeface="Arial" panose="020B0604020202020204" pitchFamily="34" charset="0"/>
              </a:rPr>
              <a:t> PMS står för premenstruellt syndrom. P betyder före, M betyder mens och S betyder samling av olika symtom. </a:t>
            </a:r>
          </a:p>
          <a:p>
            <a:pPr>
              <a:buFont typeface="Arial" panose="020B0604020202020204" pitchFamily="34" charset="0"/>
              <a:buChar char="•"/>
            </a:pPr>
            <a:r>
              <a:rPr lang="sv-SE" b="0" dirty="0">
                <a:solidFill>
                  <a:srgbClr val="073D80"/>
                </a:solidFill>
                <a:effectLst/>
                <a:latin typeface="Helvetica" pitchFamily="2" charset="0"/>
              </a:rPr>
              <a:t> PMS är vanligt men kan variera mellan olika personer gällande vilka besvär man får.</a:t>
            </a:r>
          </a:p>
          <a:p>
            <a:pPr>
              <a:buFont typeface="Arial" panose="020B0604020202020204" pitchFamily="34" charset="0"/>
              <a:buChar char="•"/>
            </a:pPr>
            <a:r>
              <a:rPr lang="sv-SE" b="0" dirty="0">
                <a:solidFill>
                  <a:srgbClr val="073D80"/>
                </a:solidFill>
                <a:effectLst/>
                <a:latin typeface="Helvetica" pitchFamily="2" charset="0"/>
              </a:rPr>
              <a:t> Många får PMS, men inte alla. </a:t>
            </a:r>
          </a:p>
          <a:p>
            <a:pPr>
              <a:buFont typeface="Arial" panose="020B0604020202020204" pitchFamily="34" charset="0"/>
              <a:buChar char="•"/>
            </a:pPr>
            <a:r>
              <a:rPr lang="sv-SE" b="0" dirty="0">
                <a:solidFill>
                  <a:srgbClr val="073D80"/>
                </a:solidFill>
                <a:effectLst/>
                <a:latin typeface="Helvetica" pitchFamily="2" charset="0"/>
              </a:rPr>
              <a:t> En del personer kan känna sig extra arga, ledsna eller trötta dagarna innan mens.</a:t>
            </a:r>
          </a:p>
          <a:p>
            <a:pPr>
              <a:buFont typeface="Arial" panose="020B0604020202020204" pitchFamily="34" charset="0"/>
              <a:buChar char="•"/>
            </a:pPr>
            <a:r>
              <a:rPr lang="sv-SE" b="0" dirty="0">
                <a:solidFill>
                  <a:srgbClr val="073D80"/>
                </a:solidFill>
                <a:effectLst/>
                <a:latin typeface="Helvetica" pitchFamily="2" charset="0"/>
              </a:rPr>
              <a:t> Man kan också ha ömma bröst eller ha ont i magen.</a:t>
            </a:r>
          </a:p>
          <a:p>
            <a:pPr>
              <a:buFont typeface="Arial" panose="020B0604020202020204" pitchFamily="34" charset="0"/>
              <a:buChar char="•"/>
            </a:pPr>
            <a:r>
              <a:rPr lang="sv-SE" b="0" dirty="0">
                <a:solidFill>
                  <a:srgbClr val="073D80"/>
                </a:solidFill>
                <a:effectLst/>
                <a:latin typeface="Helvetica" pitchFamily="2" charset="0"/>
              </a:rPr>
              <a:t> Det kan vara bra att förstå varför du känner så och när. </a:t>
            </a:r>
          </a:p>
          <a:p>
            <a:pPr>
              <a:buFont typeface="Arial" panose="020B0604020202020204" pitchFamily="34" charset="0"/>
              <a:buChar char="•"/>
            </a:pPr>
            <a:r>
              <a:rPr lang="sv-SE" b="0" dirty="0">
                <a:solidFill>
                  <a:srgbClr val="073D80"/>
                </a:solidFill>
                <a:effectLst/>
                <a:latin typeface="Helvetica" pitchFamily="2" charset="0"/>
              </a:rPr>
              <a:t> Tips att skriva dagbok för att kartlägga sina symptom så att man kan se eventuella mönster i sin cykel. </a:t>
            </a:r>
          </a:p>
          <a:p>
            <a:pPr>
              <a:defRPr/>
            </a:pPr>
            <a:endParaRPr lang="sv-SE" spc="0" baseline="0" dirty="0">
              <a:latin typeface="Calibri" panose="020F0502020204030204" pitchFamily="34" charset="0"/>
              <a:cs typeface="Calibri" panose="020F0502020204030204" pitchFamily="34" charset="0"/>
            </a:endParaRPr>
          </a:p>
          <a:p>
            <a:pPr marL="0" marR="0" lvl="0" indent="0" algn="l" defTabSz="914400">
              <a:lnSpc>
                <a:spcPct val="100000"/>
              </a:lnSpc>
              <a:spcBef>
                <a:spcPts val="0"/>
              </a:spcBef>
              <a:spcAft>
                <a:spcPts val="0"/>
              </a:spcAft>
              <a:buClrTx/>
              <a:buSzTx/>
              <a:buFontTx/>
              <a:buNone/>
              <a:tabLst/>
              <a:defRPr/>
            </a:pPr>
            <a:r>
              <a:rPr lang="sv-SE" b="1" spc="0" baseline="0" dirty="0">
                <a:latin typeface="Calibri" panose="020F0502020204030204" pitchFamily="34" charset="0"/>
                <a:cs typeface="Calibri" panose="020F0502020204030204" pitchFamily="34" charset="0"/>
              </a:rPr>
              <a:t>Tips för dagbok:</a:t>
            </a:r>
            <a:r>
              <a:rPr lang="sv-SE" spc="0" baseline="0" dirty="0">
                <a:latin typeface="Calibri" panose="020F0502020204030204" pitchFamily="34" charset="0"/>
                <a:cs typeface="Calibri" panose="020F0502020204030204" pitchFamily="34" charset="0"/>
              </a:rPr>
              <a:t> </a:t>
            </a:r>
          </a:p>
          <a:p>
            <a:pPr marL="228600" marR="0" lvl="0" indent="-228600" algn="l" defTabSz="914400">
              <a:lnSpc>
                <a:spcPct val="100000"/>
              </a:lnSpc>
              <a:spcBef>
                <a:spcPts val="0"/>
              </a:spcBef>
              <a:spcAft>
                <a:spcPts val="0"/>
              </a:spcAft>
              <a:buClrTx/>
              <a:buSzTx/>
              <a:buFont typeface="Arial" panose="020B0604020202020204" pitchFamily="34" charset="0"/>
              <a:buChar char="•"/>
              <a:tabLst/>
              <a:defRPr/>
            </a:pPr>
            <a:r>
              <a:rPr lang="sv-SE" spc="0" baseline="0" dirty="0">
                <a:latin typeface="Calibri" panose="020F0502020204030204" pitchFamily="34" charset="0"/>
                <a:cs typeface="Calibri" panose="020F0502020204030204" pitchFamily="34" charset="0"/>
              </a:rPr>
              <a:t>Markera första dag i blödning.</a:t>
            </a:r>
          </a:p>
          <a:p>
            <a:pPr marL="228600" marR="0" lvl="0" indent="-228600" algn="l" defTabSz="914400">
              <a:lnSpc>
                <a:spcPct val="100000"/>
              </a:lnSpc>
              <a:spcBef>
                <a:spcPts val="0"/>
              </a:spcBef>
              <a:spcAft>
                <a:spcPts val="0"/>
              </a:spcAft>
              <a:buClrTx/>
              <a:buSzTx/>
              <a:buFont typeface="Arial" panose="020B0604020202020204" pitchFamily="34" charset="0"/>
              <a:buChar char="•"/>
              <a:tabLst/>
              <a:defRPr/>
            </a:pPr>
            <a:r>
              <a:rPr lang="sv-SE" spc="0" baseline="0" dirty="0">
                <a:latin typeface="Calibri" panose="020F0502020204030204" pitchFamily="34" charset="0"/>
                <a:cs typeface="Calibri" panose="020F0502020204030204" pitchFamily="34" charset="0"/>
              </a:rPr>
              <a:t>Notera om du får några symptom och vilka dessa är. </a:t>
            </a:r>
          </a:p>
          <a:p>
            <a:pPr marL="228600" marR="0" lvl="0" indent="-228600" algn="l" defTabSz="914400">
              <a:lnSpc>
                <a:spcPct val="100000"/>
              </a:lnSpc>
              <a:spcBef>
                <a:spcPts val="0"/>
              </a:spcBef>
              <a:spcAft>
                <a:spcPts val="0"/>
              </a:spcAft>
              <a:buClrTx/>
              <a:buSzTx/>
              <a:buFont typeface="Arial" panose="020B0604020202020204" pitchFamily="34" charset="0"/>
              <a:buChar char="•"/>
              <a:tabLst/>
              <a:defRPr/>
            </a:pPr>
            <a:r>
              <a:rPr lang="sv-SE" spc="0" baseline="0" dirty="0">
                <a:latin typeface="Calibri" panose="020F0502020204030204" pitchFamily="34" charset="0"/>
                <a:cs typeface="Calibri" panose="020F0502020204030204" pitchFamily="34" charset="0"/>
              </a:rPr>
              <a:t>Jämför cyklarna över tid. Notera om du hittar några mönster. </a:t>
            </a:r>
          </a:p>
          <a:p>
            <a:pPr>
              <a:buFont typeface="Arial" panose="020B0604020202020204" pitchFamily="34" charset="0"/>
              <a:buNone/>
            </a:pPr>
            <a:endParaRPr lang="sv-SE" b="0" dirty="0">
              <a:solidFill>
                <a:srgbClr val="073D8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dirty="0">
                <a:latin typeface="Calibri" panose="020F0502020204030204" pitchFamily="34" charset="0"/>
                <a:cs typeface="Calibri" panose="020F0502020204030204" pitchFamily="34" charset="0"/>
              </a:rPr>
              <a:t>Med inspiration från </a:t>
            </a:r>
            <a:r>
              <a:rPr lang="sv-SE" sz="1200" b="0" dirty="0" err="1">
                <a:latin typeface="Calibri" panose="020F0502020204030204" pitchFamily="34" charset="0"/>
                <a:cs typeface="Calibri" panose="020F0502020204030204" pitchFamily="34" charset="0"/>
              </a:rPr>
              <a:t>https</a:t>
            </a:r>
            <a:r>
              <a:rPr lang="sv-SE" sz="1200" b="0" dirty="0">
                <a:latin typeface="Calibri" panose="020F0502020204030204" pitchFamily="34" charset="0"/>
                <a:cs typeface="Calibri" panose="020F0502020204030204" pitchFamily="34" charset="0"/>
              </a:rPr>
              <a:t>//:mensen.se </a:t>
            </a:r>
          </a:p>
          <a:p>
            <a:pPr>
              <a:buFont typeface="Arial" panose="020B0604020202020204" pitchFamily="34" charset="0"/>
              <a:buNone/>
            </a:pPr>
            <a:endParaRPr lang="sv-SE" b="0" dirty="0">
              <a:solidFill>
                <a:srgbClr val="073D80"/>
              </a:solidFill>
              <a:effectLst/>
              <a:latin typeface="Helvetica" pitchFamily="2" charset="0"/>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25</a:t>
            </a:fld>
            <a:endParaRPr lang="sv-SE"/>
          </a:p>
        </p:txBody>
      </p:sp>
    </p:spTree>
    <p:extLst>
      <p:ext uri="{BB962C8B-B14F-4D97-AF65-F5344CB8AC3E}">
        <p14:creationId xmlns:p14="http://schemas.microsoft.com/office/powerpoint/2010/main" val="3948063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Calibri" panose="020F0502020204030204" pitchFamily="34" charset="0"/>
                <a:ea typeface="Times New Roman" panose="02020603050405020304" pitchFamily="18" charset="0"/>
              </a:rPr>
              <a:t>Introduktionsbild viktigt att prata om mens.</a:t>
            </a:r>
            <a:endParaRPr lang="sv-SE"/>
          </a:p>
        </p:txBody>
      </p:sp>
      <p:sp>
        <p:nvSpPr>
          <p:cNvPr id="4" name="Platshållare för bildnummer 3"/>
          <p:cNvSpPr>
            <a:spLocks noGrp="1"/>
          </p:cNvSpPr>
          <p:nvPr>
            <p:ph type="sldNum" sz="quarter" idx="5"/>
          </p:nvPr>
        </p:nvSpPr>
        <p:spPr/>
        <p:txBody>
          <a:bodyPr/>
          <a:lstStyle/>
          <a:p>
            <a:fld id="{6701F817-A4DD-F047-97EE-13C02E8A5C4D}" type="slidenum">
              <a:rPr lang="sv-SE" smtClean="0"/>
              <a:t>26</a:t>
            </a:fld>
            <a:endParaRPr lang="sv-SE"/>
          </a:p>
        </p:txBody>
      </p:sp>
    </p:spTree>
    <p:extLst>
      <p:ext uri="{BB962C8B-B14F-4D97-AF65-F5344CB8AC3E}">
        <p14:creationId xmlns:p14="http://schemas.microsoft.com/office/powerpoint/2010/main" val="425650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b="0" dirty="0">
                <a:solidFill>
                  <a:srgbClr val="073D80"/>
                </a:solidFill>
                <a:effectLst/>
                <a:latin typeface="Arial"/>
                <a:cs typeface="Arial"/>
              </a:rPr>
              <a:t>Ställ frågan öppet till gruppen, ”Varför är det viktigt att prata om mens”. </a:t>
            </a:r>
          </a:p>
          <a:p>
            <a:pPr>
              <a:buFont typeface="Arial" panose="020B0604020202020204" pitchFamily="34" charset="0"/>
              <a:buNone/>
            </a:pPr>
            <a:endParaRPr lang="sv-SE" b="0" dirty="0">
              <a:solidFill>
                <a:srgbClr val="073D80"/>
              </a:solidFill>
              <a:effectLst/>
              <a:latin typeface="Arial"/>
              <a:cs typeface="Arial"/>
            </a:endParaRPr>
          </a:p>
          <a:p>
            <a:pPr>
              <a:buFont typeface="Arial" panose="020B0604020202020204" pitchFamily="34" charset="0"/>
              <a:buNone/>
            </a:pPr>
            <a:r>
              <a:rPr lang="sv-SE" b="0" dirty="0">
                <a:solidFill>
                  <a:srgbClr val="073D80"/>
                </a:solidFill>
                <a:effectLst/>
                <a:latin typeface="Arial"/>
                <a:cs typeface="Arial"/>
              </a:rPr>
              <a:t>Animerat kommer svaren om varför det är viktigt att prata om mens, gå igenom dessa efter diskussionen:  </a:t>
            </a:r>
          </a:p>
          <a:p>
            <a:pPr>
              <a:buFont typeface="Arial" panose="020B0604020202020204" pitchFamily="34" charset="0"/>
              <a:buChar char="•"/>
            </a:pPr>
            <a:r>
              <a:rPr lang="sv-SE" b="0" dirty="0">
                <a:solidFill>
                  <a:srgbClr val="073D80"/>
                </a:solidFill>
                <a:effectLst/>
                <a:latin typeface="Arial"/>
                <a:cs typeface="Arial"/>
              </a:rPr>
              <a:t> Så tränaren kan förstå och stötta </a:t>
            </a:r>
          </a:p>
          <a:p>
            <a:pPr>
              <a:buFont typeface="Arial" panose="020B0604020202020204" pitchFamily="34" charset="0"/>
              <a:buChar char="•"/>
            </a:pPr>
            <a:r>
              <a:rPr lang="sv-SE" b="0" dirty="0">
                <a:solidFill>
                  <a:srgbClr val="073D80"/>
                </a:solidFill>
                <a:effectLst/>
                <a:latin typeface="Arial"/>
                <a:cs typeface="Arial"/>
              </a:rPr>
              <a:t> Så att du kan få bra hjälp så att du kan vara med på träningen </a:t>
            </a:r>
          </a:p>
          <a:p>
            <a:pPr>
              <a:buFont typeface="Arial" panose="020B0604020202020204" pitchFamily="34" charset="0"/>
              <a:buChar char="•"/>
            </a:pPr>
            <a:r>
              <a:rPr lang="sv-SE" b="0" dirty="0">
                <a:solidFill>
                  <a:schemeClr val="bg2"/>
                </a:solidFill>
                <a:latin typeface="Calibri"/>
                <a:cs typeface="Calibri"/>
              </a:rPr>
              <a:t> Så att dina lagkamrater kan förstå dig när du inte är ditt bästa jag</a:t>
            </a:r>
            <a:endParaRPr lang="sv-SE" b="0" dirty="0">
              <a:solidFill>
                <a:schemeClr val="bg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solidFill>
                  <a:srgbClr val="073D80"/>
                </a:solidFill>
                <a:effectLst/>
                <a:latin typeface="Helvetica" pitchFamily="2" charset="0"/>
              </a:rPr>
              <a:t> </a:t>
            </a:r>
            <a:r>
              <a:rPr lang="sv-SE" b="0" dirty="0">
                <a:solidFill>
                  <a:schemeClr val="bg2"/>
                </a:solidFill>
                <a:latin typeface="Calibri"/>
                <a:cs typeface="Calibri"/>
              </a:rPr>
              <a:t>För att normalisera mens och ta bort tabun</a:t>
            </a:r>
            <a:endParaRPr lang="sv-SE" b="0" dirty="0">
              <a:solidFill>
                <a:schemeClr val="bg2"/>
              </a:solidFill>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27</a:t>
            </a:fld>
            <a:endParaRPr lang="sv-SE"/>
          </a:p>
        </p:txBody>
      </p:sp>
    </p:spTree>
    <p:extLst>
      <p:ext uri="{BB962C8B-B14F-4D97-AF65-F5344CB8AC3E}">
        <p14:creationId xmlns:p14="http://schemas.microsoft.com/office/powerpoint/2010/main" val="968989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Syftet med uppgiften är att få fler att prata om mens. Förklara övningen, övningen ska deltagarna sedan genomföra vid något annat tillfälle. </a:t>
            </a:r>
            <a:br>
              <a:rPr lang="sv-SE" sz="1800" dirty="0">
                <a:effectLst/>
                <a:latin typeface="Calibri" panose="020F0502020204030204" pitchFamily="34" charset="0"/>
                <a:ea typeface="Times New Roman" panose="02020603050405020304" pitchFamily="18" charset="0"/>
              </a:rPr>
            </a:br>
            <a:endParaRPr lang="sv-SE" sz="1800" dirty="0">
              <a:effectLst/>
              <a:latin typeface="Calibri" panose="020F0502020204030204" pitchFamily="34" charset="0"/>
              <a:ea typeface="Times New Roman" panose="02020603050405020304" pitchFamily="18" charset="0"/>
            </a:endParaRPr>
          </a:p>
          <a:p>
            <a:pPr>
              <a:buFont typeface="Arial" panose="020B0604020202020204" pitchFamily="34" charset="0"/>
              <a:buNone/>
            </a:pPr>
            <a:r>
              <a:rPr lang="sv-SE" sz="1800" dirty="0">
                <a:effectLst/>
                <a:latin typeface="Calibri" panose="020F0502020204030204" pitchFamily="34" charset="0"/>
                <a:ea typeface="Times New Roman" panose="02020603050405020304" pitchFamily="18" charset="0"/>
              </a:rPr>
              <a:t>Instruktioner till övningen:</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 Deltagarna får intervjua någon som har mens hemma eller i klubben</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 Deltagarna får välja frågor själva, gärna om vad de funderar över</a:t>
            </a:r>
            <a:br>
              <a:rPr lang="sv-SE" sz="1800" dirty="0">
                <a:effectLst/>
                <a:latin typeface="Calibri" panose="020F0502020204030204" pitchFamily="34" charset="0"/>
                <a:ea typeface="Times New Roman" panose="02020603050405020304" pitchFamily="18" charset="0"/>
              </a:rPr>
            </a:br>
            <a:r>
              <a:rPr lang="sv-SE" sz="1800" dirty="0">
                <a:effectLst/>
                <a:latin typeface="Calibri" panose="020F0502020204030204" pitchFamily="34" charset="0"/>
                <a:ea typeface="Times New Roman" panose="02020603050405020304" pitchFamily="18" charset="0"/>
              </a:rPr>
              <a:t>- Tänk på att personen som intervjuas bestämmer vad som vill delas</a:t>
            </a:r>
            <a:br>
              <a:rPr lang="sv-SE" sz="1800" dirty="0">
                <a:effectLst/>
                <a:latin typeface="Calibri" panose="020F0502020204030204" pitchFamily="34" charset="0"/>
                <a:ea typeface="Times New Roman" panose="02020603050405020304" pitchFamily="18" charset="0"/>
              </a:rPr>
            </a:br>
            <a:r>
              <a:rPr lang="de-DE" sz="1800" dirty="0">
                <a:effectLst/>
                <a:latin typeface="Calibri" panose="020F0502020204030204" pitchFamily="34" charset="0"/>
                <a:ea typeface="Times New Roman" panose="02020603050405020304" pitchFamily="18" charset="0"/>
              </a:rPr>
              <a:t>- </a:t>
            </a:r>
            <a:r>
              <a:rPr lang="sv-SE" sz="1800" noProof="0" dirty="0">
                <a:effectLst/>
                <a:latin typeface="Calibri" panose="020F0502020204030204" pitchFamily="34" charset="0"/>
                <a:ea typeface="Times New Roman" panose="02020603050405020304" pitchFamily="18" charset="0"/>
              </a:rPr>
              <a:t>Vi rekommenderar att följa upp uppgiften vid ett annat tillfälle i grupp</a:t>
            </a:r>
            <a:endParaRPr lang="sv-SE" b="0" noProof="0" dirty="0">
              <a:solidFill>
                <a:srgbClr val="073D80"/>
              </a:solidFill>
              <a:latin typeface="Helvetica"/>
              <a:cs typeface="Helvetica"/>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28</a:t>
            </a:fld>
            <a:endParaRPr lang="sv-SE"/>
          </a:p>
        </p:txBody>
      </p:sp>
    </p:spTree>
    <p:extLst>
      <p:ext uri="{BB962C8B-B14F-4D97-AF65-F5344CB8AC3E}">
        <p14:creationId xmlns:p14="http://schemas.microsoft.com/office/powerpoint/2010/main" val="1705285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Calibri" panose="020F0502020204030204" pitchFamily="34" charset="0"/>
                <a:ea typeface="Times New Roman" panose="02020603050405020304" pitchFamily="18" charset="0"/>
              </a:rPr>
              <a:t>Introduktionsbild summering och feedback.</a:t>
            </a:r>
            <a:endParaRPr lang="sv-SE"/>
          </a:p>
        </p:txBody>
      </p:sp>
      <p:sp>
        <p:nvSpPr>
          <p:cNvPr id="4" name="Platshållare för bildnummer 3"/>
          <p:cNvSpPr>
            <a:spLocks noGrp="1"/>
          </p:cNvSpPr>
          <p:nvPr>
            <p:ph type="sldNum" sz="quarter" idx="5"/>
          </p:nvPr>
        </p:nvSpPr>
        <p:spPr/>
        <p:txBody>
          <a:bodyPr/>
          <a:lstStyle/>
          <a:p>
            <a:fld id="{6701F817-A4DD-F047-97EE-13C02E8A5C4D}" type="slidenum">
              <a:rPr lang="sv-SE" smtClean="0"/>
              <a:t>29</a:t>
            </a:fld>
            <a:endParaRPr lang="sv-SE"/>
          </a:p>
        </p:txBody>
      </p:sp>
    </p:spTree>
    <p:extLst>
      <p:ext uri="{BB962C8B-B14F-4D97-AF65-F5344CB8AC3E}">
        <p14:creationId xmlns:p14="http://schemas.microsoft.com/office/powerpoint/2010/main" val="43644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Calibri" panose="020F0502020204030204" pitchFamily="34" charset="0"/>
                <a:ea typeface="Times New Roman" panose="02020603050405020304" pitchFamily="18" charset="0"/>
              </a:rPr>
              <a:t>Introduktionsbild inledning. </a:t>
            </a:r>
            <a:endParaRPr lang="sv-SE"/>
          </a:p>
        </p:txBody>
      </p:sp>
      <p:sp>
        <p:nvSpPr>
          <p:cNvPr id="4" name="Platshållare för bildnummer 3"/>
          <p:cNvSpPr>
            <a:spLocks noGrp="1"/>
          </p:cNvSpPr>
          <p:nvPr>
            <p:ph type="sldNum" sz="quarter" idx="5"/>
          </p:nvPr>
        </p:nvSpPr>
        <p:spPr/>
        <p:txBody>
          <a:bodyPr/>
          <a:lstStyle/>
          <a:p>
            <a:fld id="{6701F817-A4DD-F047-97EE-13C02E8A5C4D}" type="slidenum">
              <a:rPr lang="sv-SE" smtClean="0"/>
              <a:t>3</a:t>
            </a:fld>
            <a:endParaRPr lang="sv-SE"/>
          </a:p>
        </p:txBody>
      </p:sp>
    </p:spTree>
    <p:extLst>
      <p:ext uri="{BB962C8B-B14F-4D97-AF65-F5344CB8AC3E}">
        <p14:creationId xmlns:p14="http://schemas.microsoft.com/office/powerpoint/2010/main" val="3794306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en lista för spelare på var de kan få hjälp om de har problem med mensen. </a:t>
            </a:r>
          </a:p>
        </p:txBody>
      </p:sp>
      <p:sp>
        <p:nvSpPr>
          <p:cNvPr id="4" name="Platshållare för bildnummer 3"/>
          <p:cNvSpPr>
            <a:spLocks noGrp="1"/>
          </p:cNvSpPr>
          <p:nvPr>
            <p:ph type="sldNum" sz="quarter" idx="5"/>
          </p:nvPr>
        </p:nvSpPr>
        <p:spPr/>
        <p:txBody>
          <a:bodyPr/>
          <a:lstStyle/>
          <a:p>
            <a:fld id="{6701F817-A4DD-F047-97EE-13C02E8A5C4D}" type="slidenum">
              <a:rPr lang="sv-SE" smtClean="0"/>
              <a:t>30</a:t>
            </a:fld>
            <a:endParaRPr lang="sv-SE" dirty="0"/>
          </a:p>
        </p:txBody>
      </p:sp>
    </p:spTree>
    <p:extLst>
      <p:ext uri="{BB962C8B-B14F-4D97-AF65-F5344CB8AC3E}">
        <p14:creationId xmlns:p14="http://schemas.microsoft.com/office/powerpoint/2010/main" val="343029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Samtal i små grupper (tre och tre): låt deltagarna diskutera och dela erfarenheter med varandra. </a:t>
            </a:r>
            <a:r>
              <a:rPr lang="sv-SE" sz="1800" dirty="0">
                <a:effectLst/>
              </a:rPr>
              <a:t>S</a:t>
            </a:r>
            <a:r>
              <a:rPr lang="sv-SE" sz="1800" dirty="0">
                <a:effectLst/>
                <a:ea typeface="Times New Roman" panose="02020603050405020304" pitchFamily="18" charset="0"/>
              </a:rPr>
              <a:t>ummera sedan i storgrupp.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noProof="0" dirty="0">
                <a:effectLst/>
                <a:ea typeface="Times New Roman" panose="02020603050405020304" pitchFamily="18" charset="0"/>
              </a:rPr>
              <a:t>Diskussionsfrågor</a:t>
            </a:r>
            <a:r>
              <a:rPr lang="de-DE" sz="1200" dirty="0">
                <a:effectLst/>
                <a:ea typeface="Times New Roman" panose="02020603050405020304" pitchFamily="18" charset="0"/>
              </a:rPr>
              <a:t>:  </a:t>
            </a:r>
            <a:br>
              <a:rPr lang="sv-SE" sz="1200" dirty="0">
                <a:effectLst/>
                <a:ea typeface="Times New Roman" panose="02020603050405020304" pitchFamily="18" charset="0"/>
              </a:rPr>
            </a:br>
            <a:r>
              <a:rPr lang="sv-SE" sz="1200" dirty="0">
                <a:effectLst/>
                <a:ea typeface="Times New Roman" panose="02020603050405020304" pitchFamily="18" charset="0"/>
              </a:rPr>
              <a:t>- Har du fått möjlighet att diskutera det du tycker är viktigt? </a:t>
            </a:r>
            <a:br>
              <a:rPr lang="sv-SE" sz="1200" dirty="0">
                <a:effectLst/>
                <a:ea typeface="Times New Roman" panose="02020603050405020304" pitchFamily="18" charset="0"/>
              </a:rPr>
            </a:br>
            <a:r>
              <a:rPr lang="sv-SE" sz="1200" dirty="0">
                <a:effectLst/>
                <a:ea typeface="Times New Roman" panose="02020603050405020304" pitchFamily="18" charset="0"/>
              </a:rPr>
              <a:t>- Är det något du saknar med utbildningen? </a:t>
            </a:r>
            <a:br>
              <a:rPr lang="sv-SE" sz="1200" dirty="0">
                <a:effectLst/>
                <a:ea typeface="Times New Roman" panose="02020603050405020304" pitchFamily="18" charset="0"/>
              </a:rPr>
            </a:br>
            <a:r>
              <a:rPr lang="sv-SE" sz="1200" dirty="0">
                <a:effectLst/>
                <a:ea typeface="Times New Roman" panose="02020603050405020304" pitchFamily="18" charset="0"/>
              </a:rPr>
              <a:t>- Har du lärt dig något nytt under utbildningen? </a:t>
            </a:r>
            <a:br>
              <a:rPr lang="sv-SE" sz="1200" dirty="0">
                <a:effectLst/>
                <a:ea typeface="Times New Roman" panose="02020603050405020304" pitchFamily="18" charset="0"/>
              </a:rPr>
            </a:br>
            <a:r>
              <a:rPr lang="sv-SE" sz="1200" dirty="0">
                <a:effectLst/>
                <a:ea typeface="Times New Roman" panose="02020603050405020304" pitchFamily="18" charset="0"/>
              </a:rPr>
              <a:t>- Är det något som du kommer att göra direkt efter utbildningen som du inte har gjort förut? </a:t>
            </a:r>
            <a:br>
              <a:rPr lang="sv-SE" sz="1200" dirty="0">
                <a:effectLst/>
                <a:ea typeface="Times New Roman" panose="02020603050405020304" pitchFamily="18" charset="0"/>
              </a:rPr>
            </a:br>
            <a:br>
              <a:rPr lang="sv-SE" sz="1200" dirty="0">
                <a:effectLst/>
                <a:ea typeface="Times New Roman" panose="02020603050405020304" pitchFamily="18" charset="0"/>
              </a:rPr>
            </a:br>
            <a:r>
              <a:rPr lang="sv-SE" sz="1200" dirty="0">
                <a:effectLst/>
                <a:ea typeface="Times New Roman" panose="02020603050405020304" pitchFamily="18" charset="0"/>
              </a:rPr>
              <a:t>Rekommendation: Följ upp detta med gruppen efter några månader med spelarna. Har de gjort något annorlunda och ändrat något beteende efter utbildningen?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dirty="0">
                <a:effectLst/>
                <a:ea typeface="Times New Roman" panose="02020603050405020304" pitchFamily="18" charset="0"/>
              </a:rPr>
            </a:br>
            <a:r>
              <a:rPr lang="sv-SE" sz="1200" dirty="0">
                <a:effectLst/>
                <a:ea typeface="Times New Roman" panose="02020603050405020304" pitchFamily="18" charset="0"/>
              </a:rPr>
              <a:t>Utbildaren och spelarna ska sedan använda QR koden för att svara på en utvärdering om utbildningen, det tar mellan 2-5 minuter. </a:t>
            </a:r>
            <a:r>
              <a:rPr lang="sv-SE" sz="1200" dirty="0">
                <a:solidFill>
                  <a:srgbClr val="00B050"/>
                </a:solidFill>
                <a:effectLst/>
                <a:ea typeface="Times New Roman" panose="02020603050405020304" pitchFamily="18" charset="0"/>
              </a:rPr>
              <a:t>Er feedback är viktigt för oss i vårt fortsatta arbete.</a:t>
            </a:r>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31</a:t>
            </a:fld>
            <a:endParaRPr lang="sv-SE" dirty="0"/>
          </a:p>
        </p:txBody>
      </p:sp>
    </p:spTree>
    <p:extLst>
      <p:ext uri="{BB962C8B-B14F-4D97-AF65-F5344CB8AC3E}">
        <p14:creationId xmlns:p14="http://schemas.microsoft.com/office/powerpoint/2010/main" val="2764121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Times New Roman" panose="02020603050405020304" pitchFamily="18" charset="0"/>
              </a:rPr>
              <a:t>Avslutningsbild – tacka deltagarna för deras engagemang.</a:t>
            </a:r>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32</a:t>
            </a:fld>
            <a:endParaRPr lang="sv-SE"/>
          </a:p>
        </p:txBody>
      </p:sp>
    </p:spTree>
    <p:extLst>
      <p:ext uri="{BB962C8B-B14F-4D97-AF65-F5344CB8AC3E}">
        <p14:creationId xmlns:p14="http://schemas.microsoft.com/office/powerpoint/2010/main" val="3769402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33</a:t>
            </a:fld>
            <a:endParaRPr lang="sv-SE" dirty="0"/>
          </a:p>
        </p:txBody>
      </p:sp>
    </p:spTree>
    <p:extLst>
      <p:ext uri="{BB962C8B-B14F-4D97-AF65-F5344CB8AC3E}">
        <p14:creationId xmlns:p14="http://schemas.microsoft.com/office/powerpoint/2010/main" val="3894798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34</a:t>
            </a:fld>
            <a:endParaRPr lang="sv-SE" dirty="0"/>
          </a:p>
        </p:txBody>
      </p:sp>
    </p:spTree>
    <p:extLst>
      <p:ext uri="{BB962C8B-B14F-4D97-AF65-F5344CB8AC3E}">
        <p14:creationId xmlns:p14="http://schemas.microsoft.com/office/powerpoint/2010/main" val="385055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 upp punkterna och förklara mål och syfte med utbildningen. Förklara innebörden av punkterna vid behov. </a:t>
            </a:r>
            <a:endParaRPr lang="de-DE" sz="1800" dirty="0">
              <a:solidFill>
                <a:srgbClr val="FF0000"/>
              </a:solidFill>
              <a:effectLst/>
              <a:ea typeface="Times New Roman" panose="02020603050405020304" pitchFamily="18" charset="0"/>
            </a:endParaRPr>
          </a:p>
          <a:p>
            <a:pPr marL="285750" indent="-285750">
              <a:lnSpc>
                <a:spcPct val="150000"/>
              </a:lnSpc>
              <a:buFont typeface="Wingdings" pitchFamily="2" charset="2"/>
              <a:buChar char="§"/>
            </a:pPr>
            <a:r>
              <a:rPr lang="sv-SE" dirty="0">
                <a:solidFill>
                  <a:schemeClr val="accent6"/>
                </a:solidFill>
                <a:cs typeface="Calibri" panose="020F0502020204030204" pitchFamily="34" charset="0"/>
              </a:rPr>
              <a:t>Bryta tabun och få fler att prata om mens</a:t>
            </a:r>
          </a:p>
          <a:p>
            <a:pPr marL="285750" indent="-285750">
              <a:lnSpc>
                <a:spcPct val="150000"/>
              </a:lnSpc>
              <a:buFont typeface="Wingdings" pitchFamily="2" charset="2"/>
              <a:buChar char="§"/>
            </a:pPr>
            <a:r>
              <a:rPr lang="sv-SE" dirty="0">
                <a:solidFill>
                  <a:srgbClr val="FF0000"/>
                </a:solidFill>
                <a:cs typeface="Calibri" panose="020F0502020204030204" pitchFamily="34" charset="0"/>
              </a:rPr>
              <a:t>Informera om vart stöd kan fås</a:t>
            </a:r>
          </a:p>
          <a:p>
            <a:pPr marL="285750" indent="-285750">
              <a:lnSpc>
                <a:spcPct val="150000"/>
              </a:lnSpc>
              <a:buFont typeface="Wingdings" pitchFamily="2" charset="2"/>
              <a:buChar char="§"/>
            </a:pPr>
            <a:r>
              <a:rPr lang="sv-SE" sz="1200" dirty="0">
                <a:solidFill>
                  <a:schemeClr val="accent6"/>
                </a:solidFill>
                <a:cs typeface="Calibri" panose="020F0502020204030204" pitchFamily="34" charset="0"/>
              </a:rPr>
              <a:t>Det ska vara naturligt att prata med tränare och lagkamrater om mens</a:t>
            </a:r>
          </a:p>
          <a:p>
            <a:pPr marL="285750" indent="-285750">
              <a:lnSpc>
                <a:spcPct val="150000"/>
              </a:lnSpc>
              <a:buFont typeface="Wingdings" pitchFamily="2" charset="2"/>
              <a:buChar char="§"/>
            </a:pPr>
            <a:r>
              <a:rPr lang="sv-SE" dirty="0">
                <a:solidFill>
                  <a:schemeClr val="accent6"/>
                </a:solidFill>
                <a:cs typeface="Calibri" panose="020F0502020204030204" pitchFamily="34" charset="0"/>
              </a:rPr>
              <a:t>Få fler </a:t>
            </a:r>
            <a:r>
              <a:rPr lang="sv-SE" dirty="0">
                <a:solidFill>
                  <a:srgbClr val="FF0000"/>
                </a:solidFill>
                <a:cs typeface="Calibri" panose="020F0502020204030204" pitchFamily="34" charset="0"/>
              </a:rPr>
              <a:t>personer</a:t>
            </a:r>
            <a:r>
              <a:rPr lang="sv-SE" dirty="0">
                <a:solidFill>
                  <a:schemeClr val="accent6"/>
                </a:solidFill>
                <a:cs typeface="Calibri" panose="020F0502020204030204" pitchFamily="34" charset="0"/>
              </a:rPr>
              <a:t> att fortsätta spela fotboll.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4</a:t>
            </a:fld>
            <a:endParaRPr lang="sv-SE" dirty="0"/>
          </a:p>
        </p:txBody>
      </p:sp>
    </p:spTree>
    <p:extLst>
      <p:ext uri="{BB962C8B-B14F-4D97-AF65-F5344CB8AC3E}">
        <p14:creationId xmlns:p14="http://schemas.microsoft.com/office/powerpoint/2010/main" val="12959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sv-SE" sz="1200" dirty="0">
                <a:effectLst/>
                <a:ea typeface="Times New Roman" panose="02020603050405020304" pitchFamily="18" charset="0"/>
              </a:rPr>
              <a:t>Läs upp punkterna och svara på eventuella frågor. </a:t>
            </a:r>
            <a:endParaRPr lang="sv-SE" sz="1200" dirty="0">
              <a:solidFill>
                <a:schemeClr val="accent6"/>
              </a:solidFill>
              <a:cs typeface="Calibri" panose="020F0502020204030204" pitchFamily="34" charset="0"/>
            </a:endParaRPr>
          </a:p>
          <a:p>
            <a:pPr marL="285750" indent="-285750">
              <a:lnSpc>
                <a:spcPts val="1800"/>
              </a:lnSpc>
              <a:buBlip>
                <a:blip r:embed="rId3">
                  <a:extLst>
                    <a:ext uri="{96DAC541-7B7A-43D3-8B79-37D633B846F1}">
                      <asvg:svgBlip xmlns:asvg="http://schemas.microsoft.com/office/drawing/2016/SVG/main" r:embed="rId4"/>
                    </a:ext>
                  </a:extLst>
                </a:blip>
              </a:buBlip>
            </a:pPr>
            <a:r>
              <a:rPr lang="sv-SE" sz="1200" dirty="0">
                <a:solidFill>
                  <a:schemeClr val="accent6"/>
                </a:solidFill>
                <a:cs typeface="Calibri" panose="020F0502020204030204" pitchFamily="34" charset="0"/>
              </a:rPr>
              <a:t>Prata om mens på ett öppet och naturligt sätt </a:t>
            </a:r>
          </a:p>
          <a:p>
            <a:pPr marL="285750" indent="-285750">
              <a:lnSpc>
                <a:spcPts val="1800"/>
              </a:lnSpc>
              <a:buBlip>
                <a:blip r:embed="rId3">
                  <a:extLst>
                    <a:ext uri="{96DAC541-7B7A-43D3-8B79-37D633B846F1}">
                      <asvg:svgBlip xmlns:asvg="http://schemas.microsoft.com/office/drawing/2016/SVG/main" r:embed="rId4"/>
                    </a:ext>
                  </a:extLst>
                </a:blip>
              </a:buBlip>
            </a:pPr>
            <a:r>
              <a:rPr lang="sv-SE" sz="1200" dirty="0">
                <a:solidFill>
                  <a:schemeClr val="accent6"/>
                </a:solidFill>
                <a:cs typeface="Calibri" panose="020F0502020204030204" pitchFamily="34" charset="0"/>
              </a:rPr>
              <a:t>Öka medvetenheten genom utbildning </a:t>
            </a:r>
          </a:p>
          <a:p>
            <a:pPr marL="285750" indent="-285750">
              <a:lnSpc>
                <a:spcPts val="1800"/>
              </a:lnSpc>
              <a:buBlip>
                <a:blip r:embed="rId3">
                  <a:extLst>
                    <a:ext uri="{96DAC541-7B7A-43D3-8B79-37D633B846F1}">
                      <asvg:svgBlip xmlns:asvg="http://schemas.microsoft.com/office/drawing/2016/SVG/main" r:embed="rId4"/>
                    </a:ext>
                  </a:extLst>
                </a:blip>
              </a:buBlip>
            </a:pPr>
            <a:r>
              <a:rPr lang="sv-SE" sz="1200" dirty="0">
                <a:solidFill>
                  <a:schemeClr val="accent6"/>
                </a:solidFill>
                <a:cs typeface="Calibri" panose="020F0502020204030204" pitchFamily="34" charset="0"/>
              </a:rPr>
              <a:t>Förstå att olika personer kan ha olika symtom</a:t>
            </a:r>
          </a:p>
          <a:p>
            <a:pPr marL="285750" indent="-285750">
              <a:lnSpc>
                <a:spcPts val="1800"/>
              </a:lnSpc>
              <a:buBlip>
                <a:blip r:embed="rId3">
                  <a:extLst>
                    <a:ext uri="{96DAC541-7B7A-43D3-8B79-37D633B846F1}">
                      <asvg:svgBlip xmlns:asvg="http://schemas.microsoft.com/office/drawing/2016/SVG/main" r:embed="rId4"/>
                    </a:ext>
                  </a:extLst>
                </a:blip>
              </a:buBlip>
            </a:pPr>
            <a:r>
              <a:rPr lang="sv-SE" sz="1200" dirty="0">
                <a:solidFill>
                  <a:schemeClr val="accent6"/>
                </a:solidFill>
                <a:cs typeface="Calibri" panose="020F0502020204030204" pitchFamily="34" charset="0"/>
              </a:rPr>
              <a:t>Att förstå och kunna sätta ord på sina behov </a:t>
            </a:r>
          </a:p>
          <a:p>
            <a:pPr marL="285750" indent="-285750">
              <a:lnSpc>
                <a:spcPts val="1800"/>
              </a:lnSpc>
              <a:buBlip>
                <a:blip r:embed="rId3">
                  <a:extLst>
                    <a:ext uri="{96DAC541-7B7A-43D3-8B79-37D633B846F1}">
                      <asvg:svgBlip xmlns:asvg="http://schemas.microsoft.com/office/drawing/2016/SVG/main" r:embed="rId4"/>
                    </a:ext>
                  </a:extLst>
                </a:blip>
              </a:buBlip>
            </a:pPr>
            <a:r>
              <a:rPr lang="sv-SE" sz="1200" dirty="0">
                <a:solidFill>
                  <a:schemeClr val="accent6"/>
                </a:solidFill>
                <a:cs typeface="Calibri" panose="020F0502020204030204" pitchFamily="34" charset="0"/>
              </a:rPr>
              <a:t>Prata med någon vuxen som du känner dig trygg med</a:t>
            </a:r>
          </a:p>
          <a:p>
            <a:pPr marL="285750" indent="-285750">
              <a:lnSpc>
                <a:spcPts val="1800"/>
              </a:lnSpc>
              <a:buBlip>
                <a:blip r:embed="rId3">
                  <a:extLst>
                    <a:ext uri="{96DAC541-7B7A-43D3-8B79-37D633B846F1}">
                      <asvg:svgBlip xmlns:asvg="http://schemas.microsoft.com/office/drawing/2016/SVG/main" r:embed="rId4"/>
                    </a:ext>
                  </a:extLst>
                </a:blip>
              </a:buBlip>
            </a:pPr>
            <a:r>
              <a:rPr lang="sv-SE" sz="1200" dirty="0">
                <a:solidFill>
                  <a:schemeClr val="accent6"/>
                </a:solidFill>
                <a:cs typeface="Calibri" panose="020F0502020204030204" pitchFamily="34" charset="0"/>
              </a:rPr>
              <a:t>Hänvisa till ungdomsmottagning, skolsköterska, vårdcentral eller anna lämplig vårdgivare om mensen hindrar från träning och match. Se över vilka förutsättningar som finns i ert distrikt/kommun. </a:t>
            </a:r>
          </a:p>
          <a:p>
            <a:endParaRPr lang="sv-SE" dirty="0"/>
          </a:p>
        </p:txBody>
      </p:sp>
      <p:sp>
        <p:nvSpPr>
          <p:cNvPr id="4" name="Platshållare för bildnummer 3"/>
          <p:cNvSpPr>
            <a:spLocks noGrp="1"/>
          </p:cNvSpPr>
          <p:nvPr>
            <p:ph type="sldNum" sz="quarter" idx="5"/>
          </p:nvPr>
        </p:nvSpPr>
        <p:spPr/>
        <p:txBody>
          <a:bodyPr/>
          <a:lstStyle/>
          <a:p>
            <a:fld id="{6701F817-A4DD-F047-97EE-13C02E8A5C4D}" type="slidenum">
              <a:rPr lang="sv-SE" smtClean="0"/>
              <a:t>5</a:t>
            </a:fld>
            <a:endParaRPr lang="sv-SE" dirty="0"/>
          </a:p>
        </p:txBody>
      </p:sp>
    </p:spTree>
    <p:extLst>
      <p:ext uri="{BB962C8B-B14F-4D97-AF65-F5344CB8AC3E}">
        <p14:creationId xmlns:p14="http://schemas.microsoft.com/office/powerpoint/2010/main" val="354673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Calibri" panose="020F0502020204030204" pitchFamily="34" charset="0"/>
                <a:ea typeface="Times New Roman" panose="02020603050405020304" pitchFamily="18" charset="0"/>
              </a:rPr>
              <a:t>Introduktionsbild vad kan du om mens. </a:t>
            </a:r>
            <a:endParaRPr lang="sv-SE"/>
          </a:p>
        </p:txBody>
      </p:sp>
      <p:sp>
        <p:nvSpPr>
          <p:cNvPr id="4" name="Platshållare för bildnummer 3"/>
          <p:cNvSpPr>
            <a:spLocks noGrp="1"/>
          </p:cNvSpPr>
          <p:nvPr>
            <p:ph type="sldNum" sz="quarter" idx="5"/>
          </p:nvPr>
        </p:nvSpPr>
        <p:spPr/>
        <p:txBody>
          <a:bodyPr/>
          <a:lstStyle/>
          <a:p>
            <a:fld id="{6701F817-A4DD-F047-97EE-13C02E8A5C4D}" type="slidenum">
              <a:rPr lang="sv-SE" smtClean="0"/>
              <a:t>6</a:t>
            </a:fld>
            <a:endParaRPr lang="sv-SE"/>
          </a:p>
        </p:txBody>
      </p:sp>
    </p:spTree>
    <p:extLst>
      <p:ext uri="{BB962C8B-B14F-4D97-AF65-F5344CB8AC3E}">
        <p14:creationId xmlns:p14="http://schemas.microsoft.com/office/powerpoint/2010/main" val="248232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effectLst/>
                <a:latin typeface="Calibri" panose="020F0502020204030204" pitchFamily="34" charset="0"/>
                <a:ea typeface="Times New Roman" panose="02020603050405020304" pitchFamily="18" charset="0"/>
              </a:rPr>
              <a:t>Läs upp citatet på bilden och skapa en förståelse för att flera spelare känner så här. Vi vill ändra den här känslan och få fler att våga prata öppet om mens. Hälften av befolkningen får mens någon gång i livet. Citat:</a:t>
            </a:r>
            <a:r>
              <a:rPr lang="sv-SE" sz="2800" dirty="0">
                <a:solidFill>
                  <a:schemeClr val="bg2"/>
                </a:solidFill>
                <a:latin typeface="Calibri" panose="020F0502020204030204" pitchFamily="34" charset="0"/>
              </a:rPr>
              <a:t> ”jag är inte mitt bästa jag idag, men jag vill inte säga något…”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2800" dirty="0">
              <a:solidFill>
                <a:schemeClr val="bg2"/>
              </a:solidFill>
              <a:highlight>
                <a:srgbClr val="FFFF00"/>
              </a:highligh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2800" dirty="0">
                <a:solidFill>
                  <a:schemeClr val="bg2"/>
                </a:solidFill>
                <a:highlight>
                  <a:srgbClr val="FFFF00"/>
                </a:highlight>
                <a:latin typeface="Calibri" panose="020F0502020204030204" pitchFamily="34" charset="0"/>
              </a:rPr>
              <a:t>Upplever spelare att de har besvär som begränsar dem är det viktigt att man får hjälp. Det finns hjälp att få via ungdomsmottagning, gynekolog/barnmorska.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2800" dirty="0">
              <a:solidFill>
                <a:schemeClr val="bg2"/>
              </a:solidFill>
              <a:highlight>
                <a:srgbClr val="FFFF00"/>
              </a:highligh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2800" dirty="0">
              <a:solidFill>
                <a:schemeClr val="bg2"/>
              </a:solidFill>
              <a:highlight>
                <a:srgbClr val="FFFF00"/>
              </a:highligh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800" dirty="0">
              <a:effectLst/>
              <a:latin typeface="Calibri" panose="020F0502020204030204" pitchFamily="34"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7</a:t>
            </a:fld>
            <a:endParaRPr lang="sv-SE"/>
          </a:p>
        </p:txBody>
      </p:sp>
    </p:spTree>
    <p:extLst>
      <p:ext uri="{BB962C8B-B14F-4D97-AF65-F5344CB8AC3E}">
        <p14:creationId xmlns:p14="http://schemas.microsoft.com/office/powerpoint/2010/main" val="168721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2021 genomfördes en undersökning av Svenska Fotbollförbundet som ville få reda på om hur menstruationen påverkar flickspelare. 462 spelare och 200 ledare svarade på frågeformuläret. </a:t>
            </a:r>
          </a:p>
          <a:p>
            <a:pPr marL="171450" indent="-171450">
              <a:buFontTx/>
              <a:buChar char="-"/>
              <a:defRPr/>
            </a:pPr>
            <a:r>
              <a:rPr lang="sv-SE" dirty="0"/>
              <a:t>50% av svarande flickspelare upplever ett tabu att prata om mens.</a:t>
            </a:r>
          </a:p>
          <a:p>
            <a:pPr marL="171450" indent="-171450">
              <a:buFontTx/>
              <a:buChar char="-"/>
              <a:defRPr/>
            </a:pPr>
            <a:r>
              <a:rPr lang="sv-SE" dirty="0"/>
              <a:t>50% av svarande flickspelare säger att mens har förhindrat fotbollsutövandet. </a:t>
            </a:r>
          </a:p>
          <a:p>
            <a:pPr marL="171450" indent="-171450">
              <a:buFontTx/>
              <a:buChar char="-"/>
              <a:defRPr/>
            </a:pPr>
            <a:endParaRPr lang="sv-SE" dirty="0"/>
          </a:p>
          <a:p>
            <a:pPr marL="0" indent="0">
              <a:buFontTx/>
              <a:buNone/>
              <a:defRPr/>
            </a:pPr>
            <a:r>
              <a:rPr lang="sv-SE" dirty="0"/>
              <a:t>På SvFFs hemsida kan man ta del av enkäten i sin helhet: </a:t>
            </a:r>
            <a:r>
              <a:rPr lang="sv-SE" dirty="0">
                <a:hlinkClick r:id="rId3"/>
              </a:rPr>
              <a:t>Vi bryter tabun och ökar kunskapen om mens! - Organisation och samhälle (svenskfotboll.se)</a:t>
            </a:r>
            <a:endParaRPr lang="sv-SE" dirty="0"/>
          </a:p>
          <a:p>
            <a:pPr>
              <a:defRPr/>
            </a:pPr>
            <a:endParaRPr lang="sv-SE" dirty="0">
              <a:cs typeface="Calibri"/>
            </a:endParaRPr>
          </a:p>
        </p:txBody>
      </p:sp>
      <p:sp>
        <p:nvSpPr>
          <p:cNvPr id="4" name="Platshållare för bildnummer 3"/>
          <p:cNvSpPr>
            <a:spLocks noGrp="1"/>
          </p:cNvSpPr>
          <p:nvPr>
            <p:ph type="sldNum" sz="quarter" idx="5"/>
          </p:nvPr>
        </p:nvSpPr>
        <p:spPr/>
        <p:txBody>
          <a:bodyPr/>
          <a:lstStyle/>
          <a:p>
            <a:fld id="{6701F817-A4DD-F047-97EE-13C02E8A5C4D}" type="slidenum">
              <a:rPr lang="sv-SE" smtClean="0"/>
              <a:t>8</a:t>
            </a:fld>
            <a:endParaRPr lang="sv-SE"/>
          </a:p>
        </p:txBody>
      </p:sp>
    </p:spTree>
    <p:extLst>
      <p:ext uri="{BB962C8B-B14F-4D97-AF65-F5344CB8AC3E}">
        <p14:creationId xmlns:p14="http://schemas.microsoft.com/office/powerpoint/2010/main" val="355382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600"/>
              </a:spcAft>
              <a:buNone/>
            </a:pPr>
            <a:r>
              <a:rPr lang="sv-SE" sz="1800" dirty="0">
                <a:effectLst/>
                <a:latin typeface="Calibri" panose="020F0502020204030204" pitchFamily="34" charset="0"/>
                <a:ea typeface="Times New Roman" panose="02020603050405020304" pitchFamily="18" charset="0"/>
              </a:rPr>
              <a:t>Övning Linjen. </a:t>
            </a:r>
          </a:p>
          <a:p>
            <a:pPr marL="0" indent="0">
              <a:spcAft>
                <a:spcPts val="600"/>
              </a:spcAft>
              <a:buNone/>
            </a:pPr>
            <a:r>
              <a:rPr lang="sv-SE" sz="1800" dirty="0">
                <a:effectLst/>
                <a:latin typeface="Calibri" panose="020F0502020204030204" pitchFamily="34" charset="0"/>
                <a:ea typeface="Times New Roman" panose="02020603050405020304" pitchFamily="18" charset="0"/>
              </a:rPr>
              <a:t>Markera en linje på golvet där ena änden representerar ”Instämmer helt” och den andra ”Instämmer inte alls”. Mitten representerar ”vet inte”. Deltagarna ska efter upplästa påståenden placera sig var som helst på linjen, utifrån sin ståndpunkt.</a:t>
            </a:r>
            <a:br>
              <a:rPr lang="sv-SE" sz="1800" dirty="0">
                <a:effectLst/>
                <a:latin typeface="Calibri" panose="020F0502020204030204" pitchFamily="34" charset="0"/>
                <a:ea typeface="Times New Roman" panose="02020603050405020304" pitchFamily="18" charset="0"/>
              </a:rPr>
            </a:br>
            <a:endParaRPr lang="sv-SE"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0" dirty="0">
                <a:latin typeface="Calibri" panose="020F0502020204030204" pitchFamily="34" charset="0"/>
                <a:cs typeface="Calibri" panose="020F0502020204030204" pitchFamily="34" charset="0"/>
              </a:rPr>
              <a:t>Går att genomföra övningen på flera sätt, exempel: </a:t>
            </a:r>
          </a:p>
          <a:p>
            <a:pPr marL="285750" marR="0" lvl="0" indent="-285750" algn="l" defTabSz="914400" rtl="0" eaLnBrk="1" fontAlgn="auto" latinLnBrk="0" hangingPunct="1">
              <a:lnSpc>
                <a:spcPct val="100000"/>
              </a:lnSpc>
              <a:spcBef>
                <a:spcPts val="0"/>
              </a:spcBef>
              <a:spcAft>
                <a:spcPts val="600"/>
              </a:spcAft>
              <a:buClrTx/>
              <a:buSzTx/>
              <a:buFontTx/>
              <a:buBlip>
                <a:blip r:embed="rId3">
                  <a:extLst>
                    <a:ext uri="{96DAC541-7B7A-43D3-8B79-37D633B846F1}">
                      <asvg:svgBlip xmlns:asvg="http://schemas.microsoft.com/office/drawing/2016/SVG/main" r:embed="rId4"/>
                    </a:ext>
                  </a:extLst>
                </a:blip>
              </a:buBlip>
              <a:tabLst/>
              <a:defRPr/>
            </a:pPr>
            <a:r>
              <a:rPr lang="sv-SE" sz="1200" b="0" dirty="0">
                <a:latin typeface="Calibri" panose="020F0502020204030204" pitchFamily="34" charset="0"/>
                <a:cs typeface="Calibri" panose="020F0502020204030204" pitchFamily="34" charset="0"/>
              </a:rPr>
              <a:t>Genomför övningen med fyra hörn med svarsalternativen ”instämmer”, ”instämmer inte”, ”vet inte”, ”Öppet hörn/annat”</a:t>
            </a:r>
          </a:p>
          <a:p>
            <a:pPr marL="285750" marR="0" lvl="0" indent="-285750" algn="l" defTabSz="914400" rtl="0" eaLnBrk="1" fontAlgn="auto" latinLnBrk="0" hangingPunct="1">
              <a:lnSpc>
                <a:spcPct val="100000"/>
              </a:lnSpc>
              <a:spcBef>
                <a:spcPts val="0"/>
              </a:spcBef>
              <a:spcAft>
                <a:spcPts val="600"/>
              </a:spcAft>
              <a:buClrTx/>
              <a:buSzTx/>
              <a:buFontTx/>
              <a:buBlip>
                <a:blip r:embed="rId3">
                  <a:extLst>
                    <a:ext uri="{96DAC541-7B7A-43D3-8B79-37D633B846F1}">
                      <asvg:svgBlip xmlns:asvg="http://schemas.microsoft.com/office/drawing/2016/SVG/main" r:embed="rId4"/>
                    </a:ext>
                  </a:extLst>
                </a:blip>
              </a:buBlip>
              <a:tabLst/>
              <a:defRPr/>
            </a:pPr>
            <a:r>
              <a:rPr lang="sv-SE" sz="1200" b="0" dirty="0">
                <a:latin typeface="Calibri" panose="020F0502020204030204" pitchFamily="34" charset="0"/>
                <a:cs typeface="Calibri" panose="020F0502020204030204" pitchFamily="34" charset="0"/>
              </a:rPr>
              <a:t>Skapa en </a:t>
            </a:r>
            <a:r>
              <a:rPr lang="sv-SE" sz="1200" b="0" dirty="0" err="1">
                <a:latin typeface="Calibri" panose="020F0502020204030204" pitchFamily="34" charset="0"/>
                <a:cs typeface="Calibri" panose="020F0502020204030204" pitchFamily="34" charset="0"/>
              </a:rPr>
              <a:t>Kahoot</a:t>
            </a:r>
            <a:r>
              <a:rPr lang="sv-SE" sz="1200" b="0" dirty="0">
                <a:latin typeface="Calibri" panose="020F0502020204030204" pitchFamily="34" charset="0"/>
                <a:cs typeface="Calibri" panose="020F0502020204030204" pitchFamily="34" charset="0"/>
              </a:rPr>
              <a:t> med frågorna</a:t>
            </a:r>
          </a:p>
          <a:p>
            <a:pPr marL="285750" marR="0" lvl="0" indent="-285750" algn="l" defTabSz="914400" rtl="0" eaLnBrk="1" fontAlgn="auto" latinLnBrk="0" hangingPunct="1">
              <a:lnSpc>
                <a:spcPct val="100000"/>
              </a:lnSpc>
              <a:spcBef>
                <a:spcPts val="0"/>
              </a:spcBef>
              <a:spcAft>
                <a:spcPts val="600"/>
              </a:spcAft>
              <a:buClrTx/>
              <a:buSzTx/>
              <a:buFontTx/>
              <a:buBlip>
                <a:blip r:embed="rId3">
                  <a:extLst>
                    <a:ext uri="{96DAC541-7B7A-43D3-8B79-37D633B846F1}">
                      <asvg:svgBlip xmlns:asvg="http://schemas.microsoft.com/office/drawing/2016/SVG/main" r:embed="rId4"/>
                    </a:ext>
                  </a:extLst>
                </a:blip>
              </a:buBlip>
              <a:tabLst/>
              <a:defRPr/>
            </a:pPr>
            <a:r>
              <a:rPr lang="sv-SE" dirty="0">
                <a:solidFill>
                  <a:srgbClr val="3F454F"/>
                </a:solidFill>
                <a:effectLst/>
                <a:latin typeface="Calibri" panose="020F0502020204030204" pitchFamily="34" charset="0"/>
              </a:rPr>
              <a:t>Be deltagarna att blunda när ni ställer frågorna. När frågorna ställs ska deltagarna räcka upp handen om de </a:t>
            </a:r>
            <a:br>
              <a:rPr lang="sv-SE" dirty="0">
                <a:solidFill>
                  <a:srgbClr val="3F454F"/>
                </a:solidFill>
                <a:effectLst/>
                <a:latin typeface="Calibri" panose="020F0502020204030204" pitchFamily="34" charset="0"/>
              </a:rPr>
            </a:br>
            <a:r>
              <a:rPr lang="sv-SE" dirty="0">
                <a:solidFill>
                  <a:srgbClr val="3F454F"/>
                </a:solidFill>
                <a:effectLst/>
                <a:latin typeface="Calibri" panose="020F0502020204030204" pitchFamily="34" charset="0"/>
              </a:rPr>
              <a:t>instämmer i frågan (om de </a:t>
            </a:r>
            <a:r>
              <a:rPr lang="sv-SE" u="sng" dirty="0">
                <a:solidFill>
                  <a:srgbClr val="3F454F"/>
                </a:solidFill>
                <a:effectLst/>
                <a:latin typeface="Calibri" panose="020F0502020204030204" pitchFamily="34" charset="0"/>
              </a:rPr>
              <a:t>inte</a:t>
            </a:r>
            <a:r>
              <a:rPr lang="sv-SE" dirty="0">
                <a:solidFill>
                  <a:srgbClr val="3F454F"/>
                </a:solidFill>
                <a:effectLst/>
                <a:latin typeface="Calibri" panose="020F0502020204030204" pitchFamily="34" charset="0"/>
              </a:rPr>
              <a:t> instämmer håller de kvar kvar handen nere).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sv-SE" sz="1200" b="0" dirty="0">
              <a:latin typeface="Calibri" panose="020F0502020204030204" pitchFamily="34" charset="0"/>
              <a:cs typeface="Calibri" panose="020F0502020204030204" pitchFamily="34" charset="0"/>
            </a:endParaRPr>
          </a:p>
          <a:p>
            <a:pPr marL="0" indent="0">
              <a:spcAft>
                <a:spcPts val="600"/>
              </a:spcAft>
              <a:buNone/>
            </a:pPr>
            <a:r>
              <a:rPr lang="sv-SE" sz="1200" b="0" dirty="0">
                <a:latin typeface="Calibri" panose="020F0502020204030204" pitchFamily="34" charset="0"/>
                <a:cs typeface="Calibri" panose="020F0502020204030204" pitchFamily="34" charset="0"/>
              </a:rPr>
              <a:t>Övning med inspiration från </a:t>
            </a:r>
            <a:r>
              <a:rPr lang="sv-SE" sz="1200" b="0" dirty="0" err="1">
                <a:latin typeface="Calibri" panose="020F0502020204030204" pitchFamily="34" charset="0"/>
                <a:cs typeface="Calibri" panose="020F0502020204030204" pitchFamily="34" charset="0"/>
              </a:rPr>
              <a:t>https</a:t>
            </a:r>
            <a:r>
              <a:rPr lang="sv-SE" sz="1200" b="0" dirty="0">
                <a:latin typeface="Calibri" panose="020F0502020204030204" pitchFamily="34" charset="0"/>
                <a:cs typeface="Calibri" panose="020F0502020204030204" pitchFamily="34" charset="0"/>
              </a:rPr>
              <a:t>//:</a:t>
            </a:r>
            <a:r>
              <a:rPr lang="sv-SE" sz="1200" b="0" dirty="0" err="1">
                <a:latin typeface="Calibri" panose="020F0502020204030204" pitchFamily="34" charset="0"/>
                <a:cs typeface="Calibri" panose="020F0502020204030204" pitchFamily="34" charset="0"/>
              </a:rPr>
              <a:t>mensen.se</a:t>
            </a:r>
            <a:r>
              <a:rPr lang="sv-SE" sz="1200" b="0" dirty="0">
                <a:latin typeface="Calibri" panose="020F0502020204030204" pitchFamily="34" charset="0"/>
                <a:cs typeface="Calibri" panose="020F0502020204030204" pitchFamily="34" charset="0"/>
              </a:rPr>
              <a:t> </a:t>
            </a:r>
          </a:p>
        </p:txBody>
      </p:sp>
      <p:sp>
        <p:nvSpPr>
          <p:cNvPr id="4" name="Platshållare för bildnummer 3"/>
          <p:cNvSpPr>
            <a:spLocks noGrp="1"/>
          </p:cNvSpPr>
          <p:nvPr>
            <p:ph type="sldNum" sz="quarter" idx="5"/>
          </p:nvPr>
        </p:nvSpPr>
        <p:spPr/>
        <p:txBody>
          <a:bodyPr/>
          <a:lstStyle/>
          <a:p>
            <a:fld id="{6701F817-A4DD-F047-97EE-13C02E8A5C4D}" type="slidenum">
              <a:rPr lang="sv-SE" smtClean="0"/>
              <a:t>9</a:t>
            </a:fld>
            <a:endParaRPr lang="sv-SE"/>
          </a:p>
        </p:txBody>
      </p:sp>
    </p:spTree>
    <p:extLst>
      <p:ext uri="{BB962C8B-B14F-4D97-AF65-F5344CB8AC3E}">
        <p14:creationId xmlns:p14="http://schemas.microsoft.com/office/powerpoint/2010/main" val="236796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65E7E4-6898-42B7-84AB-4D65BBAC6864}"/>
              </a:ext>
            </a:extLst>
          </p:cNvPr>
          <p:cNvSpPr>
            <a:spLocks noGrp="1"/>
          </p:cNvSpPr>
          <p:nvPr>
            <p:ph type="title" hasCustomPrompt="1"/>
          </p:nvPr>
        </p:nvSpPr>
        <p:spPr>
          <a:xfrm>
            <a:off x="838200" y="922694"/>
            <a:ext cx="10515600" cy="661035"/>
          </a:xfrm>
        </p:spPr>
        <p:txBody>
          <a:bodyPr/>
          <a:lstStyle>
            <a:lvl1pPr>
              <a:defRPr sz="3200" b="1" i="0" spc="300">
                <a:solidFill>
                  <a:schemeClr val="accent6"/>
                </a:solidFill>
                <a:latin typeface="Calibri" panose="020F0502020204030204" pitchFamily="34" charset="0"/>
                <a:cs typeface="Calibri" panose="020F0502020204030204" pitchFamily="34" charset="0"/>
              </a:defRPr>
            </a:lvl1pPr>
          </a:lstStyle>
          <a:p>
            <a:r>
              <a:rPr lang="sv-SE" dirty="0"/>
              <a:t>KLICKA HÄR FÖR ATT ÄNDRA MALL </a:t>
            </a:r>
          </a:p>
        </p:txBody>
      </p:sp>
      <p:sp>
        <p:nvSpPr>
          <p:cNvPr id="3" name="Platshållare för innehåll 2">
            <a:extLst>
              <a:ext uri="{FF2B5EF4-FFF2-40B4-BE49-F238E27FC236}">
                <a16:creationId xmlns:a16="http://schemas.microsoft.com/office/drawing/2014/main" id="{1C73EF9C-301E-BFF6-1CA4-1DD52F0C7C88}"/>
              </a:ext>
            </a:extLst>
          </p:cNvPr>
          <p:cNvSpPr>
            <a:spLocks noGrp="1"/>
          </p:cNvSpPr>
          <p:nvPr>
            <p:ph idx="1"/>
          </p:nvPr>
        </p:nvSpPr>
        <p:spPr>
          <a:xfrm>
            <a:off x="838200" y="1665962"/>
            <a:ext cx="10515600" cy="42776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B34CDCED-8EFE-7EBB-CB87-EC267F67555F}"/>
              </a:ext>
            </a:extLst>
          </p:cNvPr>
          <p:cNvSpPr>
            <a:spLocks noGrp="1"/>
          </p:cNvSpPr>
          <p:nvPr>
            <p:ph type="ftr" sz="quarter" idx="11"/>
          </p:nvPr>
        </p:nvSpPr>
        <p:spPr>
          <a:xfrm>
            <a:off x="4038600" y="6356350"/>
            <a:ext cx="4114800" cy="365125"/>
          </a:xfrm>
          <a:prstGeom prst="rect">
            <a:avLst/>
          </a:prstGeom>
        </p:spPr>
        <p:txBody>
          <a:bodyPr/>
          <a:lstStyle>
            <a:lvl1pPr algn="ctr">
              <a:defRPr sz="1400" b="1">
                <a:latin typeface="Arial" panose="020B0604020202020204" pitchFamily="34" charset="0"/>
                <a:cs typeface="Arial" panose="020B0604020202020204" pitchFamily="34" charset="0"/>
              </a:defRPr>
            </a:lvl1pPr>
          </a:lstStyle>
          <a:p>
            <a:endParaRPr lang="sv-SE"/>
          </a:p>
        </p:txBody>
      </p:sp>
      <p:sp>
        <p:nvSpPr>
          <p:cNvPr id="4" name="textruta 3">
            <a:extLst>
              <a:ext uri="{FF2B5EF4-FFF2-40B4-BE49-F238E27FC236}">
                <a16:creationId xmlns:a16="http://schemas.microsoft.com/office/drawing/2014/main" id="{50D99F01-19C1-5211-68CC-8B52E5441911}"/>
              </a:ext>
            </a:extLst>
          </p:cNvPr>
          <p:cNvSpPr txBox="1"/>
          <p:nvPr userDrawn="1"/>
        </p:nvSpPr>
        <p:spPr>
          <a:xfrm>
            <a:off x="11849100" y="1955800"/>
            <a:ext cx="0" cy="0"/>
          </a:xfrm>
          <a:prstGeom prst="rect">
            <a:avLst/>
          </a:prstGeom>
        </p:spPr>
        <p:txBody>
          <a:bodyPr vert="horz" wrap="none" lIns="91440" tIns="45720" rIns="91440" bIns="45720" rtlCol="0" anchor="ctr">
            <a:noAutofit/>
          </a:bodyPr>
          <a:lstStyle/>
          <a:p>
            <a:pPr algn="l"/>
            <a:endParaRPr lang="sv-SE" sz="2000"/>
          </a:p>
        </p:txBody>
      </p:sp>
    </p:spTree>
    <p:extLst>
      <p:ext uri="{BB962C8B-B14F-4D97-AF65-F5344CB8AC3E}">
        <p14:creationId xmlns:p14="http://schemas.microsoft.com/office/powerpoint/2010/main" val="861233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65E7E4-6898-42B7-84AB-4D65BBAC6864}"/>
              </a:ext>
            </a:extLst>
          </p:cNvPr>
          <p:cNvSpPr>
            <a:spLocks noGrp="1"/>
          </p:cNvSpPr>
          <p:nvPr>
            <p:ph type="title" hasCustomPrompt="1"/>
          </p:nvPr>
        </p:nvSpPr>
        <p:spPr>
          <a:xfrm>
            <a:off x="838200" y="334645"/>
            <a:ext cx="10515600" cy="661035"/>
          </a:xfrm>
        </p:spPr>
        <p:txBody>
          <a:bodyPr/>
          <a:lstStyle>
            <a:lvl1pPr>
              <a:defRPr sz="3200" b="1" i="0" spc="300">
                <a:latin typeface="Calibri" panose="020F0502020204030204" pitchFamily="34" charset="0"/>
              </a:defRPr>
            </a:lvl1pPr>
          </a:lstStyle>
          <a:p>
            <a:r>
              <a:rPr lang="sv-SE" dirty="0"/>
              <a:t>KLICKA HÄR FÖR ATT ÄNDRA MALL </a:t>
            </a:r>
          </a:p>
        </p:txBody>
      </p:sp>
      <p:sp>
        <p:nvSpPr>
          <p:cNvPr id="3" name="Platshållare för innehåll 2">
            <a:extLst>
              <a:ext uri="{FF2B5EF4-FFF2-40B4-BE49-F238E27FC236}">
                <a16:creationId xmlns:a16="http://schemas.microsoft.com/office/drawing/2014/main" id="{1C73EF9C-301E-BFF6-1CA4-1DD52F0C7C88}"/>
              </a:ext>
            </a:extLst>
          </p:cNvPr>
          <p:cNvSpPr>
            <a:spLocks noGrp="1"/>
          </p:cNvSpPr>
          <p:nvPr>
            <p:ph idx="1"/>
          </p:nvPr>
        </p:nvSpPr>
        <p:spPr>
          <a:xfrm>
            <a:off x="838200" y="1665962"/>
            <a:ext cx="10515600" cy="42776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B34CDCED-8EFE-7EBB-CB87-EC267F67555F}"/>
              </a:ext>
            </a:extLst>
          </p:cNvPr>
          <p:cNvSpPr>
            <a:spLocks noGrp="1"/>
          </p:cNvSpPr>
          <p:nvPr>
            <p:ph type="ftr" sz="quarter" idx="11"/>
          </p:nvPr>
        </p:nvSpPr>
        <p:spPr>
          <a:xfrm>
            <a:off x="4038600" y="6356350"/>
            <a:ext cx="4114800" cy="365125"/>
          </a:xfrm>
          <a:prstGeom prst="rect">
            <a:avLst/>
          </a:prstGeom>
        </p:spPr>
        <p:txBody>
          <a:bodyPr/>
          <a:lstStyle>
            <a:lvl1pPr algn="ctr">
              <a:defRPr sz="1400" b="1">
                <a:latin typeface="Arial" panose="020B0604020202020204" pitchFamily="34" charset="0"/>
                <a:cs typeface="Arial" panose="020B0604020202020204" pitchFamily="34" charset="0"/>
              </a:defRPr>
            </a:lvl1pPr>
          </a:lstStyle>
          <a:p>
            <a:endParaRPr lang="sv-SE"/>
          </a:p>
        </p:txBody>
      </p:sp>
      <p:pic>
        <p:nvPicPr>
          <p:cNvPr id="8" name="Bildobjekt 7" descr="En bild som visar person, kvinna, dam, oskärpa&#10;&#10;Automatiskt genererad beskrivning">
            <a:extLst>
              <a:ext uri="{FF2B5EF4-FFF2-40B4-BE49-F238E27FC236}">
                <a16:creationId xmlns:a16="http://schemas.microsoft.com/office/drawing/2014/main" id="{CD845961-ACD5-AB2C-BFB3-9B7EA72106F6}"/>
              </a:ext>
            </a:extLst>
          </p:cNvPr>
          <p:cNvPicPr>
            <a:picLocks noChangeAspect="1"/>
          </p:cNvPicPr>
          <p:nvPr userDrawn="1"/>
        </p:nvPicPr>
        <p:blipFill rotWithShape="1">
          <a:blip r:embed="rId2" cstate="screen">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30000" contrast="48000"/>
                    </a14:imgEffect>
                  </a14:imgLayer>
                </a14:imgProps>
              </a:ext>
              <a:ext uri="{28A0092B-C50C-407E-A947-70E740481C1C}">
                <a14:useLocalDpi xmlns:a14="http://schemas.microsoft.com/office/drawing/2010/main"/>
              </a:ext>
            </a:extLst>
          </a:blip>
          <a:srcRect/>
          <a:stretch/>
        </p:blipFill>
        <p:spPr>
          <a:xfrm>
            <a:off x="1" y="-1"/>
            <a:ext cx="12420599" cy="7563458"/>
          </a:xfrm>
          <a:prstGeom prst="rect">
            <a:avLst/>
          </a:prstGeom>
        </p:spPr>
      </p:pic>
      <p:sp>
        <p:nvSpPr>
          <p:cNvPr id="6" name="Rektangel 5">
            <a:extLst>
              <a:ext uri="{FF2B5EF4-FFF2-40B4-BE49-F238E27FC236}">
                <a16:creationId xmlns:a16="http://schemas.microsoft.com/office/drawing/2014/main" id="{5923C079-E34D-E324-841B-3D5F68690895}"/>
              </a:ext>
            </a:extLst>
          </p:cNvPr>
          <p:cNvSpPr/>
          <p:nvPr userDrawn="1"/>
        </p:nvSpPr>
        <p:spPr>
          <a:xfrm>
            <a:off x="0" y="0"/>
            <a:ext cx="12420600" cy="7563457"/>
          </a:xfrm>
          <a:prstGeom prst="rect">
            <a:avLst/>
          </a:prstGeom>
          <a:solidFill>
            <a:schemeClr val="accent2">
              <a:alpha val="682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0836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Tom">
    <p:bg>
      <p:bgPr>
        <a:solidFill>
          <a:srgbClr val="FFFFFF"/>
        </a:solidFill>
        <a:effectLst/>
      </p:bgPr>
    </p:bg>
    <p:spTree>
      <p:nvGrpSpPr>
        <p:cNvPr id="1" name=""/>
        <p:cNvGrpSpPr/>
        <p:nvPr/>
      </p:nvGrpSpPr>
      <p:grpSpPr>
        <a:xfrm>
          <a:off x="0" y="0"/>
          <a:ext cx="0" cy="0"/>
          <a:chOff x="0" y="0"/>
          <a:chExt cx="0" cy="0"/>
        </a:xfrm>
      </p:grpSpPr>
      <p:pic>
        <p:nvPicPr>
          <p:cNvPr id="13" name="Bildobjekt 12" descr="En bild som visar skodon&#10;&#10;Automatiskt genererad beskrivning">
            <a:extLst>
              <a:ext uri="{FF2B5EF4-FFF2-40B4-BE49-F238E27FC236}">
                <a16:creationId xmlns:a16="http://schemas.microsoft.com/office/drawing/2014/main" id="{8C257233-D7E3-7D62-7466-E71DBE229E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23355" y="0"/>
            <a:ext cx="3565849" cy="6858000"/>
          </a:xfrm>
          <a:prstGeom prst="rect">
            <a:avLst/>
          </a:prstGeom>
        </p:spPr>
      </p:pic>
      <p:sp>
        <p:nvSpPr>
          <p:cNvPr id="7" name="Rektangel 6">
            <a:extLst>
              <a:ext uri="{FF2B5EF4-FFF2-40B4-BE49-F238E27FC236}">
                <a16:creationId xmlns:a16="http://schemas.microsoft.com/office/drawing/2014/main" id="{D2900E08-96A6-77AC-DB2B-D69471C8B7E2}"/>
              </a:ext>
            </a:extLst>
          </p:cNvPr>
          <p:cNvSpPr/>
          <p:nvPr userDrawn="1"/>
        </p:nvSpPr>
        <p:spPr>
          <a:xfrm>
            <a:off x="0" y="-14288"/>
            <a:ext cx="12227170" cy="6872288"/>
          </a:xfrm>
          <a:prstGeom prst="rect">
            <a:avLst/>
          </a:prstGeom>
          <a:solidFill>
            <a:schemeClr val="tx1">
              <a:alpha val="715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tecken, tittar på&#10;&#10;Automatiskt genererad beskrivning">
            <a:extLst>
              <a:ext uri="{FF2B5EF4-FFF2-40B4-BE49-F238E27FC236}">
                <a16:creationId xmlns:a16="http://schemas.microsoft.com/office/drawing/2014/main" id="{C0A632D5-2F29-6235-A35C-BC946A85FF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847" y="6264986"/>
            <a:ext cx="1194007" cy="585064"/>
          </a:xfrm>
          <a:prstGeom prst="rect">
            <a:avLst/>
          </a:prstGeom>
        </p:spPr>
      </p:pic>
      <p:pic>
        <p:nvPicPr>
          <p:cNvPr id="9" name="Bildobjekt 8">
            <a:extLst>
              <a:ext uri="{FF2B5EF4-FFF2-40B4-BE49-F238E27FC236}">
                <a16:creationId xmlns:a16="http://schemas.microsoft.com/office/drawing/2014/main" id="{2341932B-C875-0F1F-A99F-76E640275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55123" y="6264986"/>
            <a:ext cx="319944" cy="511910"/>
          </a:xfrm>
          <a:prstGeom prst="rect">
            <a:avLst/>
          </a:prstGeom>
        </p:spPr>
      </p:pic>
      <p:pic>
        <p:nvPicPr>
          <p:cNvPr id="10" name="Bildobjekt 9">
            <a:extLst>
              <a:ext uri="{FF2B5EF4-FFF2-40B4-BE49-F238E27FC236}">
                <a16:creationId xmlns:a16="http://schemas.microsoft.com/office/drawing/2014/main" id="{4F602A6A-9C11-4619-F75D-9278FB6BC6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01959" y="6355170"/>
            <a:ext cx="888999" cy="258388"/>
          </a:xfrm>
          <a:prstGeom prst="rect">
            <a:avLst/>
          </a:prstGeom>
        </p:spPr>
      </p:pic>
      <p:cxnSp>
        <p:nvCxnSpPr>
          <p:cNvPr id="11" name="Rak 10">
            <a:extLst>
              <a:ext uri="{FF2B5EF4-FFF2-40B4-BE49-F238E27FC236}">
                <a16:creationId xmlns:a16="http://schemas.microsoft.com/office/drawing/2014/main" id="{333C221A-9772-84C0-0F72-D115F7C8E9F1}"/>
              </a:ext>
            </a:extLst>
          </p:cNvPr>
          <p:cNvCxnSpPr/>
          <p:nvPr userDrawn="1"/>
        </p:nvCxnSpPr>
        <p:spPr>
          <a:xfrm>
            <a:off x="11623040" y="6191832"/>
            <a:ext cx="0" cy="5850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91839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Rubrik och innehåll">
    <p:spTree>
      <p:nvGrpSpPr>
        <p:cNvPr id="1" name=""/>
        <p:cNvGrpSpPr/>
        <p:nvPr/>
      </p:nvGrpSpPr>
      <p:grpSpPr>
        <a:xfrm>
          <a:off x="0" y="0"/>
          <a:ext cx="0" cy="0"/>
          <a:chOff x="0" y="0"/>
          <a:chExt cx="0" cy="0"/>
        </a:xfrm>
      </p:grpSpPr>
      <p:pic>
        <p:nvPicPr>
          <p:cNvPr id="11" name="Bildobjekt 10" descr="En bild som visar person, kläder, står, kvinna&#10;&#10;Automatiskt genererad beskrivning">
            <a:extLst>
              <a:ext uri="{FF2B5EF4-FFF2-40B4-BE49-F238E27FC236}">
                <a16:creationId xmlns:a16="http://schemas.microsoft.com/office/drawing/2014/main" id="{7A28A44E-62A6-0101-60F3-8D3071FA68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ktangel 3">
            <a:extLst>
              <a:ext uri="{FF2B5EF4-FFF2-40B4-BE49-F238E27FC236}">
                <a16:creationId xmlns:a16="http://schemas.microsoft.com/office/drawing/2014/main" id="{855BD20D-44D0-D32C-35A2-2918E9D00D90}"/>
              </a:ext>
            </a:extLst>
          </p:cNvPr>
          <p:cNvSpPr/>
          <p:nvPr userDrawn="1"/>
        </p:nvSpPr>
        <p:spPr>
          <a:xfrm>
            <a:off x="1" y="0"/>
            <a:ext cx="12191999" cy="6858000"/>
          </a:xfrm>
          <a:prstGeom prst="rect">
            <a:avLst/>
          </a:prstGeom>
          <a:solidFill>
            <a:schemeClr val="accent2">
              <a:alpha val="3807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4512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pic>
        <p:nvPicPr>
          <p:cNvPr id="5" name="Bildobjekt 4" descr="En bild som visar inomhus, vit&#10;&#10;Automatiskt genererad beskrivning">
            <a:extLst>
              <a:ext uri="{FF2B5EF4-FFF2-40B4-BE49-F238E27FC236}">
                <a16:creationId xmlns:a16="http://schemas.microsoft.com/office/drawing/2014/main" id="{8D11A9C3-8B5A-CB82-8C91-033ABB9E126C}"/>
              </a:ext>
            </a:extLst>
          </p:cNvPr>
          <p:cNvPicPr>
            <a:picLocks noChangeAspect="1"/>
          </p:cNvPicPr>
          <p:nvPr userDrawn="1"/>
        </p:nvPicPr>
        <p:blipFill rotWithShape="1">
          <a:blip r:embed="rId2" cstate="screen">
            <a:alphaModFix/>
            <a:extLst>
              <a:ext uri="{BEBA8EAE-BF5A-486C-A8C5-ECC9F3942E4B}">
                <a14:imgProps xmlns:a14="http://schemas.microsoft.com/office/drawing/2010/main">
                  <a14:imgLayer r:embed="rId3">
                    <a14:imgEffect>
                      <a14:colorTemperature colorTemp="4887"/>
                    </a14:imgEffect>
                    <a14:imgEffect>
                      <a14:saturation sat="43000"/>
                    </a14:imgEffect>
                    <a14:imgEffect>
                      <a14:brightnessContrast bright="7000" contrast="20000"/>
                    </a14:imgEffect>
                  </a14:imgLayer>
                </a14:imgProps>
              </a:ext>
              <a:ext uri="{28A0092B-C50C-407E-A947-70E740481C1C}">
                <a14:useLocalDpi xmlns:a14="http://schemas.microsoft.com/office/drawing/2010/main"/>
              </a:ext>
            </a:extLst>
          </a:blip>
          <a:srcRect l="7189" r="-196"/>
          <a:stretch/>
        </p:blipFill>
        <p:spPr>
          <a:xfrm>
            <a:off x="0" y="1"/>
            <a:ext cx="9734706" cy="6985025"/>
          </a:xfrm>
          <a:prstGeom prst="rect">
            <a:avLst/>
          </a:prstGeom>
        </p:spPr>
      </p:pic>
      <p:pic>
        <p:nvPicPr>
          <p:cNvPr id="6" name="Bildobjekt 5" descr="En bild som visar inomhus, vit&#10;&#10;Automatiskt genererad beskrivning">
            <a:extLst>
              <a:ext uri="{FF2B5EF4-FFF2-40B4-BE49-F238E27FC236}">
                <a16:creationId xmlns:a16="http://schemas.microsoft.com/office/drawing/2014/main" id="{CAB6E0E9-A17A-CAC9-17E2-FB97C6E4C3F5}"/>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colorTemperature colorTemp="4887"/>
                    </a14:imgEffect>
                    <a14:imgEffect>
                      <a14:saturation sat="43000"/>
                    </a14:imgEffect>
                    <a14:imgEffect>
                      <a14:brightnessContrast bright="7000" contrast="20000"/>
                    </a14:imgEffect>
                  </a14:imgLayer>
                </a14:imgProps>
              </a:ext>
              <a:ext uri="{28A0092B-C50C-407E-A947-70E740481C1C}">
                <a14:useLocalDpi xmlns:a14="http://schemas.microsoft.com/office/drawing/2010/main"/>
              </a:ext>
            </a:extLst>
          </a:blip>
          <a:srcRect l="1934" r="391"/>
          <a:stretch/>
        </p:blipFill>
        <p:spPr>
          <a:xfrm flipH="1">
            <a:off x="9626600" y="0"/>
            <a:ext cx="2565400" cy="6985025"/>
          </a:xfrm>
          <a:prstGeom prst="rect">
            <a:avLst/>
          </a:prstGeom>
        </p:spPr>
      </p:pic>
    </p:spTree>
    <p:extLst>
      <p:ext uri="{BB962C8B-B14F-4D97-AF65-F5344CB8AC3E}">
        <p14:creationId xmlns:p14="http://schemas.microsoft.com/office/powerpoint/2010/main" val="2534371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pic>
        <p:nvPicPr>
          <p:cNvPr id="2" name="Bildobjekt 1" descr="En bild som visar inomhus, vit&#10;&#10;Automatiskt genererad beskrivning">
            <a:extLst>
              <a:ext uri="{FF2B5EF4-FFF2-40B4-BE49-F238E27FC236}">
                <a16:creationId xmlns:a16="http://schemas.microsoft.com/office/drawing/2014/main" id="{4E890FEF-BE72-2218-EFE4-5689339D82E9}"/>
              </a:ext>
            </a:extLst>
          </p:cNvPr>
          <p:cNvPicPr>
            <a:picLocks noChangeAspect="1"/>
          </p:cNvPicPr>
          <p:nvPr userDrawn="1"/>
        </p:nvPicPr>
        <p:blipFill rotWithShape="1">
          <a:blip r:embed="rId2" cstate="screen">
            <a:alphaModFix/>
            <a:extLst>
              <a:ext uri="{BEBA8EAE-BF5A-486C-A8C5-ECC9F3942E4B}">
                <a14:imgProps xmlns:a14="http://schemas.microsoft.com/office/drawing/2010/main">
                  <a14:imgLayer r:embed="rId3">
                    <a14:imgEffect>
                      <a14:colorTemperature colorTemp="4887"/>
                    </a14:imgEffect>
                    <a14:imgEffect>
                      <a14:saturation sat="43000"/>
                    </a14:imgEffect>
                    <a14:imgEffect>
                      <a14:brightnessContrast bright="7000" contrast="20000"/>
                    </a14:imgEffect>
                  </a14:imgLayer>
                </a14:imgProps>
              </a:ext>
              <a:ext uri="{28A0092B-C50C-407E-A947-70E740481C1C}">
                <a14:useLocalDpi xmlns:a14="http://schemas.microsoft.com/office/drawing/2010/main"/>
              </a:ext>
            </a:extLst>
          </a:blip>
          <a:srcRect/>
          <a:stretch/>
        </p:blipFill>
        <p:spPr>
          <a:xfrm rot="5400000">
            <a:off x="2646542" y="-2687457"/>
            <a:ext cx="6857999" cy="12232915"/>
          </a:xfrm>
          <a:prstGeom prst="rect">
            <a:avLst/>
          </a:prstGeom>
        </p:spPr>
      </p:pic>
    </p:spTree>
    <p:extLst>
      <p:ext uri="{BB962C8B-B14F-4D97-AF65-F5344CB8AC3E}">
        <p14:creationId xmlns:p14="http://schemas.microsoft.com/office/powerpoint/2010/main" val="3127590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Ref idx="1001">
        <a:schemeClr val="bg1"/>
      </p:bgRef>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676E0DC-9CDA-CB60-D4AD-AA3E22B2D666}"/>
              </a:ext>
            </a:extLst>
          </p:cNvPr>
          <p:cNvSpPr>
            <a:spLocks noGrp="1"/>
          </p:cNvSpPr>
          <p:nvPr>
            <p:ph type="dt" sz="half" idx="10"/>
          </p:nvPr>
        </p:nvSpPr>
        <p:spPr>
          <a:xfrm>
            <a:off x="838200" y="6356350"/>
            <a:ext cx="2743200" cy="365125"/>
          </a:xfrm>
          <a:prstGeom prst="rect">
            <a:avLst/>
          </a:prstGeom>
        </p:spPr>
        <p:txBody>
          <a:bodyPr/>
          <a:lstStyle/>
          <a:p>
            <a:fld id="{66F7DAD8-12B4-5F4B-BB77-DBD3EEC34BE3}" type="datetimeFigureOut">
              <a:rPr lang="sv-SE" smtClean="0"/>
              <a:t>2024-04-12</a:t>
            </a:fld>
            <a:endParaRPr lang="sv-SE"/>
          </a:p>
        </p:txBody>
      </p:sp>
      <p:sp>
        <p:nvSpPr>
          <p:cNvPr id="3" name="Platshållare för sidfot 2">
            <a:extLst>
              <a:ext uri="{FF2B5EF4-FFF2-40B4-BE49-F238E27FC236}">
                <a16:creationId xmlns:a16="http://schemas.microsoft.com/office/drawing/2014/main" id="{D86D73BF-7F63-670E-F2DD-9CA3DF3C894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B6D0B43A-2184-8609-EA2D-D123EC1D2CBE}"/>
              </a:ext>
            </a:extLst>
          </p:cNvPr>
          <p:cNvSpPr>
            <a:spLocks noGrp="1"/>
          </p:cNvSpPr>
          <p:nvPr>
            <p:ph type="sldNum" sz="quarter" idx="12"/>
          </p:nvPr>
        </p:nvSpPr>
        <p:spPr>
          <a:xfrm>
            <a:off x="8610600" y="6356350"/>
            <a:ext cx="2743200" cy="365125"/>
          </a:xfrm>
          <a:prstGeom prst="rect">
            <a:avLst/>
          </a:prstGeom>
        </p:spPr>
        <p:txBody>
          <a:bodyPr/>
          <a:lstStyle/>
          <a:p>
            <a:fld id="{7F22CDE4-FEF8-8844-8E6F-F138DBEDFEDF}" type="slidenum">
              <a:rPr lang="sv-SE" smtClean="0"/>
              <a:t>‹#›</a:t>
            </a:fld>
            <a:endParaRPr lang="sv-SE"/>
          </a:p>
        </p:txBody>
      </p:sp>
      <p:sp>
        <p:nvSpPr>
          <p:cNvPr id="5" name="Rektangel 4">
            <a:extLst>
              <a:ext uri="{FF2B5EF4-FFF2-40B4-BE49-F238E27FC236}">
                <a16:creationId xmlns:a16="http://schemas.microsoft.com/office/drawing/2014/main" id="{FD2DD5B5-2E63-5A58-A53D-B3831ED0839B}"/>
              </a:ext>
            </a:extLst>
          </p:cNvPr>
          <p:cNvSpPr/>
          <p:nvPr userDrawn="1"/>
        </p:nvSpPr>
        <p:spPr>
          <a:xfrm>
            <a:off x="0" y="0"/>
            <a:ext cx="12192000" cy="685800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9" name="Rak 8">
            <a:extLst>
              <a:ext uri="{FF2B5EF4-FFF2-40B4-BE49-F238E27FC236}">
                <a16:creationId xmlns:a16="http://schemas.microsoft.com/office/drawing/2014/main" id="{273DC5DB-D8B3-F3CE-6683-9ECD2530F4F6}"/>
              </a:ext>
            </a:extLst>
          </p:cNvPr>
          <p:cNvCxnSpPr/>
          <p:nvPr userDrawn="1"/>
        </p:nvCxnSpPr>
        <p:spPr>
          <a:xfrm>
            <a:off x="11623040" y="6191832"/>
            <a:ext cx="0" cy="5850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55346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Tom">
    <p:bg>
      <p:bgRef idx="1001">
        <a:schemeClr val="bg1"/>
      </p:bgRef>
    </p:bg>
    <p:spTree>
      <p:nvGrpSpPr>
        <p:cNvPr id="1" name=""/>
        <p:cNvGrpSpPr/>
        <p:nvPr/>
      </p:nvGrpSpPr>
      <p:grpSpPr>
        <a:xfrm>
          <a:off x="0" y="0"/>
          <a:ext cx="0" cy="0"/>
          <a:chOff x="0" y="0"/>
          <a:chExt cx="0" cy="0"/>
        </a:xfrm>
      </p:grpSpPr>
      <p:cxnSp>
        <p:nvCxnSpPr>
          <p:cNvPr id="9" name="Rak 8">
            <a:extLst>
              <a:ext uri="{FF2B5EF4-FFF2-40B4-BE49-F238E27FC236}">
                <a16:creationId xmlns:a16="http://schemas.microsoft.com/office/drawing/2014/main" id="{273DC5DB-D8B3-F3CE-6683-9ECD2530F4F6}"/>
              </a:ext>
            </a:extLst>
          </p:cNvPr>
          <p:cNvCxnSpPr/>
          <p:nvPr userDrawn="1"/>
        </p:nvCxnSpPr>
        <p:spPr>
          <a:xfrm>
            <a:off x="11623040" y="6191832"/>
            <a:ext cx="0" cy="585064"/>
          </a:xfrm>
          <a:prstGeom prst="line">
            <a:avLst/>
          </a:prstGeom>
        </p:spPr>
        <p:style>
          <a:lnRef idx="1">
            <a:schemeClr val="dk1"/>
          </a:lnRef>
          <a:fillRef idx="0">
            <a:schemeClr val="dk1"/>
          </a:fillRef>
          <a:effectRef idx="0">
            <a:schemeClr val="dk1"/>
          </a:effectRef>
          <a:fontRef idx="minor">
            <a:schemeClr val="tx1"/>
          </a:fontRef>
        </p:style>
      </p:cxnSp>
      <p:pic>
        <p:nvPicPr>
          <p:cNvPr id="7" name="Bildobjekt 6" descr="En bild som visar skrivdon, kontorsmaterial, penna, dekorerat&#10;&#10;Automatiskt genererad beskrivning">
            <a:extLst>
              <a:ext uri="{FF2B5EF4-FFF2-40B4-BE49-F238E27FC236}">
                <a16:creationId xmlns:a16="http://schemas.microsoft.com/office/drawing/2014/main" id="{A5D31B1C-4116-9C5B-E42E-3ECB18FC0C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8" b="-240"/>
          <a:stretch/>
        </p:blipFill>
        <p:spPr>
          <a:xfrm>
            <a:off x="-2" y="0"/>
            <a:ext cx="12192001" cy="6858000"/>
          </a:xfrm>
          <a:prstGeom prst="rect">
            <a:avLst/>
          </a:prstGeom>
        </p:spPr>
      </p:pic>
    </p:spTree>
    <p:extLst>
      <p:ext uri="{BB962C8B-B14F-4D97-AF65-F5344CB8AC3E}">
        <p14:creationId xmlns:p14="http://schemas.microsoft.com/office/powerpoint/2010/main" val="27305941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2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D5424E7-503C-A149-1EC1-AD9F9BAC3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21F6779-526F-30A9-FA89-4E6D2BFA1D0F}"/>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En bild som visar text, tecken, tittar på&#10;&#10;Automatiskt genererad beskrivning">
            <a:extLst>
              <a:ext uri="{FF2B5EF4-FFF2-40B4-BE49-F238E27FC236}">
                <a16:creationId xmlns:a16="http://schemas.microsoft.com/office/drawing/2014/main" id="{D3D997B2-29CB-38EA-51C0-1AE81E9671B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6847" y="6264986"/>
            <a:ext cx="1194007" cy="585064"/>
          </a:xfrm>
          <a:prstGeom prst="rect">
            <a:avLst/>
          </a:prstGeom>
        </p:spPr>
      </p:pic>
      <p:pic>
        <p:nvPicPr>
          <p:cNvPr id="12" name="Bildobjekt 11">
            <a:extLst>
              <a:ext uri="{FF2B5EF4-FFF2-40B4-BE49-F238E27FC236}">
                <a16:creationId xmlns:a16="http://schemas.microsoft.com/office/drawing/2014/main" id="{20F08054-7052-3CF3-2391-E57CDC842AB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755123" y="6264986"/>
            <a:ext cx="319944" cy="511910"/>
          </a:xfrm>
          <a:prstGeom prst="rect">
            <a:avLst/>
          </a:prstGeom>
        </p:spPr>
      </p:pic>
      <p:pic>
        <p:nvPicPr>
          <p:cNvPr id="14" name="Bildobjekt 13">
            <a:extLst>
              <a:ext uri="{FF2B5EF4-FFF2-40B4-BE49-F238E27FC236}">
                <a16:creationId xmlns:a16="http://schemas.microsoft.com/office/drawing/2014/main" id="{52AFC990-D0B1-A6A8-5F46-54D8D947D28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601959" y="6355170"/>
            <a:ext cx="888999" cy="258388"/>
          </a:xfrm>
          <a:prstGeom prst="rect">
            <a:avLst/>
          </a:prstGeom>
        </p:spPr>
      </p:pic>
      <p:cxnSp>
        <p:nvCxnSpPr>
          <p:cNvPr id="16" name="Rak 15">
            <a:extLst>
              <a:ext uri="{FF2B5EF4-FFF2-40B4-BE49-F238E27FC236}">
                <a16:creationId xmlns:a16="http://schemas.microsoft.com/office/drawing/2014/main" id="{B281F7E3-B1EC-87A6-0F2F-E22E7265AB14}"/>
              </a:ext>
            </a:extLst>
          </p:cNvPr>
          <p:cNvCxnSpPr/>
          <p:nvPr userDrawn="1"/>
        </p:nvCxnSpPr>
        <p:spPr>
          <a:xfrm>
            <a:off x="11623040" y="6191832"/>
            <a:ext cx="0" cy="5850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7282222"/>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4" r:id="rId3"/>
    <p:sldLayoutId id="2147483671" r:id="rId4"/>
    <p:sldLayoutId id="2147483669" r:id="rId5"/>
    <p:sldLayoutId id="2147483670" r:id="rId6"/>
    <p:sldLayoutId id="2147483655" r:id="rId7"/>
    <p:sldLayoutId id="2147483667" r:id="rId8"/>
    <p:sldLayoutId id="2147483666" r:id="rId9"/>
  </p:sldLayoutIdLst>
  <p:txStyles>
    <p:titleStyle>
      <a:lvl1pPr algn="ctr" defTabSz="914400" rtl="0" eaLnBrk="1" latinLnBrk="0" hangingPunct="1">
        <a:lnSpc>
          <a:spcPct val="90000"/>
        </a:lnSpc>
        <a:spcBef>
          <a:spcPct val="0"/>
        </a:spcBef>
        <a:buNone/>
        <a:defRPr sz="3200" b="1" i="0" kern="1200" spc="300">
          <a:solidFill>
            <a:schemeClr val="accent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ts val="2000"/>
        </a:lnSpc>
        <a:spcBef>
          <a:spcPts val="1000"/>
        </a:spcBef>
        <a:spcAft>
          <a:spcPts val="1600"/>
        </a:spcAft>
        <a:buFont typeface="Arial" panose="020B0604020202020204" pitchFamily="34" charset="0"/>
        <a:buChar char="•"/>
        <a:defRPr sz="1800" b="1"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000"/>
        </a:lnSpc>
        <a:spcBef>
          <a:spcPts val="500"/>
        </a:spcBef>
        <a:spcAft>
          <a:spcPts val="1600"/>
        </a:spcAft>
        <a:buFont typeface="Arial" panose="020B0604020202020204" pitchFamily="34" charset="0"/>
        <a:buChar char="•"/>
        <a:defRPr sz="1800" b="1"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ts val="2000"/>
        </a:lnSpc>
        <a:spcBef>
          <a:spcPts val="500"/>
        </a:spcBef>
        <a:spcAft>
          <a:spcPts val="1600"/>
        </a:spcAft>
        <a:buFont typeface="Arial" panose="020B0604020202020204" pitchFamily="34" charset="0"/>
        <a:buChar char="•"/>
        <a:defRPr sz="1800" b="1"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ts val="2000"/>
        </a:lnSpc>
        <a:spcBef>
          <a:spcPts val="500"/>
        </a:spcBef>
        <a:spcAft>
          <a:spcPts val="1600"/>
        </a:spcAft>
        <a:buFont typeface="Arial" panose="020B0604020202020204" pitchFamily="34" charset="0"/>
        <a:buChar char="•"/>
        <a:defRPr sz="1800" b="1"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ts val="2000"/>
        </a:lnSpc>
        <a:spcBef>
          <a:spcPts val="500"/>
        </a:spcBef>
        <a:spcAft>
          <a:spcPts val="1600"/>
        </a:spcAft>
        <a:buFont typeface="Arial" panose="020B0604020202020204" pitchFamily="34" charset="0"/>
        <a:buChar char="•"/>
        <a:defRPr sz="1800" b="1"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25.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4.emf"/><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42.png"/><Relationship Id="rId4" Type="http://schemas.openxmlformats.org/officeDocument/2006/relationships/image" Target="../media/image39.sv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07/s40141-020-00303-2"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doi.org/10.1080/24733938.2022.2145349"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F5AF8AB-CE41-A7F7-3927-4C44A21494C0}"/>
              </a:ext>
            </a:extLst>
          </p:cNvPr>
          <p:cNvSpPr txBox="1">
            <a:spLocks/>
          </p:cNvSpPr>
          <p:nvPr/>
        </p:nvSpPr>
        <p:spPr>
          <a:xfrm>
            <a:off x="1361871" y="1125861"/>
            <a:ext cx="9443544"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a:latin typeface="Calibri" panose="020F0502020204030204" pitchFamily="34" charset="0"/>
                <a:cs typeface="Calibri" panose="020F0502020204030204" pitchFamily="34" charset="0"/>
              </a:rPr>
              <a:t>ETT INITIATIV FRÅN </a:t>
            </a:r>
            <a:br>
              <a:rPr lang="sv-SE">
                <a:latin typeface="Calibri" panose="020F0502020204030204" pitchFamily="34" charset="0"/>
                <a:cs typeface="Calibri" panose="020F0502020204030204" pitchFamily="34" charset="0"/>
              </a:rPr>
            </a:br>
            <a:r>
              <a:rPr lang="sv-SE">
                <a:latin typeface="Calibri" panose="020F0502020204030204" pitchFamily="34" charset="0"/>
                <a:cs typeface="Calibri" panose="020F0502020204030204" pitchFamily="34" charset="0"/>
              </a:rPr>
              <a:t>SVFF OCH SVENSKA SPEL</a:t>
            </a:r>
          </a:p>
        </p:txBody>
      </p:sp>
      <p:pic>
        <p:nvPicPr>
          <p:cNvPr id="2" name="Bildobjekt 1">
            <a:extLst>
              <a:ext uri="{FF2B5EF4-FFF2-40B4-BE49-F238E27FC236}">
                <a16:creationId xmlns:a16="http://schemas.microsoft.com/office/drawing/2014/main" id="{D4198BF9-1A59-79DC-C3A8-AEE4A0BBF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3861" y="2363372"/>
            <a:ext cx="5004278" cy="3541989"/>
          </a:xfrm>
          <a:prstGeom prst="rect">
            <a:avLst/>
          </a:prstGeom>
        </p:spPr>
      </p:pic>
    </p:spTree>
    <p:extLst>
      <p:ext uri="{BB962C8B-B14F-4D97-AF65-F5344CB8AC3E}">
        <p14:creationId xmlns:p14="http://schemas.microsoft.com/office/powerpoint/2010/main" val="76815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4841044"/>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4939907"/>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4937448"/>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sp>
        <p:nvSpPr>
          <p:cNvPr id="67" name="Rubrik 1">
            <a:extLst>
              <a:ext uri="{FF2B5EF4-FFF2-40B4-BE49-F238E27FC236}">
                <a16:creationId xmlns:a16="http://schemas.microsoft.com/office/drawing/2014/main" id="{6720BC98-EC5E-2C5A-1322-D0DFBA71E65E}"/>
              </a:ext>
            </a:extLst>
          </p:cNvPr>
          <p:cNvSpPr txBox="1">
            <a:spLocks/>
          </p:cNvSpPr>
          <p:nvPr/>
        </p:nvSpPr>
        <p:spPr>
          <a:xfrm>
            <a:off x="2236790" y="1354158"/>
            <a:ext cx="7776223"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sz="2000" dirty="0">
                <a:solidFill>
                  <a:schemeClr val="accent6"/>
                </a:solidFill>
                <a:latin typeface="Calibri" panose="020F0502020204030204" pitchFamily="34" charset="0"/>
                <a:cs typeface="Calibri" panose="020F0502020204030204" pitchFamily="34" charset="0"/>
              </a:rPr>
              <a:t>VAR PÅ LINJEN PLACERAR DU DIG…</a:t>
            </a:r>
          </a:p>
        </p:txBody>
      </p:sp>
      <p:sp>
        <p:nvSpPr>
          <p:cNvPr id="81" name="Rubrik 1">
            <a:extLst>
              <a:ext uri="{FF2B5EF4-FFF2-40B4-BE49-F238E27FC236}">
                <a16:creationId xmlns:a16="http://schemas.microsoft.com/office/drawing/2014/main" id="{C03FC9B9-C571-1F84-3D6D-BEB1342B2254}"/>
              </a:ext>
            </a:extLst>
          </p:cNvPr>
          <p:cNvSpPr txBox="1">
            <a:spLocks/>
          </p:cNvSpPr>
          <p:nvPr/>
        </p:nvSpPr>
        <p:spPr>
          <a:xfrm>
            <a:off x="4320463" y="1979369"/>
            <a:ext cx="3551074" cy="1207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”JAG VET VAD </a:t>
            </a:r>
            <a:br>
              <a:rPr lang="sv-SE" dirty="0">
                <a:solidFill>
                  <a:schemeClr val="accent6"/>
                </a:solidFill>
                <a:latin typeface="Calibri" panose="020F0502020204030204" pitchFamily="34" charset="0"/>
                <a:cs typeface="Calibri" panose="020F0502020204030204" pitchFamily="34" charset="0"/>
              </a:rPr>
            </a:br>
            <a:r>
              <a:rPr lang="sv-SE" dirty="0">
                <a:solidFill>
                  <a:schemeClr val="accent6"/>
                </a:solidFill>
                <a:latin typeface="Calibri" panose="020F0502020204030204" pitchFamily="34" charset="0"/>
                <a:cs typeface="Calibri" panose="020F0502020204030204" pitchFamily="34" charset="0"/>
              </a:rPr>
              <a:t>MENS ÄR”</a:t>
            </a:r>
          </a:p>
        </p:txBody>
      </p:sp>
      <p:pic>
        <p:nvPicPr>
          <p:cNvPr id="2" name="Bild 1" descr="Man med hel fyllning">
            <a:extLst>
              <a:ext uri="{FF2B5EF4-FFF2-40B4-BE49-F238E27FC236}">
                <a16:creationId xmlns:a16="http://schemas.microsoft.com/office/drawing/2014/main" id="{C31AB2AE-08B0-9ACE-FDFA-316444AC0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3827782"/>
            <a:ext cx="914400" cy="914400"/>
          </a:xfrm>
          <a:prstGeom prst="rect">
            <a:avLst/>
          </a:prstGeom>
          <a:effectLst>
            <a:reflection blurRad="6350" stA="28315" endPos="35000" dir="5400000" sy="-100000" algn="bl" rotWithShape="0"/>
          </a:effectLst>
        </p:spPr>
      </p:pic>
      <p:pic>
        <p:nvPicPr>
          <p:cNvPr id="3" name="Bild 2" descr="Man med hel fyllning">
            <a:extLst>
              <a:ext uri="{FF2B5EF4-FFF2-40B4-BE49-F238E27FC236}">
                <a16:creationId xmlns:a16="http://schemas.microsoft.com/office/drawing/2014/main" id="{1C7D3CD8-737B-7939-D66B-AAFCFFB3B5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3908425"/>
            <a:ext cx="914400" cy="914400"/>
          </a:xfrm>
          <a:prstGeom prst="rect">
            <a:avLst/>
          </a:prstGeom>
        </p:spPr>
      </p:pic>
      <p:pic>
        <p:nvPicPr>
          <p:cNvPr id="4" name="Bild 3" descr="Man med hel fyllning">
            <a:extLst>
              <a:ext uri="{FF2B5EF4-FFF2-40B4-BE49-F238E27FC236}">
                <a16:creationId xmlns:a16="http://schemas.microsoft.com/office/drawing/2014/main" id="{4952E875-179B-B2B4-0D10-55CC8B7A8A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3694262"/>
            <a:ext cx="914400" cy="914400"/>
          </a:xfrm>
          <a:prstGeom prst="rect">
            <a:avLst/>
          </a:prstGeom>
          <a:effectLst>
            <a:reflection blurRad="6350" stA="28315" endPos="35000" dir="5400000" sy="-100000" algn="bl" rotWithShape="0"/>
          </a:effectLst>
        </p:spPr>
      </p:pic>
      <p:pic>
        <p:nvPicPr>
          <p:cNvPr id="5" name="Bild 4" descr="Man med hel fyllning">
            <a:extLst>
              <a:ext uri="{FF2B5EF4-FFF2-40B4-BE49-F238E27FC236}">
                <a16:creationId xmlns:a16="http://schemas.microsoft.com/office/drawing/2014/main" id="{CAE6CA3E-32B1-4A45-E961-33616F7F3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3859476"/>
            <a:ext cx="914400" cy="914400"/>
          </a:xfrm>
          <a:prstGeom prst="rect">
            <a:avLst/>
          </a:prstGeom>
          <a:effectLst>
            <a:reflection blurRad="6350" stA="28315" endPos="35000" dir="5400000" sy="-100000" algn="bl" rotWithShape="0"/>
          </a:effectLst>
        </p:spPr>
      </p:pic>
      <p:pic>
        <p:nvPicPr>
          <p:cNvPr id="7" name="Bild 6" descr="Man med hel fyllning">
            <a:extLst>
              <a:ext uri="{FF2B5EF4-FFF2-40B4-BE49-F238E27FC236}">
                <a16:creationId xmlns:a16="http://schemas.microsoft.com/office/drawing/2014/main" id="{CDBECDA9-8618-88E9-A9C3-D09276970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3637559"/>
            <a:ext cx="914400" cy="914400"/>
          </a:xfrm>
          <a:prstGeom prst="rect">
            <a:avLst/>
          </a:prstGeom>
          <a:effectLst>
            <a:reflection blurRad="6350" stA="28315" endPos="35000" dir="5400000" sy="-100000" algn="bl" rotWithShape="0"/>
          </a:effectLst>
        </p:spPr>
      </p:pic>
      <p:pic>
        <p:nvPicPr>
          <p:cNvPr id="8" name="Bild 7" descr="Man med hel fyllning">
            <a:extLst>
              <a:ext uri="{FF2B5EF4-FFF2-40B4-BE49-F238E27FC236}">
                <a16:creationId xmlns:a16="http://schemas.microsoft.com/office/drawing/2014/main" id="{2CC6C882-BBAF-F988-5AA5-689886BD5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3821107"/>
            <a:ext cx="914400" cy="914400"/>
          </a:xfrm>
          <a:prstGeom prst="rect">
            <a:avLst/>
          </a:prstGeom>
          <a:effectLst>
            <a:reflection blurRad="6350" stA="28315" endPos="35000" dir="5400000" sy="-100000" algn="bl" rotWithShape="0"/>
          </a:effectLst>
        </p:spPr>
      </p:pic>
      <p:pic>
        <p:nvPicPr>
          <p:cNvPr id="9" name="Bild 8" descr="Man med hel fyllning">
            <a:extLst>
              <a:ext uri="{FF2B5EF4-FFF2-40B4-BE49-F238E27FC236}">
                <a16:creationId xmlns:a16="http://schemas.microsoft.com/office/drawing/2014/main" id="{1F66EB69-65F8-A8A9-CC83-042F7BCC2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08425"/>
            <a:ext cx="914400" cy="914400"/>
          </a:xfrm>
          <a:prstGeom prst="rect">
            <a:avLst/>
          </a:prstGeom>
        </p:spPr>
      </p:pic>
      <p:pic>
        <p:nvPicPr>
          <p:cNvPr id="10" name="Bild 9" descr="Man med hel fyllning">
            <a:extLst>
              <a:ext uri="{FF2B5EF4-FFF2-40B4-BE49-F238E27FC236}">
                <a16:creationId xmlns:a16="http://schemas.microsoft.com/office/drawing/2014/main" id="{93B53620-A340-F836-DF65-D7B00A15EC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3694262"/>
            <a:ext cx="914400" cy="914400"/>
          </a:xfrm>
          <a:prstGeom prst="rect">
            <a:avLst/>
          </a:prstGeom>
          <a:effectLst>
            <a:reflection blurRad="6350" stA="28315" endPos="35000" dir="5400000" sy="-100000" algn="bl" rotWithShape="0"/>
          </a:effectLst>
        </p:spPr>
      </p:pic>
      <p:pic>
        <p:nvPicPr>
          <p:cNvPr id="11" name="Bild 10" descr="Man med hel fyllning">
            <a:extLst>
              <a:ext uri="{FF2B5EF4-FFF2-40B4-BE49-F238E27FC236}">
                <a16:creationId xmlns:a16="http://schemas.microsoft.com/office/drawing/2014/main" id="{E4124D4D-7C2C-2716-EC38-BDDD2F8C4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3908425"/>
            <a:ext cx="914400" cy="914400"/>
          </a:xfrm>
          <a:prstGeom prst="rect">
            <a:avLst/>
          </a:prstGeom>
        </p:spPr>
      </p:pic>
      <p:pic>
        <p:nvPicPr>
          <p:cNvPr id="12" name="Bild 11" descr="Man med hel fyllning">
            <a:extLst>
              <a:ext uri="{FF2B5EF4-FFF2-40B4-BE49-F238E27FC236}">
                <a16:creationId xmlns:a16="http://schemas.microsoft.com/office/drawing/2014/main" id="{67FDD9DF-D6C8-5725-F706-506F6EF2A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3694262"/>
            <a:ext cx="914400" cy="914400"/>
          </a:xfrm>
          <a:prstGeom prst="rect">
            <a:avLst/>
          </a:prstGeom>
          <a:effectLst>
            <a:reflection blurRad="6350" stA="28315" endPos="35000" dir="5400000" sy="-100000" algn="bl" rotWithShape="0"/>
          </a:effectLst>
        </p:spPr>
      </p:pic>
      <p:pic>
        <p:nvPicPr>
          <p:cNvPr id="13" name="Bild 12" descr="Man med hel fyllning">
            <a:extLst>
              <a:ext uri="{FF2B5EF4-FFF2-40B4-BE49-F238E27FC236}">
                <a16:creationId xmlns:a16="http://schemas.microsoft.com/office/drawing/2014/main" id="{F86547CD-6DA2-75F9-3C31-2AB25D5C63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3902630"/>
            <a:ext cx="914400" cy="914400"/>
          </a:xfrm>
          <a:prstGeom prst="rect">
            <a:avLst/>
          </a:prstGeom>
        </p:spPr>
      </p:pic>
      <p:pic>
        <p:nvPicPr>
          <p:cNvPr id="14" name="Bild 13" descr="Man med hel fyllning">
            <a:extLst>
              <a:ext uri="{FF2B5EF4-FFF2-40B4-BE49-F238E27FC236}">
                <a16:creationId xmlns:a16="http://schemas.microsoft.com/office/drawing/2014/main" id="{4D03F8AC-1029-854B-08A6-D2B8E87A9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3685003"/>
            <a:ext cx="914400" cy="914400"/>
          </a:xfrm>
          <a:prstGeom prst="rect">
            <a:avLst/>
          </a:prstGeom>
          <a:effectLst>
            <a:reflection blurRad="6350" stA="28315" endPos="35000" dir="5400000" sy="-100000" algn="bl" rotWithShape="0"/>
          </a:effectLst>
        </p:spPr>
      </p:pic>
      <p:pic>
        <p:nvPicPr>
          <p:cNvPr id="16" name="Bild 15" descr="Man med hel fyllning">
            <a:extLst>
              <a:ext uri="{FF2B5EF4-FFF2-40B4-BE49-F238E27FC236}">
                <a16:creationId xmlns:a16="http://schemas.microsoft.com/office/drawing/2014/main" id="{50473D52-CC86-F482-BCCD-45B70E717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3944004"/>
            <a:ext cx="914400" cy="914400"/>
          </a:xfrm>
          <a:prstGeom prst="rect">
            <a:avLst/>
          </a:prstGeom>
          <a:effectLst>
            <a:reflection blurRad="6350" stA="28315" endPos="35000" dir="5400000" sy="-100000" algn="bl" rotWithShape="0"/>
          </a:effectLst>
        </p:spPr>
      </p:pic>
    </p:spTree>
    <p:extLst>
      <p:ext uri="{BB962C8B-B14F-4D97-AF65-F5344CB8AC3E}">
        <p14:creationId xmlns:p14="http://schemas.microsoft.com/office/powerpoint/2010/main" val="28504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4841044"/>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4939907"/>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4937448"/>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pic>
        <p:nvPicPr>
          <p:cNvPr id="50" name="Bild 49" descr="Man med hel fyllning">
            <a:extLst>
              <a:ext uri="{FF2B5EF4-FFF2-40B4-BE49-F238E27FC236}">
                <a16:creationId xmlns:a16="http://schemas.microsoft.com/office/drawing/2014/main" id="{C4FFECAB-E77A-99C1-944D-20AB138A1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3827782"/>
            <a:ext cx="914400" cy="914400"/>
          </a:xfrm>
          <a:prstGeom prst="rect">
            <a:avLst/>
          </a:prstGeom>
          <a:effectLst>
            <a:reflection blurRad="6350" stA="28315" endPos="35000" dir="5400000" sy="-100000" algn="bl" rotWithShape="0"/>
          </a:effectLst>
        </p:spPr>
      </p:pic>
      <p:pic>
        <p:nvPicPr>
          <p:cNvPr id="51" name="Bild 50" descr="Man med hel fyllning">
            <a:extLst>
              <a:ext uri="{FF2B5EF4-FFF2-40B4-BE49-F238E27FC236}">
                <a16:creationId xmlns:a16="http://schemas.microsoft.com/office/drawing/2014/main" id="{36A2C686-9FD2-F1E0-F345-417396F37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3908425"/>
            <a:ext cx="914400" cy="914400"/>
          </a:xfrm>
          <a:prstGeom prst="rect">
            <a:avLst/>
          </a:prstGeom>
        </p:spPr>
      </p:pic>
      <p:pic>
        <p:nvPicPr>
          <p:cNvPr id="52" name="Bild 51" descr="Man med hel fyllning">
            <a:extLst>
              <a:ext uri="{FF2B5EF4-FFF2-40B4-BE49-F238E27FC236}">
                <a16:creationId xmlns:a16="http://schemas.microsoft.com/office/drawing/2014/main" id="{DF59E023-3AAE-0743-8FF8-E714FC7A8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3694262"/>
            <a:ext cx="914400" cy="914400"/>
          </a:xfrm>
          <a:prstGeom prst="rect">
            <a:avLst/>
          </a:prstGeom>
          <a:effectLst>
            <a:reflection blurRad="6350" stA="28315" endPos="35000" dir="5400000" sy="-100000" algn="bl" rotWithShape="0"/>
          </a:effectLst>
        </p:spPr>
      </p:pic>
      <p:pic>
        <p:nvPicPr>
          <p:cNvPr id="53" name="Bild 52" descr="Man med hel fyllning">
            <a:extLst>
              <a:ext uri="{FF2B5EF4-FFF2-40B4-BE49-F238E27FC236}">
                <a16:creationId xmlns:a16="http://schemas.microsoft.com/office/drawing/2014/main" id="{046E4D61-B7CE-8E21-B6C8-6AAF314E5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3859476"/>
            <a:ext cx="914400" cy="914400"/>
          </a:xfrm>
          <a:prstGeom prst="rect">
            <a:avLst/>
          </a:prstGeom>
          <a:effectLst>
            <a:reflection blurRad="6350" stA="28315" endPos="35000" dir="5400000" sy="-100000" algn="bl" rotWithShape="0"/>
          </a:effectLst>
        </p:spPr>
      </p:pic>
      <p:pic>
        <p:nvPicPr>
          <p:cNvPr id="54" name="Bild 53" descr="Man med hel fyllning">
            <a:extLst>
              <a:ext uri="{FF2B5EF4-FFF2-40B4-BE49-F238E27FC236}">
                <a16:creationId xmlns:a16="http://schemas.microsoft.com/office/drawing/2014/main" id="{06ABC595-6DA2-AA1B-2D51-137F37973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3637559"/>
            <a:ext cx="914400" cy="914400"/>
          </a:xfrm>
          <a:prstGeom prst="rect">
            <a:avLst/>
          </a:prstGeom>
          <a:effectLst>
            <a:reflection blurRad="6350" stA="28315" endPos="35000" dir="5400000" sy="-100000" algn="bl" rotWithShape="0"/>
          </a:effectLst>
        </p:spPr>
      </p:pic>
      <p:pic>
        <p:nvPicPr>
          <p:cNvPr id="55" name="Bild 54" descr="Man med hel fyllning">
            <a:extLst>
              <a:ext uri="{FF2B5EF4-FFF2-40B4-BE49-F238E27FC236}">
                <a16:creationId xmlns:a16="http://schemas.microsoft.com/office/drawing/2014/main" id="{CD98B73B-A8FA-A1D8-8BD6-326D9B5A3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3821107"/>
            <a:ext cx="914400" cy="914400"/>
          </a:xfrm>
          <a:prstGeom prst="rect">
            <a:avLst/>
          </a:prstGeom>
          <a:effectLst>
            <a:reflection blurRad="6350" stA="28315" endPos="35000" dir="5400000" sy="-100000" algn="bl" rotWithShape="0"/>
          </a:effectLst>
        </p:spPr>
      </p:pic>
      <p:pic>
        <p:nvPicPr>
          <p:cNvPr id="56" name="Bild 55" descr="Man med hel fyllning">
            <a:extLst>
              <a:ext uri="{FF2B5EF4-FFF2-40B4-BE49-F238E27FC236}">
                <a16:creationId xmlns:a16="http://schemas.microsoft.com/office/drawing/2014/main" id="{19FFC433-7903-5203-4170-C753EDB2EB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08425"/>
            <a:ext cx="914400" cy="914400"/>
          </a:xfrm>
          <a:prstGeom prst="rect">
            <a:avLst/>
          </a:prstGeom>
        </p:spPr>
      </p:pic>
      <p:pic>
        <p:nvPicPr>
          <p:cNvPr id="57" name="Bild 56" descr="Man med hel fyllning">
            <a:extLst>
              <a:ext uri="{FF2B5EF4-FFF2-40B4-BE49-F238E27FC236}">
                <a16:creationId xmlns:a16="http://schemas.microsoft.com/office/drawing/2014/main" id="{EF7DA958-6F14-3C19-CA10-10C7C8A2F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3694262"/>
            <a:ext cx="914400" cy="914400"/>
          </a:xfrm>
          <a:prstGeom prst="rect">
            <a:avLst/>
          </a:prstGeom>
          <a:effectLst>
            <a:reflection blurRad="6350" stA="28315" endPos="35000" dir="5400000" sy="-100000" algn="bl" rotWithShape="0"/>
          </a:effectLst>
        </p:spPr>
      </p:pic>
      <p:pic>
        <p:nvPicPr>
          <p:cNvPr id="58" name="Bild 57" descr="Man med hel fyllning">
            <a:extLst>
              <a:ext uri="{FF2B5EF4-FFF2-40B4-BE49-F238E27FC236}">
                <a16:creationId xmlns:a16="http://schemas.microsoft.com/office/drawing/2014/main" id="{09C90FB2-4807-CAD1-CE34-5ACB3A258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3908425"/>
            <a:ext cx="914400" cy="914400"/>
          </a:xfrm>
          <a:prstGeom prst="rect">
            <a:avLst/>
          </a:prstGeom>
        </p:spPr>
      </p:pic>
      <p:pic>
        <p:nvPicPr>
          <p:cNvPr id="59" name="Bild 58" descr="Man med hel fyllning">
            <a:extLst>
              <a:ext uri="{FF2B5EF4-FFF2-40B4-BE49-F238E27FC236}">
                <a16:creationId xmlns:a16="http://schemas.microsoft.com/office/drawing/2014/main" id="{054D23D9-C2D7-712E-490C-ED3775597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3694262"/>
            <a:ext cx="914400" cy="914400"/>
          </a:xfrm>
          <a:prstGeom prst="rect">
            <a:avLst/>
          </a:prstGeom>
          <a:effectLst>
            <a:reflection blurRad="6350" stA="28315" endPos="35000" dir="5400000" sy="-100000" algn="bl" rotWithShape="0"/>
          </a:effectLst>
        </p:spPr>
      </p:pic>
      <p:pic>
        <p:nvPicPr>
          <p:cNvPr id="60" name="Bild 59" descr="Man med hel fyllning">
            <a:extLst>
              <a:ext uri="{FF2B5EF4-FFF2-40B4-BE49-F238E27FC236}">
                <a16:creationId xmlns:a16="http://schemas.microsoft.com/office/drawing/2014/main" id="{A7C20A76-71B5-7146-07DB-D65A9382E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3902630"/>
            <a:ext cx="914400" cy="914400"/>
          </a:xfrm>
          <a:prstGeom prst="rect">
            <a:avLst/>
          </a:prstGeom>
        </p:spPr>
      </p:pic>
      <p:pic>
        <p:nvPicPr>
          <p:cNvPr id="61" name="Bild 60" descr="Man med hel fyllning">
            <a:extLst>
              <a:ext uri="{FF2B5EF4-FFF2-40B4-BE49-F238E27FC236}">
                <a16:creationId xmlns:a16="http://schemas.microsoft.com/office/drawing/2014/main" id="{EDF84C11-4CD6-3488-1016-6D798C595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3685003"/>
            <a:ext cx="914400" cy="914400"/>
          </a:xfrm>
          <a:prstGeom prst="rect">
            <a:avLst/>
          </a:prstGeom>
          <a:effectLst>
            <a:reflection blurRad="6350" stA="28315" endPos="35000" dir="5400000" sy="-100000" algn="bl" rotWithShape="0"/>
          </a:effectLst>
        </p:spPr>
      </p:pic>
      <p:sp>
        <p:nvSpPr>
          <p:cNvPr id="67" name="Rubrik 1">
            <a:extLst>
              <a:ext uri="{FF2B5EF4-FFF2-40B4-BE49-F238E27FC236}">
                <a16:creationId xmlns:a16="http://schemas.microsoft.com/office/drawing/2014/main" id="{6720BC98-EC5E-2C5A-1322-D0DFBA71E65E}"/>
              </a:ext>
            </a:extLst>
          </p:cNvPr>
          <p:cNvSpPr txBox="1">
            <a:spLocks/>
          </p:cNvSpPr>
          <p:nvPr/>
        </p:nvSpPr>
        <p:spPr>
          <a:xfrm>
            <a:off x="2236790" y="1354158"/>
            <a:ext cx="7776223"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sz="2000">
                <a:solidFill>
                  <a:schemeClr val="accent6"/>
                </a:solidFill>
                <a:latin typeface="Calibri" panose="020F0502020204030204" pitchFamily="34" charset="0"/>
                <a:cs typeface="Calibri" panose="020F0502020204030204" pitchFamily="34" charset="0"/>
              </a:rPr>
              <a:t>VAR PÅ LINJEN PLACERAR DU DIG…</a:t>
            </a:r>
          </a:p>
        </p:txBody>
      </p:sp>
      <p:pic>
        <p:nvPicPr>
          <p:cNvPr id="68" name="Bild 67" descr="Man med hel fyllning">
            <a:extLst>
              <a:ext uri="{FF2B5EF4-FFF2-40B4-BE49-F238E27FC236}">
                <a16:creationId xmlns:a16="http://schemas.microsoft.com/office/drawing/2014/main" id="{1371AE3C-BBE9-D184-500E-3DC0F2F04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3944004"/>
            <a:ext cx="914400" cy="914400"/>
          </a:xfrm>
          <a:prstGeom prst="rect">
            <a:avLst/>
          </a:prstGeom>
          <a:effectLst>
            <a:reflection blurRad="6350" stA="28315" endPos="35000" dir="5400000" sy="-100000" algn="bl" rotWithShape="0"/>
          </a:effectLst>
        </p:spPr>
      </p:pic>
      <p:sp>
        <p:nvSpPr>
          <p:cNvPr id="81" name="Rubrik 1">
            <a:extLst>
              <a:ext uri="{FF2B5EF4-FFF2-40B4-BE49-F238E27FC236}">
                <a16:creationId xmlns:a16="http://schemas.microsoft.com/office/drawing/2014/main" id="{C03FC9B9-C571-1F84-3D6D-BEB1342B2254}"/>
              </a:ext>
            </a:extLst>
          </p:cNvPr>
          <p:cNvSpPr txBox="1">
            <a:spLocks/>
          </p:cNvSpPr>
          <p:nvPr/>
        </p:nvSpPr>
        <p:spPr>
          <a:xfrm>
            <a:off x="3751803" y="1940909"/>
            <a:ext cx="4692908" cy="1207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”JAG KÄNNER NÅGON SOM HAR MENS”</a:t>
            </a:r>
          </a:p>
        </p:txBody>
      </p:sp>
    </p:spTree>
    <p:extLst>
      <p:ext uri="{BB962C8B-B14F-4D97-AF65-F5344CB8AC3E}">
        <p14:creationId xmlns:p14="http://schemas.microsoft.com/office/powerpoint/2010/main" val="8111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4841044"/>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4939907"/>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4937448"/>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pic>
        <p:nvPicPr>
          <p:cNvPr id="50" name="Bild 49" descr="Man med hel fyllning">
            <a:extLst>
              <a:ext uri="{FF2B5EF4-FFF2-40B4-BE49-F238E27FC236}">
                <a16:creationId xmlns:a16="http://schemas.microsoft.com/office/drawing/2014/main" id="{C4FFECAB-E77A-99C1-944D-20AB138A1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3827782"/>
            <a:ext cx="914400" cy="914400"/>
          </a:xfrm>
          <a:prstGeom prst="rect">
            <a:avLst/>
          </a:prstGeom>
          <a:effectLst>
            <a:reflection blurRad="6350" stA="28315" endPos="35000" dir="5400000" sy="-100000" algn="bl" rotWithShape="0"/>
          </a:effectLst>
        </p:spPr>
      </p:pic>
      <p:pic>
        <p:nvPicPr>
          <p:cNvPr id="51" name="Bild 50" descr="Man med hel fyllning">
            <a:extLst>
              <a:ext uri="{FF2B5EF4-FFF2-40B4-BE49-F238E27FC236}">
                <a16:creationId xmlns:a16="http://schemas.microsoft.com/office/drawing/2014/main" id="{36A2C686-9FD2-F1E0-F345-417396F37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3908425"/>
            <a:ext cx="914400" cy="914400"/>
          </a:xfrm>
          <a:prstGeom prst="rect">
            <a:avLst/>
          </a:prstGeom>
        </p:spPr>
      </p:pic>
      <p:pic>
        <p:nvPicPr>
          <p:cNvPr id="52" name="Bild 51" descr="Man med hel fyllning">
            <a:extLst>
              <a:ext uri="{FF2B5EF4-FFF2-40B4-BE49-F238E27FC236}">
                <a16:creationId xmlns:a16="http://schemas.microsoft.com/office/drawing/2014/main" id="{DF59E023-3AAE-0743-8FF8-E714FC7A8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3694262"/>
            <a:ext cx="914400" cy="914400"/>
          </a:xfrm>
          <a:prstGeom prst="rect">
            <a:avLst/>
          </a:prstGeom>
          <a:effectLst>
            <a:reflection blurRad="6350" stA="28315" endPos="35000" dir="5400000" sy="-100000" algn="bl" rotWithShape="0"/>
          </a:effectLst>
        </p:spPr>
      </p:pic>
      <p:pic>
        <p:nvPicPr>
          <p:cNvPr id="53" name="Bild 52" descr="Man med hel fyllning">
            <a:extLst>
              <a:ext uri="{FF2B5EF4-FFF2-40B4-BE49-F238E27FC236}">
                <a16:creationId xmlns:a16="http://schemas.microsoft.com/office/drawing/2014/main" id="{046E4D61-B7CE-8E21-B6C8-6AAF314E5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3859476"/>
            <a:ext cx="914400" cy="914400"/>
          </a:xfrm>
          <a:prstGeom prst="rect">
            <a:avLst/>
          </a:prstGeom>
          <a:effectLst>
            <a:reflection blurRad="6350" stA="28315" endPos="35000" dir="5400000" sy="-100000" algn="bl" rotWithShape="0"/>
          </a:effectLst>
        </p:spPr>
      </p:pic>
      <p:pic>
        <p:nvPicPr>
          <p:cNvPr id="54" name="Bild 53" descr="Man med hel fyllning">
            <a:extLst>
              <a:ext uri="{FF2B5EF4-FFF2-40B4-BE49-F238E27FC236}">
                <a16:creationId xmlns:a16="http://schemas.microsoft.com/office/drawing/2014/main" id="{06ABC595-6DA2-AA1B-2D51-137F37973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3637559"/>
            <a:ext cx="914400" cy="914400"/>
          </a:xfrm>
          <a:prstGeom prst="rect">
            <a:avLst/>
          </a:prstGeom>
          <a:effectLst>
            <a:reflection blurRad="6350" stA="28315" endPos="35000" dir="5400000" sy="-100000" algn="bl" rotWithShape="0"/>
          </a:effectLst>
        </p:spPr>
      </p:pic>
      <p:pic>
        <p:nvPicPr>
          <p:cNvPr id="55" name="Bild 54" descr="Man med hel fyllning">
            <a:extLst>
              <a:ext uri="{FF2B5EF4-FFF2-40B4-BE49-F238E27FC236}">
                <a16:creationId xmlns:a16="http://schemas.microsoft.com/office/drawing/2014/main" id="{CD98B73B-A8FA-A1D8-8BD6-326D9B5A3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3821107"/>
            <a:ext cx="914400" cy="914400"/>
          </a:xfrm>
          <a:prstGeom prst="rect">
            <a:avLst/>
          </a:prstGeom>
          <a:effectLst>
            <a:reflection blurRad="6350" stA="28315" endPos="35000" dir="5400000" sy="-100000" algn="bl" rotWithShape="0"/>
          </a:effectLst>
        </p:spPr>
      </p:pic>
      <p:pic>
        <p:nvPicPr>
          <p:cNvPr id="56" name="Bild 55" descr="Man med hel fyllning">
            <a:extLst>
              <a:ext uri="{FF2B5EF4-FFF2-40B4-BE49-F238E27FC236}">
                <a16:creationId xmlns:a16="http://schemas.microsoft.com/office/drawing/2014/main" id="{19FFC433-7903-5203-4170-C753EDB2EB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08425"/>
            <a:ext cx="914400" cy="914400"/>
          </a:xfrm>
          <a:prstGeom prst="rect">
            <a:avLst/>
          </a:prstGeom>
        </p:spPr>
      </p:pic>
      <p:pic>
        <p:nvPicPr>
          <p:cNvPr id="57" name="Bild 56" descr="Man med hel fyllning">
            <a:extLst>
              <a:ext uri="{FF2B5EF4-FFF2-40B4-BE49-F238E27FC236}">
                <a16:creationId xmlns:a16="http://schemas.microsoft.com/office/drawing/2014/main" id="{EF7DA958-6F14-3C19-CA10-10C7C8A2F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3694262"/>
            <a:ext cx="914400" cy="914400"/>
          </a:xfrm>
          <a:prstGeom prst="rect">
            <a:avLst/>
          </a:prstGeom>
          <a:effectLst>
            <a:reflection blurRad="6350" stA="28315" endPos="35000" dir="5400000" sy="-100000" algn="bl" rotWithShape="0"/>
          </a:effectLst>
        </p:spPr>
      </p:pic>
      <p:pic>
        <p:nvPicPr>
          <p:cNvPr id="58" name="Bild 57" descr="Man med hel fyllning">
            <a:extLst>
              <a:ext uri="{FF2B5EF4-FFF2-40B4-BE49-F238E27FC236}">
                <a16:creationId xmlns:a16="http://schemas.microsoft.com/office/drawing/2014/main" id="{09C90FB2-4807-CAD1-CE34-5ACB3A258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3908425"/>
            <a:ext cx="914400" cy="914400"/>
          </a:xfrm>
          <a:prstGeom prst="rect">
            <a:avLst/>
          </a:prstGeom>
        </p:spPr>
      </p:pic>
      <p:pic>
        <p:nvPicPr>
          <p:cNvPr id="59" name="Bild 58" descr="Man med hel fyllning">
            <a:extLst>
              <a:ext uri="{FF2B5EF4-FFF2-40B4-BE49-F238E27FC236}">
                <a16:creationId xmlns:a16="http://schemas.microsoft.com/office/drawing/2014/main" id="{054D23D9-C2D7-712E-490C-ED3775597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3694262"/>
            <a:ext cx="914400" cy="914400"/>
          </a:xfrm>
          <a:prstGeom prst="rect">
            <a:avLst/>
          </a:prstGeom>
          <a:effectLst>
            <a:reflection blurRad="6350" stA="28315" endPos="35000" dir="5400000" sy="-100000" algn="bl" rotWithShape="0"/>
          </a:effectLst>
        </p:spPr>
      </p:pic>
      <p:pic>
        <p:nvPicPr>
          <p:cNvPr id="60" name="Bild 59" descr="Man med hel fyllning">
            <a:extLst>
              <a:ext uri="{FF2B5EF4-FFF2-40B4-BE49-F238E27FC236}">
                <a16:creationId xmlns:a16="http://schemas.microsoft.com/office/drawing/2014/main" id="{A7C20A76-71B5-7146-07DB-D65A9382E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3902630"/>
            <a:ext cx="914400" cy="914400"/>
          </a:xfrm>
          <a:prstGeom prst="rect">
            <a:avLst/>
          </a:prstGeom>
        </p:spPr>
      </p:pic>
      <p:pic>
        <p:nvPicPr>
          <p:cNvPr id="61" name="Bild 60" descr="Man med hel fyllning">
            <a:extLst>
              <a:ext uri="{FF2B5EF4-FFF2-40B4-BE49-F238E27FC236}">
                <a16:creationId xmlns:a16="http://schemas.microsoft.com/office/drawing/2014/main" id="{EDF84C11-4CD6-3488-1016-6D798C595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3685003"/>
            <a:ext cx="914400" cy="914400"/>
          </a:xfrm>
          <a:prstGeom prst="rect">
            <a:avLst/>
          </a:prstGeom>
          <a:effectLst>
            <a:reflection blurRad="6350" stA="28315" endPos="35000" dir="5400000" sy="-100000" algn="bl" rotWithShape="0"/>
          </a:effectLst>
        </p:spPr>
      </p:pic>
      <p:sp>
        <p:nvSpPr>
          <p:cNvPr id="67" name="Rubrik 1">
            <a:extLst>
              <a:ext uri="{FF2B5EF4-FFF2-40B4-BE49-F238E27FC236}">
                <a16:creationId xmlns:a16="http://schemas.microsoft.com/office/drawing/2014/main" id="{6720BC98-EC5E-2C5A-1322-D0DFBA71E65E}"/>
              </a:ext>
            </a:extLst>
          </p:cNvPr>
          <p:cNvSpPr txBox="1">
            <a:spLocks/>
          </p:cNvSpPr>
          <p:nvPr/>
        </p:nvSpPr>
        <p:spPr>
          <a:xfrm>
            <a:off x="2236790" y="1354158"/>
            <a:ext cx="7776223"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sz="2000">
                <a:solidFill>
                  <a:schemeClr val="accent6"/>
                </a:solidFill>
                <a:latin typeface="Calibri" panose="020F0502020204030204" pitchFamily="34" charset="0"/>
                <a:cs typeface="Calibri" panose="020F0502020204030204" pitchFamily="34" charset="0"/>
              </a:rPr>
              <a:t>VAR PÅ LINJEN PLACERAR DU DIG…</a:t>
            </a:r>
          </a:p>
        </p:txBody>
      </p:sp>
      <p:pic>
        <p:nvPicPr>
          <p:cNvPr id="68" name="Bild 67" descr="Man med hel fyllning">
            <a:extLst>
              <a:ext uri="{FF2B5EF4-FFF2-40B4-BE49-F238E27FC236}">
                <a16:creationId xmlns:a16="http://schemas.microsoft.com/office/drawing/2014/main" id="{1371AE3C-BBE9-D184-500E-3DC0F2F04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3944004"/>
            <a:ext cx="914400" cy="914400"/>
          </a:xfrm>
          <a:prstGeom prst="rect">
            <a:avLst/>
          </a:prstGeom>
          <a:effectLst>
            <a:reflection blurRad="6350" stA="28315" endPos="35000" dir="5400000" sy="-100000" algn="bl" rotWithShape="0"/>
          </a:effectLst>
        </p:spPr>
      </p:pic>
      <p:sp>
        <p:nvSpPr>
          <p:cNvPr id="81" name="Rubrik 1">
            <a:extLst>
              <a:ext uri="{FF2B5EF4-FFF2-40B4-BE49-F238E27FC236}">
                <a16:creationId xmlns:a16="http://schemas.microsoft.com/office/drawing/2014/main" id="{C03FC9B9-C571-1F84-3D6D-BEB1342B2254}"/>
              </a:ext>
            </a:extLst>
          </p:cNvPr>
          <p:cNvSpPr txBox="1">
            <a:spLocks/>
          </p:cNvSpPr>
          <p:nvPr/>
        </p:nvSpPr>
        <p:spPr>
          <a:xfrm>
            <a:off x="3751803" y="1940909"/>
            <a:ext cx="4692908" cy="1207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”ALLA FÅR ONT VID MENS”</a:t>
            </a:r>
          </a:p>
        </p:txBody>
      </p:sp>
    </p:spTree>
    <p:extLst>
      <p:ext uri="{BB962C8B-B14F-4D97-AF65-F5344CB8AC3E}">
        <p14:creationId xmlns:p14="http://schemas.microsoft.com/office/powerpoint/2010/main" val="107054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4841044"/>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4939907"/>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4937448"/>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pic>
        <p:nvPicPr>
          <p:cNvPr id="50" name="Bild 49" descr="Man med hel fyllning">
            <a:extLst>
              <a:ext uri="{FF2B5EF4-FFF2-40B4-BE49-F238E27FC236}">
                <a16:creationId xmlns:a16="http://schemas.microsoft.com/office/drawing/2014/main" id="{C4FFECAB-E77A-99C1-944D-20AB138A1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3827782"/>
            <a:ext cx="914400" cy="914400"/>
          </a:xfrm>
          <a:prstGeom prst="rect">
            <a:avLst/>
          </a:prstGeom>
          <a:effectLst>
            <a:reflection blurRad="6350" stA="28315" endPos="35000" dir="5400000" sy="-100000" algn="bl" rotWithShape="0"/>
          </a:effectLst>
        </p:spPr>
      </p:pic>
      <p:pic>
        <p:nvPicPr>
          <p:cNvPr id="51" name="Bild 50" descr="Man med hel fyllning">
            <a:extLst>
              <a:ext uri="{FF2B5EF4-FFF2-40B4-BE49-F238E27FC236}">
                <a16:creationId xmlns:a16="http://schemas.microsoft.com/office/drawing/2014/main" id="{36A2C686-9FD2-F1E0-F345-417396F37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3908425"/>
            <a:ext cx="914400" cy="914400"/>
          </a:xfrm>
          <a:prstGeom prst="rect">
            <a:avLst/>
          </a:prstGeom>
        </p:spPr>
      </p:pic>
      <p:pic>
        <p:nvPicPr>
          <p:cNvPr id="52" name="Bild 51" descr="Man med hel fyllning">
            <a:extLst>
              <a:ext uri="{FF2B5EF4-FFF2-40B4-BE49-F238E27FC236}">
                <a16:creationId xmlns:a16="http://schemas.microsoft.com/office/drawing/2014/main" id="{DF59E023-3AAE-0743-8FF8-E714FC7A8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3694262"/>
            <a:ext cx="914400" cy="914400"/>
          </a:xfrm>
          <a:prstGeom prst="rect">
            <a:avLst/>
          </a:prstGeom>
          <a:effectLst>
            <a:reflection blurRad="6350" stA="28315" endPos="35000" dir="5400000" sy="-100000" algn="bl" rotWithShape="0"/>
          </a:effectLst>
        </p:spPr>
      </p:pic>
      <p:pic>
        <p:nvPicPr>
          <p:cNvPr id="53" name="Bild 52" descr="Man med hel fyllning">
            <a:extLst>
              <a:ext uri="{FF2B5EF4-FFF2-40B4-BE49-F238E27FC236}">
                <a16:creationId xmlns:a16="http://schemas.microsoft.com/office/drawing/2014/main" id="{046E4D61-B7CE-8E21-B6C8-6AAF314E5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3859476"/>
            <a:ext cx="914400" cy="914400"/>
          </a:xfrm>
          <a:prstGeom prst="rect">
            <a:avLst/>
          </a:prstGeom>
          <a:effectLst>
            <a:reflection blurRad="6350" stA="28315" endPos="35000" dir="5400000" sy="-100000" algn="bl" rotWithShape="0"/>
          </a:effectLst>
        </p:spPr>
      </p:pic>
      <p:pic>
        <p:nvPicPr>
          <p:cNvPr id="54" name="Bild 53" descr="Man med hel fyllning">
            <a:extLst>
              <a:ext uri="{FF2B5EF4-FFF2-40B4-BE49-F238E27FC236}">
                <a16:creationId xmlns:a16="http://schemas.microsoft.com/office/drawing/2014/main" id="{06ABC595-6DA2-AA1B-2D51-137F37973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3637559"/>
            <a:ext cx="914400" cy="914400"/>
          </a:xfrm>
          <a:prstGeom prst="rect">
            <a:avLst/>
          </a:prstGeom>
          <a:effectLst>
            <a:reflection blurRad="6350" stA="28315" endPos="35000" dir="5400000" sy="-100000" algn="bl" rotWithShape="0"/>
          </a:effectLst>
        </p:spPr>
      </p:pic>
      <p:pic>
        <p:nvPicPr>
          <p:cNvPr id="55" name="Bild 54" descr="Man med hel fyllning">
            <a:extLst>
              <a:ext uri="{FF2B5EF4-FFF2-40B4-BE49-F238E27FC236}">
                <a16:creationId xmlns:a16="http://schemas.microsoft.com/office/drawing/2014/main" id="{CD98B73B-A8FA-A1D8-8BD6-326D9B5A3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3821107"/>
            <a:ext cx="914400" cy="914400"/>
          </a:xfrm>
          <a:prstGeom prst="rect">
            <a:avLst/>
          </a:prstGeom>
          <a:effectLst>
            <a:reflection blurRad="6350" stA="28315" endPos="35000" dir="5400000" sy="-100000" algn="bl" rotWithShape="0"/>
          </a:effectLst>
        </p:spPr>
      </p:pic>
      <p:pic>
        <p:nvPicPr>
          <p:cNvPr id="56" name="Bild 55" descr="Man med hel fyllning">
            <a:extLst>
              <a:ext uri="{FF2B5EF4-FFF2-40B4-BE49-F238E27FC236}">
                <a16:creationId xmlns:a16="http://schemas.microsoft.com/office/drawing/2014/main" id="{19FFC433-7903-5203-4170-C753EDB2EB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08425"/>
            <a:ext cx="914400" cy="914400"/>
          </a:xfrm>
          <a:prstGeom prst="rect">
            <a:avLst/>
          </a:prstGeom>
        </p:spPr>
      </p:pic>
      <p:pic>
        <p:nvPicPr>
          <p:cNvPr id="57" name="Bild 56" descr="Man med hel fyllning">
            <a:extLst>
              <a:ext uri="{FF2B5EF4-FFF2-40B4-BE49-F238E27FC236}">
                <a16:creationId xmlns:a16="http://schemas.microsoft.com/office/drawing/2014/main" id="{EF7DA958-6F14-3C19-CA10-10C7C8A2F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3694262"/>
            <a:ext cx="914400" cy="914400"/>
          </a:xfrm>
          <a:prstGeom prst="rect">
            <a:avLst/>
          </a:prstGeom>
          <a:effectLst>
            <a:reflection blurRad="6350" stA="28315" endPos="35000" dir="5400000" sy="-100000" algn="bl" rotWithShape="0"/>
          </a:effectLst>
        </p:spPr>
      </p:pic>
      <p:pic>
        <p:nvPicPr>
          <p:cNvPr id="58" name="Bild 57" descr="Man med hel fyllning">
            <a:extLst>
              <a:ext uri="{FF2B5EF4-FFF2-40B4-BE49-F238E27FC236}">
                <a16:creationId xmlns:a16="http://schemas.microsoft.com/office/drawing/2014/main" id="{09C90FB2-4807-CAD1-CE34-5ACB3A258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3908425"/>
            <a:ext cx="914400" cy="914400"/>
          </a:xfrm>
          <a:prstGeom prst="rect">
            <a:avLst/>
          </a:prstGeom>
        </p:spPr>
      </p:pic>
      <p:pic>
        <p:nvPicPr>
          <p:cNvPr id="59" name="Bild 58" descr="Man med hel fyllning">
            <a:extLst>
              <a:ext uri="{FF2B5EF4-FFF2-40B4-BE49-F238E27FC236}">
                <a16:creationId xmlns:a16="http://schemas.microsoft.com/office/drawing/2014/main" id="{054D23D9-C2D7-712E-490C-ED3775597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3694262"/>
            <a:ext cx="914400" cy="914400"/>
          </a:xfrm>
          <a:prstGeom prst="rect">
            <a:avLst/>
          </a:prstGeom>
          <a:effectLst>
            <a:reflection blurRad="6350" stA="28315" endPos="35000" dir="5400000" sy="-100000" algn="bl" rotWithShape="0"/>
          </a:effectLst>
        </p:spPr>
      </p:pic>
      <p:pic>
        <p:nvPicPr>
          <p:cNvPr id="60" name="Bild 59" descr="Man med hel fyllning">
            <a:extLst>
              <a:ext uri="{FF2B5EF4-FFF2-40B4-BE49-F238E27FC236}">
                <a16:creationId xmlns:a16="http://schemas.microsoft.com/office/drawing/2014/main" id="{A7C20A76-71B5-7146-07DB-D65A9382E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3902630"/>
            <a:ext cx="914400" cy="914400"/>
          </a:xfrm>
          <a:prstGeom prst="rect">
            <a:avLst/>
          </a:prstGeom>
        </p:spPr>
      </p:pic>
      <p:pic>
        <p:nvPicPr>
          <p:cNvPr id="61" name="Bild 60" descr="Man med hel fyllning">
            <a:extLst>
              <a:ext uri="{FF2B5EF4-FFF2-40B4-BE49-F238E27FC236}">
                <a16:creationId xmlns:a16="http://schemas.microsoft.com/office/drawing/2014/main" id="{EDF84C11-4CD6-3488-1016-6D798C595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3685003"/>
            <a:ext cx="914400" cy="914400"/>
          </a:xfrm>
          <a:prstGeom prst="rect">
            <a:avLst/>
          </a:prstGeom>
          <a:effectLst>
            <a:reflection blurRad="6350" stA="28315" endPos="35000" dir="5400000" sy="-100000" algn="bl" rotWithShape="0"/>
          </a:effectLst>
        </p:spPr>
      </p:pic>
      <p:sp>
        <p:nvSpPr>
          <p:cNvPr id="67" name="Rubrik 1">
            <a:extLst>
              <a:ext uri="{FF2B5EF4-FFF2-40B4-BE49-F238E27FC236}">
                <a16:creationId xmlns:a16="http://schemas.microsoft.com/office/drawing/2014/main" id="{6720BC98-EC5E-2C5A-1322-D0DFBA71E65E}"/>
              </a:ext>
            </a:extLst>
          </p:cNvPr>
          <p:cNvSpPr txBox="1">
            <a:spLocks/>
          </p:cNvSpPr>
          <p:nvPr/>
        </p:nvSpPr>
        <p:spPr>
          <a:xfrm>
            <a:off x="2236790" y="1354158"/>
            <a:ext cx="7776223"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sz="2000">
                <a:solidFill>
                  <a:schemeClr val="accent6"/>
                </a:solidFill>
                <a:latin typeface="Calibri" panose="020F0502020204030204" pitchFamily="34" charset="0"/>
                <a:cs typeface="Calibri" panose="020F0502020204030204" pitchFamily="34" charset="0"/>
              </a:rPr>
              <a:t>VAR PÅ LINJEN PLACERAR DU DIG…</a:t>
            </a:r>
          </a:p>
        </p:txBody>
      </p:sp>
      <p:pic>
        <p:nvPicPr>
          <p:cNvPr id="68" name="Bild 67" descr="Man med hel fyllning">
            <a:extLst>
              <a:ext uri="{FF2B5EF4-FFF2-40B4-BE49-F238E27FC236}">
                <a16:creationId xmlns:a16="http://schemas.microsoft.com/office/drawing/2014/main" id="{1371AE3C-BBE9-D184-500E-3DC0F2F04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3944004"/>
            <a:ext cx="914400" cy="914400"/>
          </a:xfrm>
          <a:prstGeom prst="rect">
            <a:avLst/>
          </a:prstGeom>
          <a:effectLst>
            <a:reflection blurRad="6350" stA="28315" endPos="35000" dir="5400000" sy="-100000" algn="bl" rotWithShape="0"/>
          </a:effectLst>
        </p:spPr>
      </p:pic>
      <p:sp>
        <p:nvSpPr>
          <p:cNvPr id="81" name="Rubrik 1">
            <a:extLst>
              <a:ext uri="{FF2B5EF4-FFF2-40B4-BE49-F238E27FC236}">
                <a16:creationId xmlns:a16="http://schemas.microsoft.com/office/drawing/2014/main" id="{C03FC9B9-C571-1F84-3D6D-BEB1342B2254}"/>
              </a:ext>
            </a:extLst>
          </p:cNvPr>
          <p:cNvSpPr txBox="1">
            <a:spLocks/>
          </p:cNvSpPr>
          <p:nvPr/>
        </p:nvSpPr>
        <p:spPr>
          <a:xfrm>
            <a:off x="3497002" y="1940909"/>
            <a:ext cx="5197996" cy="1207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dirty="0">
                <a:latin typeface="Calibri" panose="020F0502020204030204" pitchFamily="34" charset="0"/>
              </a:rPr>
              <a:t>”ALLA BEHÖVER VETA </a:t>
            </a:r>
            <a:br>
              <a:rPr lang="sv-SE" dirty="0">
                <a:latin typeface="Calibri" panose="020F0502020204030204" pitchFamily="34" charset="0"/>
              </a:rPr>
            </a:br>
            <a:r>
              <a:rPr lang="sv-SE" dirty="0">
                <a:latin typeface="Calibri" panose="020F0502020204030204" pitchFamily="34" charset="0"/>
              </a:rPr>
              <a:t>NÅGOT OM MENS”</a:t>
            </a:r>
          </a:p>
        </p:txBody>
      </p:sp>
    </p:spTree>
    <p:extLst>
      <p:ext uri="{BB962C8B-B14F-4D97-AF65-F5344CB8AC3E}">
        <p14:creationId xmlns:p14="http://schemas.microsoft.com/office/powerpoint/2010/main" val="406109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4841044"/>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4939907"/>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4937448"/>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pic>
        <p:nvPicPr>
          <p:cNvPr id="50" name="Bild 49" descr="Man med hel fyllning">
            <a:extLst>
              <a:ext uri="{FF2B5EF4-FFF2-40B4-BE49-F238E27FC236}">
                <a16:creationId xmlns:a16="http://schemas.microsoft.com/office/drawing/2014/main" id="{C4FFECAB-E77A-99C1-944D-20AB138A1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3827782"/>
            <a:ext cx="914400" cy="914400"/>
          </a:xfrm>
          <a:prstGeom prst="rect">
            <a:avLst/>
          </a:prstGeom>
          <a:effectLst>
            <a:reflection blurRad="6350" stA="28315" endPos="35000" dir="5400000" sy="-100000" algn="bl" rotWithShape="0"/>
          </a:effectLst>
        </p:spPr>
      </p:pic>
      <p:pic>
        <p:nvPicPr>
          <p:cNvPr id="51" name="Bild 50" descr="Man med hel fyllning">
            <a:extLst>
              <a:ext uri="{FF2B5EF4-FFF2-40B4-BE49-F238E27FC236}">
                <a16:creationId xmlns:a16="http://schemas.microsoft.com/office/drawing/2014/main" id="{36A2C686-9FD2-F1E0-F345-417396F37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3908425"/>
            <a:ext cx="914400" cy="914400"/>
          </a:xfrm>
          <a:prstGeom prst="rect">
            <a:avLst/>
          </a:prstGeom>
        </p:spPr>
      </p:pic>
      <p:pic>
        <p:nvPicPr>
          <p:cNvPr id="52" name="Bild 51" descr="Man med hel fyllning">
            <a:extLst>
              <a:ext uri="{FF2B5EF4-FFF2-40B4-BE49-F238E27FC236}">
                <a16:creationId xmlns:a16="http://schemas.microsoft.com/office/drawing/2014/main" id="{DF59E023-3AAE-0743-8FF8-E714FC7A8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3694262"/>
            <a:ext cx="914400" cy="914400"/>
          </a:xfrm>
          <a:prstGeom prst="rect">
            <a:avLst/>
          </a:prstGeom>
          <a:effectLst>
            <a:reflection blurRad="6350" stA="28315" endPos="35000" dir="5400000" sy="-100000" algn="bl" rotWithShape="0"/>
          </a:effectLst>
        </p:spPr>
      </p:pic>
      <p:pic>
        <p:nvPicPr>
          <p:cNvPr id="53" name="Bild 52" descr="Man med hel fyllning">
            <a:extLst>
              <a:ext uri="{FF2B5EF4-FFF2-40B4-BE49-F238E27FC236}">
                <a16:creationId xmlns:a16="http://schemas.microsoft.com/office/drawing/2014/main" id="{046E4D61-B7CE-8E21-B6C8-6AAF314E5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3859476"/>
            <a:ext cx="914400" cy="914400"/>
          </a:xfrm>
          <a:prstGeom prst="rect">
            <a:avLst/>
          </a:prstGeom>
          <a:effectLst>
            <a:reflection blurRad="6350" stA="28315" endPos="35000" dir="5400000" sy="-100000" algn="bl" rotWithShape="0"/>
          </a:effectLst>
        </p:spPr>
      </p:pic>
      <p:pic>
        <p:nvPicPr>
          <p:cNvPr id="54" name="Bild 53" descr="Man med hel fyllning">
            <a:extLst>
              <a:ext uri="{FF2B5EF4-FFF2-40B4-BE49-F238E27FC236}">
                <a16:creationId xmlns:a16="http://schemas.microsoft.com/office/drawing/2014/main" id="{06ABC595-6DA2-AA1B-2D51-137F37973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3637559"/>
            <a:ext cx="914400" cy="914400"/>
          </a:xfrm>
          <a:prstGeom prst="rect">
            <a:avLst/>
          </a:prstGeom>
          <a:effectLst>
            <a:reflection blurRad="6350" stA="28315" endPos="35000" dir="5400000" sy="-100000" algn="bl" rotWithShape="0"/>
          </a:effectLst>
        </p:spPr>
      </p:pic>
      <p:pic>
        <p:nvPicPr>
          <p:cNvPr id="55" name="Bild 54" descr="Man med hel fyllning">
            <a:extLst>
              <a:ext uri="{FF2B5EF4-FFF2-40B4-BE49-F238E27FC236}">
                <a16:creationId xmlns:a16="http://schemas.microsoft.com/office/drawing/2014/main" id="{CD98B73B-A8FA-A1D8-8BD6-326D9B5A3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3821107"/>
            <a:ext cx="914400" cy="914400"/>
          </a:xfrm>
          <a:prstGeom prst="rect">
            <a:avLst/>
          </a:prstGeom>
          <a:effectLst>
            <a:reflection blurRad="6350" stA="28315" endPos="35000" dir="5400000" sy="-100000" algn="bl" rotWithShape="0"/>
          </a:effectLst>
        </p:spPr>
      </p:pic>
      <p:pic>
        <p:nvPicPr>
          <p:cNvPr id="56" name="Bild 55" descr="Man med hel fyllning">
            <a:extLst>
              <a:ext uri="{FF2B5EF4-FFF2-40B4-BE49-F238E27FC236}">
                <a16:creationId xmlns:a16="http://schemas.microsoft.com/office/drawing/2014/main" id="{19FFC433-7903-5203-4170-C753EDB2EB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08425"/>
            <a:ext cx="914400" cy="914400"/>
          </a:xfrm>
          <a:prstGeom prst="rect">
            <a:avLst/>
          </a:prstGeom>
        </p:spPr>
      </p:pic>
      <p:pic>
        <p:nvPicPr>
          <p:cNvPr id="57" name="Bild 56" descr="Man med hel fyllning">
            <a:extLst>
              <a:ext uri="{FF2B5EF4-FFF2-40B4-BE49-F238E27FC236}">
                <a16:creationId xmlns:a16="http://schemas.microsoft.com/office/drawing/2014/main" id="{EF7DA958-6F14-3C19-CA10-10C7C8A2F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3694262"/>
            <a:ext cx="914400" cy="914400"/>
          </a:xfrm>
          <a:prstGeom prst="rect">
            <a:avLst/>
          </a:prstGeom>
          <a:effectLst>
            <a:reflection blurRad="6350" stA="28315" endPos="35000" dir="5400000" sy="-100000" algn="bl" rotWithShape="0"/>
          </a:effectLst>
        </p:spPr>
      </p:pic>
      <p:pic>
        <p:nvPicPr>
          <p:cNvPr id="58" name="Bild 57" descr="Man med hel fyllning">
            <a:extLst>
              <a:ext uri="{FF2B5EF4-FFF2-40B4-BE49-F238E27FC236}">
                <a16:creationId xmlns:a16="http://schemas.microsoft.com/office/drawing/2014/main" id="{09C90FB2-4807-CAD1-CE34-5ACB3A258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3908425"/>
            <a:ext cx="914400" cy="914400"/>
          </a:xfrm>
          <a:prstGeom prst="rect">
            <a:avLst/>
          </a:prstGeom>
        </p:spPr>
      </p:pic>
      <p:pic>
        <p:nvPicPr>
          <p:cNvPr id="59" name="Bild 58" descr="Man med hel fyllning">
            <a:extLst>
              <a:ext uri="{FF2B5EF4-FFF2-40B4-BE49-F238E27FC236}">
                <a16:creationId xmlns:a16="http://schemas.microsoft.com/office/drawing/2014/main" id="{054D23D9-C2D7-712E-490C-ED3775597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3694262"/>
            <a:ext cx="914400" cy="914400"/>
          </a:xfrm>
          <a:prstGeom prst="rect">
            <a:avLst/>
          </a:prstGeom>
          <a:effectLst>
            <a:reflection blurRad="6350" stA="28315" endPos="35000" dir="5400000" sy="-100000" algn="bl" rotWithShape="0"/>
          </a:effectLst>
        </p:spPr>
      </p:pic>
      <p:pic>
        <p:nvPicPr>
          <p:cNvPr id="60" name="Bild 59" descr="Man med hel fyllning">
            <a:extLst>
              <a:ext uri="{FF2B5EF4-FFF2-40B4-BE49-F238E27FC236}">
                <a16:creationId xmlns:a16="http://schemas.microsoft.com/office/drawing/2014/main" id="{A7C20A76-71B5-7146-07DB-D65A9382E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3902630"/>
            <a:ext cx="914400" cy="914400"/>
          </a:xfrm>
          <a:prstGeom prst="rect">
            <a:avLst/>
          </a:prstGeom>
        </p:spPr>
      </p:pic>
      <p:pic>
        <p:nvPicPr>
          <p:cNvPr id="61" name="Bild 60" descr="Man med hel fyllning">
            <a:extLst>
              <a:ext uri="{FF2B5EF4-FFF2-40B4-BE49-F238E27FC236}">
                <a16:creationId xmlns:a16="http://schemas.microsoft.com/office/drawing/2014/main" id="{EDF84C11-4CD6-3488-1016-6D798C595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3685003"/>
            <a:ext cx="914400" cy="914400"/>
          </a:xfrm>
          <a:prstGeom prst="rect">
            <a:avLst/>
          </a:prstGeom>
          <a:effectLst>
            <a:reflection blurRad="6350" stA="28315" endPos="35000" dir="5400000" sy="-100000" algn="bl" rotWithShape="0"/>
          </a:effectLst>
        </p:spPr>
      </p:pic>
      <p:sp>
        <p:nvSpPr>
          <p:cNvPr id="67" name="Rubrik 1">
            <a:extLst>
              <a:ext uri="{FF2B5EF4-FFF2-40B4-BE49-F238E27FC236}">
                <a16:creationId xmlns:a16="http://schemas.microsoft.com/office/drawing/2014/main" id="{6720BC98-EC5E-2C5A-1322-D0DFBA71E65E}"/>
              </a:ext>
            </a:extLst>
          </p:cNvPr>
          <p:cNvSpPr txBox="1">
            <a:spLocks/>
          </p:cNvSpPr>
          <p:nvPr/>
        </p:nvSpPr>
        <p:spPr>
          <a:xfrm>
            <a:off x="2236790" y="1354158"/>
            <a:ext cx="7776223"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sz="2000">
                <a:solidFill>
                  <a:schemeClr val="accent6"/>
                </a:solidFill>
                <a:latin typeface="Calibri" panose="020F0502020204030204" pitchFamily="34" charset="0"/>
                <a:cs typeface="Calibri" panose="020F0502020204030204" pitchFamily="34" charset="0"/>
              </a:rPr>
              <a:t>VAR PÅ LINJEN PLACERAR DU DIG…</a:t>
            </a:r>
          </a:p>
        </p:txBody>
      </p:sp>
      <p:pic>
        <p:nvPicPr>
          <p:cNvPr id="68" name="Bild 67" descr="Man med hel fyllning">
            <a:extLst>
              <a:ext uri="{FF2B5EF4-FFF2-40B4-BE49-F238E27FC236}">
                <a16:creationId xmlns:a16="http://schemas.microsoft.com/office/drawing/2014/main" id="{1371AE3C-BBE9-D184-500E-3DC0F2F04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3944004"/>
            <a:ext cx="914400" cy="914400"/>
          </a:xfrm>
          <a:prstGeom prst="rect">
            <a:avLst/>
          </a:prstGeom>
          <a:effectLst>
            <a:reflection blurRad="6350" stA="28315" endPos="35000" dir="5400000" sy="-100000" algn="bl" rotWithShape="0"/>
          </a:effectLst>
        </p:spPr>
      </p:pic>
      <p:sp>
        <p:nvSpPr>
          <p:cNvPr id="81" name="Rubrik 1">
            <a:extLst>
              <a:ext uri="{FF2B5EF4-FFF2-40B4-BE49-F238E27FC236}">
                <a16:creationId xmlns:a16="http://schemas.microsoft.com/office/drawing/2014/main" id="{C03FC9B9-C571-1F84-3D6D-BEB1342B2254}"/>
              </a:ext>
            </a:extLst>
          </p:cNvPr>
          <p:cNvSpPr txBox="1">
            <a:spLocks/>
          </p:cNvSpPr>
          <p:nvPr/>
        </p:nvSpPr>
        <p:spPr>
          <a:xfrm>
            <a:off x="2822508" y="1940909"/>
            <a:ext cx="6546983" cy="1207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dirty="0">
                <a:solidFill>
                  <a:schemeClr val="accent6"/>
                </a:solidFill>
                <a:latin typeface="Calibri" panose="020F0502020204030204" pitchFamily="34" charset="0"/>
              </a:rPr>
              <a:t>”JAG VET VAR JAG KAN FÅ HJÄLP OM DET ÄR JOBBIGT MED MENSEN”</a:t>
            </a:r>
          </a:p>
        </p:txBody>
      </p:sp>
    </p:spTree>
    <p:extLst>
      <p:ext uri="{BB962C8B-B14F-4D97-AF65-F5344CB8AC3E}">
        <p14:creationId xmlns:p14="http://schemas.microsoft.com/office/powerpoint/2010/main" val="67549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4841044"/>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4939907"/>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4937448"/>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pic>
        <p:nvPicPr>
          <p:cNvPr id="50" name="Bild 49" descr="Man med hel fyllning">
            <a:extLst>
              <a:ext uri="{FF2B5EF4-FFF2-40B4-BE49-F238E27FC236}">
                <a16:creationId xmlns:a16="http://schemas.microsoft.com/office/drawing/2014/main" id="{C4FFECAB-E77A-99C1-944D-20AB138A1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3827782"/>
            <a:ext cx="914400" cy="914400"/>
          </a:xfrm>
          <a:prstGeom prst="rect">
            <a:avLst/>
          </a:prstGeom>
          <a:effectLst>
            <a:reflection blurRad="6350" stA="28315" endPos="35000" dir="5400000" sy="-100000" algn="bl" rotWithShape="0"/>
          </a:effectLst>
        </p:spPr>
      </p:pic>
      <p:pic>
        <p:nvPicPr>
          <p:cNvPr id="51" name="Bild 50" descr="Man med hel fyllning">
            <a:extLst>
              <a:ext uri="{FF2B5EF4-FFF2-40B4-BE49-F238E27FC236}">
                <a16:creationId xmlns:a16="http://schemas.microsoft.com/office/drawing/2014/main" id="{36A2C686-9FD2-F1E0-F345-417396F37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3908425"/>
            <a:ext cx="914400" cy="914400"/>
          </a:xfrm>
          <a:prstGeom prst="rect">
            <a:avLst/>
          </a:prstGeom>
        </p:spPr>
      </p:pic>
      <p:pic>
        <p:nvPicPr>
          <p:cNvPr id="52" name="Bild 51" descr="Man med hel fyllning">
            <a:extLst>
              <a:ext uri="{FF2B5EF4-FFF2-40B4-BE49-F238E27FC236}">
                <a16:creationId xmlns:a16="http://schemas.microsoft.com/office/drawing/2014/main" id="{DF59E023-3AAE-0743-8FF8-E714FC7A8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3694262"/>
            <a:ext cx="914400" cy="914400"/>
          </a:xfrm>
          <a:prstGeom prst="rect">
            <a:avLst/>
          </a:prstGeom>
          <a:effectLst>
            <a:reflection blurRad="6350" stA="28315" endPos="35000" dir="5400000" sy="-100000" algn="bl" rotWithShape="0"/>
          </a:effectLst>
        </p:spPr>
      </p:pic>
      <p:pic>
        <p:nvPicPr>
          <p:cNvPr id="53" name="Bild 52" descr="Man med hel fyllning">
            <a:extLst>
              <a:ext uri="{FF2B5EF4-FFF2-40B4-BE49-F238E27FC236}">
                <a16:creationId xmlns:a16="http://schemas.microsoft.com/office/drawing/2014/main" id="{046E4D61-B7CE-8E21-B6C8-6AAF314E5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3859476"/>
            <a:ext cx="914400" cy="914400"/>
          </a:xfrm>
          <a:prstGeom prst="rect">
            <a:avLst/>
          </a:prstGeom>
          <a:effectLst>
            <a:reflection blurRad="6350" stA="28315" endPos="35000" dir="5400000" sy="-100000" algn="bl" rotWithShape="0"/>
          </a:effectLst>
        </p:spPr>
      </p:pic>
      <p:pic>
        <p:nvPicPr>
          <p:cNvPr id="54" name="Bild 53" descr="Man med hel fyllning">
            <a:extLst>
              <a:ext uri="{FF2B5EF4-FFF2-40B4-BE49-F238E27FC236}">
                <a16:creationId xmlns:a16="http://schemas.microsoft.com/office/drawing/2014/main" id="{06ABC595-6DA2-AA1B-2D51-137F37973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3637559"/>
            <a:ext cx="914400" cy="914400"/>
          </a:xfrm>
          <a:prstGeom prst="rect">
            <a:avLst/>
          </a:prstGeom>
          <a:effectLst>
            <a:reflection blurRad="6350" stA="28315" endPos="35000" dir="5400000" sy="-100000" algn="bl" rotWithShape="0"/>
          </a:effectLst>
        </p:spPr>
      </p:pic>
      <p:pic>
        <p:nvPicPr>
          <p:cNvPr id="55" name="Bild 54" descr="Man med hel fyllning">
            <a:extLst>
              <a:ext uri="{FF2B5EF4-FFF2-40B4-BE49-F238E27FC236}">
                <a16:creationId xmlns:a16="http://schemas.microsoft.com/office/drawing/2014/main" id="{CD98B73B-A8FA-A1D8-8BD6-326D9B5A3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3821107"/>
            <a:ext cx="914400" cy="914400"/>
          </a:xfrm>
          <a:prstGeom prst="rect">
            <a:avLst/>
          </a:prstGeom>
          <a:effectLst>
            <a:reflection blurRad="6350" stA="28315" endPos="35000" dir="5400000" sy="-100000" algn="bl" rotWithShape="0"/>
          </a:effectLst>
        </p:spPr>
      </p:pic>
      <p:pic>
        <p:nvPicPr>
          <p:cNvPr id="56" name="Bild 55" descr="Man med hel fyllning">
            <a:extLst>
              <a:ext uri="{FF2B5EF4-FFF2-40B4-BE49-F238E27FC236}">
                <a16:creationId xmlns:a16="http://schemas.microsoft.com/office/drawing/2014/main" id="{19FFC433-7903-5203-4170-C753EDB2EB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08425"/>
            <a:ext cx="914400" cy="914400"/>
          </a:xfrm>
          <a:prstGeom prst="rect">
            <a:avLst/>
          </a:prstGeom>
        </p:spPr>
      </p:pic>
      <p:pic>
        <p:nvPicPr>
          <p:cNvPr id="57" name="Bild 56" descr="Man med hel fyllning">
            <a:extLst>
              <a:ext uri="{FF2B5EF4-FFF2-40B4-BE49-F238E27FC236}">
                <a16:creationId xmlns:a16="http://schemas.microsoft.com/office/drawing/2014/main" id="{EF7DA958-6F14-3C19-CA10-10C7C8A2F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3694262"/>
            <a:ext cx="914400" cy="914400"/>
          </a:xfrm>
          <a:prstGeom prst="rect">
            <a:avLst/>
          </a:prstGeom>
          <a:effectLst>
            <a:reflection blurRad="6350" stA="28315" endPos="35000" dir="5400000" sy="-100000" algn="bl" rotWithShape="0"/>
          </a:effectLst>
        </p:spPr>
      </p:pic>
      <p:pic>
        <p:nvPicPr>
          <p:cNvPr id="58" name="Bild 57" descr="Man med hel fyllning">
            <a:extLst>
              <a:ext uri="{FF2B5EF4-FFF2-40B4-BE49-F238E27FC236}">
                <a16:creationId xmlns:a16="http://schemas.microsoft.com/office/drawing/2014/main" id="{09C90FB2-4807-CAD1-CE34-5ACB3A258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3908425"/>
            <a:ext cx="914400" cy="914400"/>
          </a:xfrm>
          <a:prstGeom prst="rect">
            <a:avLst/>
          </a:prstGeom>
        </p:spPr>
      </p:pic>
      <p:pic>
        <p:nvPicPr>
          <p:cNvPr id="59" name="Bild 58" descr="Man med hel fyllning">
            <a:extLst>
              <a:ext uri="{FF2B5EF4-FFF2-40B4-BE49-F238E27FC236}">
                <a16:creationId xmlns:a16="http://schemas.microsoft.com/office/drawing/2014/main" id="{054D23D9-C2D7-712E-490C-ED3775597D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3694262"/>
            <a:ext cx="914400" cy="914400"/>
          </a:xfrm>
          <a:prstGeom prst="rect">
            <a:avLst/>
          </a:prstGeom>
          <a:effectLst>
            <a:reflection blurRad="6350" stA="28315" endPos="35000" dir="5400000" sy="-100000" algn="bl" rotWithShape="0"/>
          </a:effectLst>
        </p:spPr>
      </p:pic>
      <p:pic>
        <p:nvPicPr>
          <p:cNvPr id="60" name="Bild 59" descr="Man med hel fyllning">
            <a:extLst>
              <a:ext uri="{FF2B5EF4-FFF2-40B4-BE49-F238E27FC236}">
                <a16:creationId xmlns:a16="http://schemas.microsoft.com/office/drawing/2014/main" id="{A7C20A76-71B5-7146-07DB-D65A9382E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3902630"/>
            <a:ext cx="914400" cy="914400"/>
          </a:xfrm>
          <a:prstGeom prst="rect">
            <a:avLst/>
          </a:prstGeom>
        </p:spPr>
      </p:pic>
      <p:pic>
        <p:nvPicPr>
          <p:cNvPr id="61" name="Bild 60" descr="Man med hel fyllning">
            <a:extLst>
              <a:ext uri="{FF2B5EF4-FFF2-40B4-BE49-F238E27FC236}">
                <a16:creationId xmlns:a16="http://schemas.microsoft.com/office/drawing/2014/main" id="{EDF84C11-4CD6-3488-1016-6D798C5952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3685003"/>
            <a:ext cx="914400" cy="914400"/>
          </a:xfrm>
          <a:prstGeom prst="rect">
            <a:avLst/>
          </a:prstGeom>
          <a:effectLst>
            <a:reflection blurRad="6350" stA="28315" endPos="35000" dir="5400000" sy="-100000" algn="bl" rotWithShape="0"/>
          </a:effectLst>
        </p:spPr>
      </p:pic>
      <p:sp>
        <p:nvSpPr>
          <p:cNvPr id="67" name="Rubrik 1">
            <a:extLst>
              <a:ext uri="{FF2B5EF4-FFF2-40B4-BE49-F238E27FC236}">
                <a16:creationId xmlns:a16="http://schemas.microsoft.com/office/drawing/2014/main" id="{6720BC98-EC5E-2C5A-1322-D0DFBA71E65E}"/>
              </a:ext>
            </a:extLst>
          </p:cNvPr>
          <p:cNvSpPr txBox="1">
            <a:spLocks/>
          </p:cNvSpPr>
          <p:nvPr/>
        </p:nvSpPr>
        <p:spPr>
          <a:xfrm>
            <a:off x="2236790" y="1354158"/>
            <a:ext cx="7776223"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sz="2000">
                <a:solidFill>
                  <a:schemeClr val="accent6"/>
                </a:solidFill>
                <a:latin typeface="Calibri" panose="020F0502020204030204" pitchFamily="34" charset="0"/>
                <a:cs typeface="Calibri" panose="020F0502020204030204" pitchFamily="34" charset="0"/>
              </a:rPr>
              <a:t>VAR PÅ LINJEN PLACERAR DU DIG…</a:t>
            </a:r>
          </a:p>
        </p:txBody>
      </p:sp>
      <p:pic>
        <p:nvPicPr>
          <p:cNvPr id="68" name="Bild 67" descr="Man med hel fyllning">
            <a:extLst>
              <a:ext uri="{FF2B5EF4-FFF2-40B4-BE49-F238E27FC236}">
                <a16:creationId xmlns:a16="http://schemas.microsoft.com/office/drawing/2014/main" id="{1371AE3C-BBE9-D184-500E-3DC0F2F04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3944004"/>
            <a:ext cx="914400" cy="914400"/>
          </a:xfrm>
          <a:prstGeom prst="rect">
            <a:avLst/>
          </a:prstGeom>
          <a:effectLst>
            <a:reflection blurRad="6350" stA="28315" endPos="35000" dir="5400000" sy="-100000" algn="bl" rotWithShape="0"/>
          </a:effectLst>
        </p:spPr>
      </p:pic>
      <p:sp>
        <p:nvSpPr>
          <p:cNvPr id="81" name="Rubrik 1">
            <a:extLst>
              <a:ext uri="{FF2B5EF4-FFF2-40B4-BE49-F238E27FC236}">
                <a16:creationId xmlns:a16="http://schemas.microsoft.com/office/drawing/2014/main" id="{C03FC9B9-C571-1F84-3D6D-BEB1342B2254}"/>
              </a:ext>
            </a:extLst>
          </p:cNvPr>
          <p:cNvSpPr txBox="1">
            <a:spLocks/>
          </p:cNvSpPr>
          <p:nvPr/>
        </p:nvSpPr>
        <p:spPr>
          <a:xfrm>
            <a:off x="3497002" y="1940909"/>
            <a:ext cx="5197996" cy="12076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dirty="0">
                <a:solidFill>
                  <a:schemeClr val="accent6"/>
                </a:solidFill>
                <a:latin typeface="Calibri" panose="020F0502020204030204" pitchFamily="34" charset="0"/>
              </a:rPr>
              <a:t>”JAG VET VAR JAG KAN </a:t>
            </a:r>
            <a:br>
              <a:rPr lang="sv-SE" dirty="0">
                <a:solidFill>
                  <a:schemeClr val="accent6"/>
                </a:solidFill>
                <a:latin typeface="Calibri" panose="020F0502020204030204" pitchFamily="34" charset="0"/>
              </a:rPr>
            </a:br>
            <a:r>
              <a:rPr lang="sv-SE" dirty="0">
                <a:solidFill>
                  <a:schemeClr val="accent6"/>
                </a:solidFill>
                <a:latin typeface="Calibri" panose="020F0502020204030204" pitchFamily="34" charset="0"/>
              </a:rPr>
              <a:t>HITTA MENSSKYDD”</a:t>
            </a:r>
          </a:p>
        </p:txBody>
      </p:sp>
    </p:spTree>
    <p:extLst>
      <p:ext uri="{BB962C8B-B14F-4D97-AF65-F5344CB8AC3E}">
        <p14:creationId xmlns:p14="http://schemas.microsoft.com/office/powerpoint/2010/main" val="41747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 35">
            <a:extLst>
              <a:ext uri="{FF2B5EF4-FFF2-40B4-BE49-F238E27FC236}">
                <a16:creationId xmlns:a16="http://schemas.microsoft.com/office/drawing/2014/main" id="{380C887B-68DD-49E7-D783-DC3CFC673005}"/>
              </a:ext>
            </a:extLst>
          </p:cNvPr>
          <p:cNvGrpSpPr/>
          <p:nvPr/>
        </p:nvGrpSpPr>
        <p:grpSpPr>
          <a:xfrm>
            <a:off x="1708065" y="1507779"/>
            <a:ext cx="8775865" cy="3429269"/>
            <a:chOff x="1708065" y="1507779"/>
            <a:chExt cx="8775865" cy="3429269"/>
          </a:xfrm>
        </p:grpSpPr>
        <p:grpSp>
          <p:nvGrpSpPr>
            <p:cNvPr id="7" name="Grupp 6">
              <a:extLst>
                <a:ext uri="{FF2B5EF4-FFF2-40B4-BE49-F238E27FC236}">
                  <a16:creationId xmlns:a16="http://schemas.microsoft.com/office/drawing/2014/main" id="{06E9649A-C0B7-5DA6-F643-1051CE9E3F33}"/>
                </a:ext>
              </a:extLst>
            </p:cNvPr>
            <p:cNvGrpSpPr/>
            <p:nvPr/>
          </p:nvGrpSpPr>
          <p:grpSpPr>
            <a:xfrm>
              <a:off x="4874190" y="1507779"/>
              <a:ext cx="2443619" cy="2443619"/>
              <a:chOff x="4874187" y="1252460"/>
              <a:chExt cx="2443619" cy="2443619"/>
            </a:xfrm>
          </p:grpSpPr>
          <p:pic>
            <p:nvPicPr>
              <p:cNvPr id="4" name="Bildobjekt 3">
                <a:extLst>
                  <a:ext uri="{FF2B5EF4-FFF2-40B4-BE49-F238E27FC236}">
                    <a16:creationId xmlns:a16="http://schemas.microsoft.com/office/drawing/2014/main" id="{FAAA114C-C7D3-0467-1B4D-8CF675E0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187" y="1252460"/>
                <a:ext cx="2443619" cy="2443619"/>
              </a:xfrm>
              <a:prstGeom prst="rect">
                <a:avLst/>
              </a:prstGeom>
              <a:effectLst>
                <a:outerShdw blurRad="152400" dist="317500" dir="5400000" sx="81000" sy="81000" rotWithShape="0">
                  <a:prstClr val="black">
                    <a:alpha val="15000"/>
                  </a:prstClr>
                </a:outerShdw>
              </a:effectLst>
            </p:spPr>
          </p:pic>
          <p:sp>
            <p:nvSpPr>
              <p:cNvPr id="6" name="textruta 5">
                <a:extLst>
                  <a:ext uri="{FF2B5EF4-FFF2-40B4-BE49-F238E27FC236}">
                    <a16:creationId xmlns:a16="http://schemas.microsoft.com/office/drawing/2014/main" id="{F1FDFA61-14F6-4B83-C046-861A6AC47588}"/>
                  </a:ext>
                </a:extLst>
              </p:cNvPr>
              <p:cNvSpPr txBox="1"/>
              <p:nvPr/>
            </p:nvSpPr>
            <p:spPr>
              <a:xfrm>
                <a:off x="5133269" y="1554708"/>
                <a:ext cx="1925453" cy="1874292"/>
              </a:xfrm>
              <a:prstGeom prst="rect">
                <a:avLst/>
              </a:prstGeom>
            </p:spPr>
            <p:txBody>
              <a:bodyPr vert="horz" wrap="square" lIns="91440" tIns="45720" rIns="91440" bIns="45720" rtlCol="0" anchor="ctr">
                <a:noAutofit/>
              </a:bodyPr>
              <a:lstStyle/>
              <a:p>
                <a:pPr algn="ctr"/>
                <a:r>
                  <a:rPr lang="sv-SE" sz="12000" b="1">
                    <a:latin typeface="Calibri" panose="020F0502020204030204" pitchFamily="34" charset="0"/>
                    <a:cs typeface="Calibri" panose="020F0502020204030204" pitchFamily="34" charset="0"/>
                  </a:rPr>
                  <a:t>3</a:t>
                </a:r>
              </a:p>
            </p:txBody>
          </p:sp>
        </p:grpSp>
        <p:sp>
          <p:nvSpPr>
            <p:cNvPr id="2" name="textruta 1">
              <a:extLst>
                <a:ext uri="{FF2B5EF4-FFF2-40B4-BE49-F238E27FC236}">
                  <a16:creationId xmlns:a16="http://schemas.microsoft.com/office/drawing/2014/main" id="{6E1C86E7-DD17-5998-580A-4FB43209590A}"/>
                </a:ext>
              </a:extLst>
            </p:cNvPr>
            <p:cNvSpPr txBox="1"/>
            <p:nvPr/>
          </p:nvSpPr>
          <p:spPr>
            <a:xfrm>
              <a:off x="1708065" y="4126360"/>
              <a:ext cx="8775865" cy="810688"/>
            </a:xfrm>
            <a:prstGeom prst="rect">
              <a:avLst/>
            </a:prstGeom>
          </p:spPr>
          <p:txBody>
            <a:bodyPr vert="horz" wrap="square" lIns="91440" tIns="45720" rIns="91440" bIns="45720" rtlCol="0" anchor="ctr">
              <a:noAutofit/>
            </a:bodyPr>
            <a:lstStyle/>
            <a:p>
              <a:pPr algn="ctr"/>
              <a:r>
                <a:rPr lang="sv-SE" sz="3200" b="1" spc="300" dirty="0">
                  <a:latin typeface="Calibri" panose="020F0502020204030204" pitchFamily="34" charset="0"/>
                  <a:cs typeface="Calibri" panose="020F0502020204030204" pitchFamily="34" charset="0"/>
                </a:rPr>
                <a:t>FAKTA OM MENS</a:t>
              </a:r>
            </a:p>
          </p:txBody>
        </p:sp>
      </p:grpSp>
      <p:sp>
        <p:nvSpPr>
          <p:cNvPr id="11" name="textruta 10">
            <a:extLst>
              <a:ext uri="{FF2B5EF4-FFF2-40B4-BE49-F238E27FC236}">
                <a16:creationId xmlns:a16="http://schemas.microsoft.com/office/drawing/2014/main" id="{D868F0E0-9F86-6300-6ABB-3280CEDAA4D6}"/>
              </a:ext>
            </a:extLst>
          </p:cNvPr>
          <p:cNvSpPr txBox="1"/>
          <p:nvPr/>
        </p:nvSpPr>
        <p:spPr>
          <a:xfrm>
            <a:off x="6155272" y="6017165"/>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4. VIKTIGT ATT PRATA OM MENS</a:t>
            </a:r>
          </a:p>
        </p:txBody>
      </p:sp>
      <p:sp>
        <p:nvSpPr>
          <p:cNvPr id="12" name="textruta 11">
            <a:extLst>
              <a:ext uri="{FF2B5EF4-FFF2-40B4-BE49-F238E27FC236}">
                <a16:creationId xmlns:a16="http://schemas.microsoft.com/office/drawing/2014/main" id="{A189D316-F92B-CC38-096E-43C118D8DCEB}"/>
              </a:ext>
            </a:extLst>
          </p:cNvPr>
          <p:cNvSpPr txBox="1"/>
          <p:nvPr/>
        </p:nvSpPr>
        <p:spPr>
          <a:xfrm>
            <a:off x="2015448" y="6028840"/>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2. VAD KAN DU OM MENS</a:t>
            </a:r>
          </a:p>
        </p:txBody>
      </p:sp>
      <p:sp>
        <p:nvSpPr>
          <p:cNvPr id="13" name="textruta 12">
            <a:extLst>
              <a:ext uri="{FF2B5EF4-FFF2-40B4-BE49-F238E27FC236}">
                <a16:creationId xmlns:a16="http://schemas.microsoft.com/office/drawing/2014/main" id="{235EA128-122D-AE6A-7A00-0F13CE1B4427}"/>
              </a:ext>
            </a:extLst>
          </p:cNvPr>
          <p:cNvSpPr txBox="1"/>
          <p:nvPr/>
        </p:nvSpPr>
        <p:spPr>
          <a:xfrm>
            <a:off x="8946041" y="6013340"/>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5. SUMMERING OCH FEEDBACK</a:t>
            </a:r>
          </a:p>
        </p:txBody>
      </p:sp>
      <p:sp>
        <p:nvSpPr>
          <p:cNvPr id="14" name="textruta 13">
            <a:extLst>
              <a:ext uri="{FF2B5EF4-FFF2-40B4-BE49-F238E27FC236}">
                <a16:creationId xmlns:a16="http://schemas.microsoft.com/office/drawing/2014/main" id="{DB914C62-EAF5-3201-02BC-C0713A36FA37}"/>
              </a:ext>
            </a:extLst>
          </p:cNvPr>
          <p:cNvSpPr txBox="1"/>
          <p:nvPr/>
        </p:nvSpPr>
        <p:spPr>
          <a:xfrm>
            <a:off x="172442" y="6032765"/>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1. INLEDNING</a:t>
            </a:r>
          </a:p>
        </p:txBody>
      </p:sp>
    </p:spTree>
    <p:extLst>
      <p:ext uri="{BB962C8B-B14F-4D97-AF65-F5344CB8AC3E}">
        <p14:creationId xmlns:p14="http://schemas.microsoft.com/office/powerpoint/2010/main" val="55430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843C8639-36E5-D8C7-CC43-519F9AF556B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Effect>
                      <a14:brightnessContrast contrast="-7000"/>
                    </a14:imgEffect>
                  </a14:imgLayer>
                </a14:imgProps>
              </a:ext>
              <a:ext uri="{28A0092B-C50C-407E-A947-70E740481C1C}">
                <a14:useLocalDpi xmlns:a14="http://schemas.microsoft.com/office/drawing/2010/main"/>
              </a:ext>
            </a:extLst>
          </a:blip>
          <a:srcRect/>
          <a:stretch/>
        </p:blipFill>
        <p:spPr>
          <a:xfrm>
            <a:off x="3353238" y="2366945"/>
            <a:ext cx="5562161" cy="3832501"/>
          </a:xfrm>
          <a:prstGeom prst="rect">
            <a:avLst/>
          </a:prstGeom>
        </p:spPr>
      </p:pic>
      <p:pic>
        <p:nvPicPr>
          <p:cNvPr id="16" name="Bildobjekt 15" descr="En bild som visar siluett&#10;&#10;Automatiskt genererad beskrivning">
            <a:extLst>
              <a:ext uri="{FF2B5EF4-FFF2-40B4-BE49-F238E27FC236}">
                <a16:creationId xmlns:a16="http://schemas.microsoft.com/office/drawing/2014/main" id="{2CE4C9C0-A3DB-18AA-FCC1-6B181A18D1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70978" y="2687398"/>
            <a:ext cx="2256275" cy="1561835"/>
          </a:xfrm>
          <a:prstGeom prst="rect">
            <a:avLst/>
          </a:prstGeom>
        </p:spPr>
      </p:pic>
      <p:sp>
        <p:nvSpPr>
          <p:cNvPr id="7" name="Ellips 6">
            <a:extLst>
              <a:ext uri="{FF2B5EF4-FFF2-40B4-BE49-F238E27FC236}">
                <a16:creationId xmlns:a16="http://schemas.microsoft.com/office/drawing/2014/main" id="{BC1E93E8-11E1-2832-5FAA-FCF428B8DB26}"/>
              </a:ext>
            </a:extLst>
          </p:cNvPr>
          <p:cNvSpPr/>
          <p:nvPr/>
        </p:nvSpPr>
        <p:spPr>
          <a:xfrm rot="2194758">
            <a:off x="3638302" y="3026632"/>
            <a:ext cx="238420" cy="154117"/>
          </a:xfrm>
          <a:prstGeom prst="ellipse">
            <a:avLst/>
          </a:prstGeom>
          <a:solidFill>
            <a:schemeClr val="bg2">
              <a:alpha val="78000"/>
            </a:schemeClr>
          </a:solidFill>
          <a:ln>
            <a:noFill/>
          </a:ln>
          <a:scene3d>
            <a:camera prst="orthographicFront"/>
            <a:lightRig rig="threePt" dir="t"/>
          </a:scene3d>
          <a:sp3d>
            <a:bevelT w="1143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Båge 5">
            <a:extLst>
              <a:ext uri="{FF2B5EF4-FFF2-40B4-BE49-F238E27FC236}">
                <a16:creationId xmlns:a16="http://schemas.microsoft.com/office/drawing/2014/main" id="{1B048A71-11FD-839E-5204-8F0794911C7A}"/>
              </a:ext>
            </a:extLst>
          </p:cNvPr>
          <p:cNvSpPr/>
          <p:nvPr/>
        </p:nvSpPr>
        <p:spPr>
          <a:xfrm rot="8993988">
            <a:off x="3879088" y="2742134"/>
            <a:ext cx="669378" cy="833994"/>
          </a:xfrm>
          <a:prstGeom prst="arc">
            <a:avLst/>
          </a:prstGeom>
          <a:ln w="28575">
            <a:solidFill>
              <a:schemeClr val="bg2"/>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textruta 7">
            <a:extLst>
              <a:ext uri="{FF2B5EF4-FFF2-40B4-BE49-F238E27FC236}">
                <a16:creationId xmlns:a16="http://schemas.microsoft.com/office/drawing/2014/main" id="{50121FA2-A42A-5197-D652-32B7DEFC063E}"/>
              </a:ext>
            </a:extLst>
          </p:cNvPr>
          <p:cNvSpPr txBox="1"/>
          <p:nvPr/>
        </p:nvSpPr>
        <p:spPr>
          <a:xfrm>
            <a:off x="3715091" y="2088292"/>
            <a:ext cx="1258504" cy="438665"/>
          </a:xfrm>
          <a:prstGeom prst="rect">
            <a:avLst/>
          </a:prstGeom>
        </p:spPr>
        <p:txBody>
          <a:bodyPr vert="horz" wrap="square" lIns="91440" tIns="45720" rIns="91440" bIns="45720" rtlCol="0" anchor="ctr">
            <a:noAutofit/>
          </a:bodyPr>
          <a:lstStyle/>
          <a:p>
            <a:pPr algn="l"/>
            <a:endParaRPr lang="sv-SE" sz="2000"/>
          </a:p>
        </p:txBody>
      </p:sp>
      <p:sp>
        <p:nvSpPr>
          <p:cNvPr id="9" name="textruta 8">
            <a:extLst>
              <a:ext uri="{FF2B5EF4-FFF2-40B4-BE49-F238E27FC236}">
                <a16:creationId xmlns:a16="http://schemas.microsoft.com/office/drawing/2014/main" id="{3450327C-FD5A-110D-7BDC-F22381ADFE5B}"/>
              </a:ext>
            </a:extLst>
          </p:cNvPr>
          <p:cNvSpPr txBox="1"/>
          <p:nvPr/>
        </p:nvSpPr>
        <p:spPr>
          <a:xfrm>
            <a:off x="2282300" y="2719608"/>
            <a:ext cx="1106108" cy="709392"/>
          </a:xfrm>
          <a:prstGeom prst="rect">
            <a:avLst/>
          </a:prstGeom>
        </p:spPr>
        <p:txBody>
          <a:bodyPr vert="horz" wrap="square" lIns="91440" tIns="45720" rIns="91440" bIns="45720" rtlCol="0" anchor="ctr">
            <a:noAutofit/>
          </a:bodyPr>
          <a:lstStyle/>
          <a:p>
            <a:pPr algn="ctr"/>
            <a:r>
              <a:rPr lang="sv-SE" sz="1200" b="1">
                <a:solidFill>
                  <a:schemeClr val="accent6"/>
                </a:solidFill>
                <a:latin typeface="Calibri" panose="020F0502020204030204" pitchFamily="34" charset="0"/>
                <a:cs typeface="Calibri" panose="020F0502020204030204" pitchFamily="34" charset="0"/>
              </a:rPr>
              <a:t>2. Befruktning möjlig</a:t>
            </a:r>
          </a:p>
        </p:txBody>
      </p:sp>
      <p:sp>
        <p:nvSpPr>
          <p:cNvPr id="2" name="Båge 1">
            <a:extLst>
              <a:ext uri="{FF2B5EF4-FFF2-40B4-BE49-F238E27FC236}">
                <a16:creationId xmlns:a16="http://schemas.microsoft.com/office/drawing/2014/main" id="{5DA8561E-65F8-7C38-524B-97C8561BDC01}"/>
              </a:ext>
            </a:extLst>
          </p:cNvPr>
          <p:cNvSpPr/>
          <p:nvPr/>
        </p:nvSpPr>
        <p:spPr>
          <a:xfrm rot="16830261">
            <a:off x="3612432" y="2473016"/>
            <a:ext cx="430933" cy="445332"/>
          </a:xfrm>
          <a:custGeom>
            <a:avLst/>
            <a:gdLst>
              <a:gd name="connsiteX0" fmla="*/ 266429 w 532858"/>
              <a:gd name="connsiteY0" fmla="*/ 0 h 798249"/>
              <a:gd name="connsiteX1" fmla="*/ 532858 w 532858"/>
              <a:gd name="connsiteY1" fmla="*/ 399125 h 798249"/>
              <a:gd name="connsiteX2" fmla="*/ 266429 w 532858"/>
              <a:gd name="connsiteY2" fmla="*/ 399125 h 798249"/>
              <a:gd name="connsiteX3" fmla="*/ 266429 w 532858"/>
              <a:gd name="connsiteY3" fmla="*/ 0 h 798249"/>
              <a:gd name="connsiteX0" fmla="*/ 266429 w 532858"/>
              <a:gd name="connsiteY0" fmla="*/ 0 h 798249"/>
              <a:gd name="connsiteX1" fmla="*/ 532858 w 532858"/>
              <a:gd name="connsiteY1" fmla="*/ 399125 h 798249"/>
              <a:gd name="connsiteX0" fmla="*/ 0 w 275711"/>
              <a:gd name="connsiteY0" fmla="*/ 0 h 399125"/>
              <a:gd name="connsiteX1" fmla="*/ 266429 w 275711"/>
              <a:gd name="connsiteY1" fmla="*/ 399125 h 399125"/>
              <a:gd name="connsiteX2" fmla="*/ 0 w 275711"/>
              <a:gd name="connsiteY2" fmla="*/ 399125 h 399125"/>
              <a:gd name="connsiteX3" fmla="*/ 0 w 275711"/>
              <a:gd name="connsiteY3" fmla="*/ 0 h 399125"/>
              <a:gd name="connsiteX0" fmla="*/ 0 w 275711"/>
              <a:gd name="connsiteY0" fmla="*/ 0 h 399125"/>
              <a:gd name="connsiteX1" fmla="*/ 266429 w 275711"/>
              <a:gd name="connsiteY1" fmla="*/ 399125 h 399125"/>
              <a:gd name="connsiteX0" fmla="*/ 118633 w 394344"/>
              <a:gd name="connsiteY0" fmla="*/ 0 h 399125"/>
              <a:gd name="connsiteX1" fmla="*/ 385062 w 394344"/>
              <a:gd name="connsiteY1" fmla="*/ 399125 h 399125"/>
              <a:gd name="connsiteX2" fmla="*/ 118633 w 394344"/>
              <a:gd name="connsiteY2" fmla="*/ 399125 h 399125"/>
              <a:gd name="connsiteX3" fmla="*/ 118633 w 394344"/>
              <a:gd name="connsiteY3" fmla="*/ 0 h 399125"/>
              <a:gd name="connsiteX0" fmla="*/ 0 w 394344"/>
              <a:gd name="connsiteY0" fmla="*/ 33622 h 399125"/>
              <a:gd name="connsiteX1" fmla="*/ 385062 w 394344"/>
              <a:gd name="connsiteY1" fmla="*/ 399125 h 399125"/>
              <a:gd name="connsiteX0" fmla="*/ 118633 w 394344"/>
              <a:gd name="connsiteY0" fmla="*/ 11812 h 410937"/>
              <a:gd name="connsiteX1" fmla="*/ 385062 w 394344"/>
              <a:gd name="connsiteY1" fmla="*/ 410937 h 410937"/>
              <a:gd name="connsiteX2" fmla="*/ 118633 w 394344"/>
              <a:gd name="connsiteY2" fmla="*/ 410937 h 410937"/>
              <a:gd name="connsiteX3" fmla="*/ 118633 w 394344"/>
              <a:gd name="connsiteY3" fmla="*/ 11812 h 410937"/>
              <a:gd name="connsiteX0" fmla="*/ 0 w 394344"/>
              <a:gd name="connsiteY0" fmla="*/ 45434 h 410937"/>
              <a:gd name="connsiteX1" fmla="*/ 385062 w 394344"/>
              <a:gd name="connsiteY1" fmla="*/ 410937 h 410937"/>
            </a:gdLst>
            <a:ahLst/>
            <a:cxnLst>
              <a:cxn ang="0">
                <a:pos x="connsiteX0" y="connsiteY0"/>
              </a:cxn>
              <a:cxn ang="0">
                <a:pos x="connsiteX1" y="connsiteY1"/>
              </a:cxn>
            </a:cxnLst>
            <a:rect l="l" t="t" r="r" b="b"/>
            <a:pathLst>
              <a:path w="394344" h="410937" stroke="0" extrusionOk="0">
                <a:moveTo>
                  <a:pt x="118633" y="11812"/>
                </a:moveTo>
                <a:cubicBezTo>
                  <a:pt x="265778" y="11812"/>
                  <a:pt x="436242" y="65284"/>
                  <a:pt x="385062" y="410937"/>
                </a:cubicBezTo>
                <a:lnTo>
                  <a:pt x="118633" y="410937"/>
                </a:lnTo>
                <a:lnTo>
                  <a:pt x="118633" y="11812"/>
                </a:lnTo>
                <a:close/>
              </a:path>
              <a:path w="394344" h="410937" fill="none">
                <a:moveTo>
                  <a:pt x="0" y="45434"/>
                </a:moveTo>
                <a:cubicBezTo>
                  <a:pt x="279972" y="-116707"/>
                  <a:pt x="385062" y="190506"/>
                  <a:pt x="385062" y="410937"/>
                </a:cubicBezTo>
              </a:path>
            </a:pathLst>
          </a:custGeom>
          <a:ln w="28575">
            <a:solidFill>
              <a:schemeClr val="bg2"/>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Båge 9">
            <a:extLst>
              <a:ext uri="{FF2B5EF4-FFF2-40B4-BE49-F238E27FC236}">
                <a16:creationId xmlns:a16="http://schemas.microsoft.com/office/drawing/2014/main" id="{55ED018E-7104-6A10-4F6D-1F845942826B}"/>
              </a:ext>
            </a:extLst>
          </p:cNvPr>
          <p:cNvSpPr/>
          <p:nvPr/>
        </p:nvSpPr>
        <p:spPr>
          <a:xfrm rot="19721457">
            <a:off x="4209820" y="2483520"/>
            <a:ext cx="266429" cy="447592"/>
          </a:xfrm>
          <a:custGeom>
            <a:avLst/>
            <a:gdLst>
              <a:gd name="connsiteX0" fmla="*/ 266429 w 532858"/>
              <a:gd name="connsiteY0" fmla="*/ 0 h 798249"/>
              <a:gd name="connsiteX1" fmla="*/ 532858 w 532858"/>
              <a:gd name="connsiteY1" fmla="*/ 399125 h 798249"/>
              <a:gd name="connsiteX2" fmla="*/ 266429 w 532858"/>
              <a:gd name="connsiteY2" fmla="*/ 399125 h 798249"/>
              <a:gd name="connsiteX3" fmla="*/ 266429 w 532858"/>
              <a:gd name="connsiteY3" fmla="*/ 0 h 798249"/>
              <a:gd name="connsiteX0" fmla="*/ 266429 w 532858"/>
              <a:gd name="connsiteY0" fmla="*/ 0 h 798249"/>
              <a:gd name="connsiteX1" fmla="*/ 532858 w 532858"/>
              <a:gd name="connsiteY1" fmla="*/ 399125 h 798249"/>
              <a:gd name="connsiteX0" fmla="*/ 0 w 266429"/>
              <a:gd name="connsiteY0" fmla="*/ 48467 h 447592"/>
              <a:gd name="connsiteX1" fmla="*/ 266429 w 266429"/>
              <a:gd name="connsiteY1" fmla="*/ 447592 h 447592"/>
              <a:gd name="connsiteX2" fmla="*/ 0 w 266429"/>
              <a:gd name="connsiteY2" fmla="*/ 447592 h 447592"/>
              <a:gd name="connsiteX3" fmla="*/ 0 w 266429"/>
              <a:gd name="connsiteY3" fmla="*/ 48467 h 447592"/>
              <a:gd name="connsiteX0" fmla="*/ 53262 w 266429"/>
              <a:gd name="connsiteY0" fmla="*/ 0 h 447592"/>
              <a:gd name="connsiteX1" fmla="*/ 266429 w 266429"/>
              <a:gd name="connsiteY1" fmla="*/ 447592 h 447592"/>
              <a:gd name="connsiteX0" fmla="*/ 0 w 266429"/>
              <a:gd name="connsiteY0" fmla="*/ 48467 h 447592"/>
              <a:gd name="connsiteX1" fmla="*/ 266429 w 266429"/>
              <a:gd name="connsiteY1" fmla="*/ 447592 h 447592"/>
              <a:gd name="connsiteX2" fmla="*/ 0 w 266429"/>
              <a:gd name="connsiteY2" fmla="*/ 447592 h 447592"/>
              <a:gd name="connsiteX3" fmla="*/ 0 w 266429"/>
              <a:gd name="connsiteY3" fmla="*/ 48467 h 447592"/>
              <a:gd name="connsiteX0" fmla="*/ 53262 w 266429"/>
              <a:gd name="connsiteY0" fmla="*/ 0 h 447592"/>
              <a:gd name="connsiteX1" fmla="*/ 266429 w 266429"/>
              <a:gd name="connsiteY1" fmla="*/ 447592 h 447592"/>
            </a:gdLst>
            <a:ahLst/>
            <a:cxnLst>
              <a:cxn ang="0">
                <a:pos x="connsiteX0" y="connsiteY0"/>
              </a:cxn>
              <a:cxn ang="0">
                <a:pos x="connsiteX1" y="connsiteY1"/>
              </a:cxn>
            </a:cxnLst>
            <a:rect l="l" t="t" r="r" b="b"/>
            <a:pathLst>
              <a:path w="266429" h="447592" stroke="0" extrusionOk="0">
                <a:moveTo>
                  <a:pt x="0" y="48467"/>
                </a:moveTo>
                <a:cubicBezTo>
                  <a:pt x="147145" y="48467"/>
                  <a:pt x="266429" y="227161"/>
                  <a:pt x="266429" y="447592"/>
                </a:cubicBezTo>
                <a:lnTo>
                  <a:pt x="0" y="447592"/>
                </a:lnTo>
                <a:lnTo>
                  <a:pt x="0" y="48467"/>
                </a:lnTo>
                <a:close/>
              </a:path>
              <a:path w="266429" h="447592" fill="none">
                <a:moveTo>
                  <a:pt x="53262" y="0"/>
                </a:moveTo>
                <a:cubicBezTo>
                  <a:pt x="173275" y="107172"/>
                  <a:pt x="266429" y="227161"/>
                  <a:pt x="266429" y="447592"/>
                </a:cubicBezTo>
              </a:path>
            </a:pathLst>
          </a:custGeom>
          <a:ln w="28575">
            <a:solidFill>
              <a:schemeClr val="bg2"/>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Båge 9">
            <a:extLst>
              <a:ext uri="{FF2B5EF4-FFF2-40B4-BE49-F238E27FC236}">
                <a16:creationId xmlns:a16="http://schemas.microsoft.com/office/drawing/2014/main" id="{BEBC8130-3365-A84D-67E1-687636B7143B}"/>
              </a:ext>
            </a:extLst>
          </p:cNvPr>
          <p:cNvSpPr/>
          <p:nvPr/>
        </p:nvSpPr>
        <p:spPr>
          <a:xfrm rot="5216996" flipV="1">
            <a:off x="4746641" y="2683929"/>
            <a:ext cx="266429" cy="465555"/>
          </a:xfrm>
          <a:custGeom>
            <a:avLst/>
            <a:gdLst>
              <a:gd name="connsiteX0" fmla="*/ 266429 w 532858"/>
              <a:gd name="connsiteY0" fmla="*/ 0 h 798249"/>
              <a:gd name="connsiteX1" fmla="*/ 532858 w 532858"/>
              <a:gd name="connsiteY1" fmla="*/ 399125 h 798249"/>
              <a:gd name="connsiteX2" fmla="*/ 266429 w 532858"/>
              <a:gd name="connsiteY2" fmla="*/ 399125 h 798249"/>
              <a:gd name="connsiteX3" fmla="*/ 266429 w 532858"/>
              <a:gd name="connsiteY3" fmla="*/ 0 h 798249"/>
              <a:gd name="connsiteX0" fmla="*/ 266429 w 532858"/>
              <a:gd name="connsiteY0" fmla="*/ 0 h 798249"/>
              <a:gd name="connsiteX1" fmla="*/ 532858 w 532858"/>
              <a:gd name="connsiteY1" fmla="*/ 399125 h 798249"/>
              <a:gd name="connsiteX0" fmla="*/ 0 w 266429"/>
              <a:gd name="connsiteY0" fmla="*/ 48467 h 447592"/>
              <a:gd name="connsiteX1" fmla="*/ 266429 w 266429"/>
              <a:gd name="connsiteY1" fmla="*/ 447592 h 447592"/>
              <a:gd name="connsiteX2" fmla="*/ 0 w 266429"/>
              <a:gd name="connsiteY2" fmla="*/ 447592 h 447592"/>
              <a:gd name="connsiteX3" fmla="*/ 0 w 266429"/>
              <a:gd name="connsiteY3" fmla="*/ 48467 h 447592"/>
              <a:gd name="connsiteX0" fmla="*/ 53262 w 266429"/>
              <a:gd name="connsiteY0" fmla="*/ 0 h 447592"/>
              <a:gd name="connsiteX1" fmla="*/ 266429 w 266429"/>
              <a:gd name="connsiteY1" fmla="*/ 447592 h 447592"/>
              <a:gd name="connsiteX0" fmla="*/ 0 w 266429"/>
              <a:gd name="connsiteY0" fmla="*/ 48467 h 447592"/>
              <a:gd name="connsiteX1" fmla="*/ 266429 w 266429"/>
              <a:gd name="connsiteY1" fmla="*/ 447592 h 447592"/>
              <a:gd name="connsiteX2" fmla="*/ 0 w 266429"/>
              <a:gd name="connsiteY2" fmla="*/ 447592 h 447592"/>
              <a:gd name="connsiteX3" fmla="*/ 0 w 266429"/>
              <a:gd name="connsiteY3" fmla="*/ 48467 h 447592"/>
              <a:gd name="connsiteX0" fmla="*/ 53262 w 266429"/>
              <a:gd name="connsiteY0" fmla="*/ 0 h 447592"/>
              <a:gd name="connsiteX1" fmla="*/ 266429 w 266429"/>
              <a:gd name="connsiteY1" fmla="*/ 447592 h 447592"/>
              <a:gd name="connsiteX0" fmla="*/ 0 w 266429"/>
              <a:gd name="connsiteY0" fmla="*/ 66430 h 465555"/>
              <a:gd name="connsiteX1" fmla="*/ 266429 w 266429"/>
              <a:gd name="connsiteY1" fmla="*/ 465555 h 465555"/>
              <a:gd name="connsiteX2" fmla="*/ 0 w 266429"/>
              <a:gd name="connsiteY2" fmla="*/ 465555 h 465555"/>
              <a:gd name="connsiteX3" fmla="*/ 0 w 266429"/>
              <a:gd name="connsiteY3" fmla="*/ 66430 h 465555"/>
              <a:gd name="connsiteX0" fmla="*/ 84863 w 266429"/>
              <a:gd name="connsiteY0" fmla="*/ 0 h 465555"/>
              <a:gd name="connsiteX1" fmla="*/ 266429 w 266429"/>
              <a:gd name="connsiteY1" fmla="*/ 465555 h 465555"/>
              <a:gd name="connsiteX0" fmla="*/ 0 w 266429"/>
              <a:gd name="connsiteY0" fmla="*/ 66430 h 465555"/>
              <a:gd name="connsiteX1" fmla="*/ 266429 w 266429"/>
              <a:gd name="connsiteY1" fmla="*/ 465555 h 465555"/>
              <a:gd name="connsiteX2" fmla="*/ 0 w 266429"/>
              <a:gd name="connsiteY2" fmla="*/ 465555 h 465555"/>
              <a:gd name="connsiteX3" fmla="*/ 0 w 266429"/>
              <a:gd name="connsiteY3" fmla="*/ 66430 h 465555"/>
              <a:gd name="connsiteX0" fmla="*/ 84863 w 266429"/>
              <a:gd name="connsiteY0" fmla="*/ 0 h 465555"/>
              <a:gd name="connsiteX1" fmla="*/ 266429 w 266429"/>
              <a:gd name="connsiteY1" fmla="*/ 465555 h 465555"/>
            </a:gdLst>
            <a:ahLst/>
            <a:cxnLst>
              <a:cxn ang="0">
                <a:pos x="connsiteX0" y="connsiteY0"/>
              </a:cxn>
              <a:cxn ang="0">
                <a:pos x="connsiteX1" y="connsiteY1"/>
              </a:cxn>
            </a:cxnLst>
            <a:rect l="l" t="t" r="r" b="b"/>
            <a:pathLst>
              <a:path w="266429" h="465555" stroke="0" extrusionOk="0">
                <a:moveTo>
                  <a:pt x="0" y="66430"/>
                </a:moveTo>
                <a:cubicBezTo>
                  <a:pt x="147145" y="66430"/>
                  <a:pt x="266429" y="245124"/>
                  <a:pt x="266429" y="465555"/>
                </a:cubicBezTo>
                <a:lnTo>
                  <a:pt x="0" y="465555"/>
                </a:lnTo>
                <a:lnTo>
                  <a:pt x="0" y="66430"/>
                </a:lnTo>
                <a:close/>
              </a:path>
              <a:path w="266429" h="465555" fill="none">
                <a:moveTo>
                  <a:pt x="84863" y="0"/>
                </a:moveTo>
                <a:cubicBezTo>
                  <a:pt x="193999" y="132171"/>
                  <a:pt x="266429" y="245124"/>
                  <a:pt x="266429" y="465555"/>
                </a:cubicBezTo>
              </a:path>
            </a:pathLst>
          </a:custGeom>
          <a:ln w="28575">
            <a:solidFill>
              <a:schemeClr val="bg2"/>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Ellips 12">
            <a:extLst>
              <a:ext uri="{FF2B5EF4-FFF2-40B4-BE49-F238E27FC236}">
                <a16:creationId xmlns:a16="http://schemas.microsoft.com/office/drawing/2014/main" id="{466431D2-B284-48EC-4F3C-EC7BF3820F15}"/>
              </a:ext>
            </a:extLst>
          </p:cNvPr>
          <p:cNvSpPr/>
          <p:nvPr/>
        </p:nvSpPr>
        <p:spPr>
          <a:xfrm rot="20863134">
            <a:off x="5200227" y="2940300"/>
            <a:ext cx="238420" cy="154117"/>
          </a:xfrm>
          <a:prstGeom prst="ellipse">
            <a:avLst/>
          </a:prstGeom>
          <a:solidFill>
            <a:schemeClr val="bg2">
              <a:alpha val="78000"/>
            </a:schemeClr>
          </a:solidFill>
          <a:ln>
            <a:noFill/>
          </a:ln>
          <a:scene3d>
            <a:camera prst="orthographicFront"/>
            <a:lightRig rig="threePt" dir="t"/>
          </a:scene3d>
          <a:sp3d>
            <a:bevelT w="11430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Bildobjekt 18" descr="En bild som visar siluett, natthimlen&#10;&#10;Automatiskt genererad beskrivning">
            <a:extLst>
              <a:ext uri="{FF2B5EF4-FFF2-40B4-BE49-F238E27FC236}">
                <a16:creationId xmlns:a16="http://schemas.microsoft.com/office/drawing/2014/main" id="{A2B93DA7-BA7D-32E8-13ED-6F0E6A1DDC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25882" y="2707316"/>
            <a:ext cx="1313810" cy="1561835"/>
          </a:xfrm>
          <a:prstGeom prst="rect">
            <a:avLst/>
          </a:prstGeom>
        </p:spPr>
      </p:pic>
      <p:sp>
        <p:nvSpPr>
          <p:cNvPr id="20" name="textruta 19">
            <a:extLst>
              <a:ext uri="{FF2B5EF4-FFF2-40B4-BE49-F238E27FC236}">
                <a16:creationId xmlns:a16="http://schemas.microsoft.com/office/drawing/2014/main" id="{EC58CEA1-3F17-D28C-C518-B31A4FC7B0CA}"/>
              </a:ext>
            </a:extLst>
          </p:cNvPr>
          <p:cNvSpPr txBox="1"/>
          <p:nvPr/>
        </p:nvSpPr>
        <p:spPr>
          <a:xfrm>
            <a:off x="5291809" y="1896837"/>
            <a:ext cx="1615625" cy="644599"/>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3. Slemhinna byggs upp</a:t>
            </a:r>
          </a:p>
        </p:txBody>
      </p:sp>
      <p:sp>
        <p:nvSpPr>
          <p:cNvPr id="21" name="textruta 20">
            <a:extLst>
              <a:ext uri="{FF2B5EF4-FFF2-40B4-BE49-F238E27FC236}">
                <a16:creationId xmlns:a16="http://schemas.microsoft.com/office/drawing/2014/main" id="{1314C6C6-6A4A-A510-F74C-D6603D5E1FDE}"/>
              </a:ext>
            </a:extLst>
          </p:cNvPr>
          <p:cNvSpPr txBox="1"/>
          <p:nvPr/>
        </p:nvSpPr>
        <p:spPr>
          <a:xfrm>
            <a:off x="6752905" y="4639392"/>
            <a:ext cx="2191047" cy="995328"/>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4. Vid obefruktat ägg blöder slemhinnan ut genom slidan</a:t>
            </a:r>
          </a:p>
          <a:p>
            <a:pPr algn="ctr"/>
            <a:r>
              <a:rPr lang="sv-SE" sz="1200" b="1" dirty="0">
                <a:solidFill>
                  <a:schemeClr val="accent6"/>
                </a:solidFill>
                <a:latin typeface="Calibri" panose="020F0502020204030204" pitchFamily="34" charset="0"/>
                <a:cs typeface="Calibri" panose="020F0502020204030204" pitchFamily="34" charset="0"/>
              </a:rPr>
              <a:t>- det är mensen</a:t>
            </a:r>
          </a:p>
        </p:txBody>
      </p:sp>
      <p:pic>
        <p:nvPicPr>
          <p:cNvPr id="22" name="Bildobjekt 21" descr="En bild som visar siluett, natthimlen&#10;&#10;Automatiskt genererad beskrivning">
            <a:extLst>
              <a:ext uri="{FF2B5EF4-FFF2-40B4-BE49-F238E27FC236}">
                <a16:creationId xmlns:a16="http://schemas.microsoft.com/office/drawing/2014/main" id="{8C36FCFD-4835-AD31-84EA-284C578E1C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439095" y="4476052"/>
            <a:ext cx="1313810" cy="504900"/>
          </a:xfrm>
          <a:prstGeom prst="rect">
            <a:avLst/>
          </a:prstGeom>
        </p:spPr>
      </p:pic>
      <p:pic>
        <p:nvPicPr>
          <p:cNvPr id="23" name="Bildobjekt 22" descr="En bild som visar siluett, natthimlen&#10;&#10;Automatiskt genererad beskrivning">
            <a:extLst>
              <a:ext uri="{FF2B5EF4-FFF2-40B4-BE49-F238E27FC236}">
                <a16:creationId xmlns:a16="http://schemas.microsoft.com/office/drawing/2014/main" id="{1D11E871-C3E6-213B-2477-DEFD8370582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5544285" y="5095974"/>
            <a:ext cx="1313810" cy="352500"/>
          </a:xfrm>
          <a:prstGeom prst="rect">
            <a:avLst/>
          </a:prstGeom>
        </p:spPr>
      </p:pic>
      <p:sp>
        <p:nvSpPr>
          <p:cNvPr id="24" name="textruta 23">
            <a:extLst>
              <a:ext uri="{FF2B5EF4-FFF2-40B4-BE49-F238E27FC236}">
                <a16:creationId xmlns:a16="http://schemas.microsoft.com/office/drawing/2014/main" id="{B9B646B4-67DA-D4F8-A5A9-A9061EC976DD}"/>
              </a:ext>
            </a:extLst>
          </p:cNvPr>
          <p:cNvSpPr txBox="1"/>
          <p:nvPr/>
        </p:nvSpPr>
        <p:spPr>
          <a:xfrm>
            <a:off x="3711237" y="3721657"/>
            <a:ext cx="1727858" cy="754395"/>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1. Ägg går från äggstock till äggledare</a:t>
            </a:r>
          </a:p>
        </p:txBody>
      </p:sp>
      <p:sp>
        <p:nvSpPr>
          <p:cNvPr id="3" name="textruta 2">
            <a:extLst>
              <a:ext uri="{FF2B5EF4-FFF2-40B4-BE49-F238E27FC236}">
                <a16:creationId xmlns:a16="http://schemas.microsoft.com/office/drawing/2014/main" id="{FEFAB550-8DCB-0059-D2F2-98B722291B5B}"/>
              </a:ext>
            </a:extLst>
          </p:cNvPr>
          <p:cNvSpPr txBox="1"/>
          <p:nvPr/>
        </p:nvSpPr>
        <p:spPr>
          <a:xfrm>
            <a:off x="6735012" y="3815184"/>
            <a:ext cx="1194434" cy="754395"/>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LIVMODER</a:t>
            </a:r>
          </a:p>
        </p:txBody>
      </p:sp>
      <p:sp>
        <p:nvSpPr>
          <p:cNvPr id="28" name="textruta 27">
            <a:extLst>
              <a:ext uri="{FF2B5EF4-FFF2-40B4-BE49-F238E27FC236}">
                <a16:creationId xmlns:a16="http://schemas.microsoft.com/office/drawing/2014/main" id="{65FD8707-5729-3421-F026-3A1F3CE326E2}"/>
              </a:ext>
            </a:extLst>
          </p:cNvPr>
          <p:cNvSpPr txBox="1"/>
          <p:nvPr/>
        </p:nvSpPr>
        <p:spPr>
          <a:xfrm>
            <a:off x="8825638" y="1841938"/>
            <a:ext cx="1194434" cy="754395"/>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ÄGGLEDARE</a:t>
            </a:r>
          </a:p>
        </p:txBody>
      </p:sp>
      <p:sp>
        <p:nvSpPr>
          <p:cNvPr id="29" name="Båge 28">
            <a:extLst>
              <a:ext uri="{FF2B5EF4-FFF2-40B4-BE49-F238E27FC236}">
                <a16:creationId xmlns:a16="http://schemas.microsoft.com/office/drawing/2014/main" id="{2F2D9627-8722-FC0B-03D3-DF0647FA7756}"/>
              </a:ext>
            </a:extLst>
          </p:cNvPr>
          <p:cNvSpPr/>
          <p:nvPr/>
        </p:nvSpPr>
        <p:spPr>
          <a:xfrm rot="16200000">
            <a:off x="8681347" y="2188018"/>
            <a:ext cx="607420" cy="706836"/>
          </a:xfrm>
          <a:prstGeom prst="arc">
            <a:avLst/>
          </a:prstGeom>
          <a:ln w="19050">
            <a:solidFill>
              <a:schemeClr val="tx1"/>
            </a:solidFill>
            <a:prstDash val="sysDash"/>
            <a:headEnd type="triangl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0" name="Båge 29">
            <a:extLst>
              <a:ext uri="{FF2B5EF4-FFF2-40B4-BE49-F238E27FC236}">
                <a16:creationId xmlns:a16="http://schemas.microsoft.com/office/drawing/2014/main" id="{14EB9A3C-7933-2BAC-8EEF-FD334D8514E8}"/>
              </a:ext>
            </a:extLst>
          </p:cNvPr>
          <p:cNvSpPr/>
          <p:nvPr/>
        </p:nvSpPr>
        <p:spPr>
          <a:xfrm rot="10061887">
            <a:off x="6460355" y="3433393"/>
            <a:ext cx="771177" cy="772872"/>
          </a:xfrm>
          <a:prstGeom prst="arc">
            <a:avLst/>
          </a:prstGeom>
          <a:ln w="19050">
            <a:solidFill>
              <a:schemeClr val="tx1"/>
            </a:solidFill>
            <a:prstDash val="sysDash"/>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1" name="textruta 30">
            <a:extLst>
              <a:ext uri="{FF2B5EF4-FFF2-40B4-BE49-F238E27FC236}">
                <a16:creationId xmlns:a16="http://schemas.microsoft.com/office/drawing/2014/main" id="{FDDE3A78-3D2B-7F47-3DB0-6E47221B1834}"/>
              </a:ext>
            </a:extLst>
          </p:cNvPr>
          <p:cNvSpPr txBox="1"/>
          <p:nvPr/>
        </p:nvSpPr>
        <p:spPr>
          <a:xfrm>
            <a:off x="8318182" y="3450340"/>
            <a:ext cx="1194434" cy="754395"/>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ÄGGSTOCK</a:t>
            </a:r>
          </a:p>
        </p:txBody>
      </p:sp>
      <p:sp>
        <p:nvSpPr>
          <p:cNvPr id="32" name="Båge 31">
            <a:extLst>
              <a:ext uri="{FF2B5EF4-FFF2-40B4-BE49-F238E27FC236}">
                <a16:creationId xmlns:a16="http://schemas.microsoft.com/office/drawing/2014/main" id="{8C5A2598-D5A9-BA8A-F704-A92BB9B2AE94}"/>
              </a:ext>
            </a:extLst>
          </p:cNvPr>
          <p:cNvSpPr/>
          <p:nvPr/>
        </p:nvSpPr>
        <p:spPr>
          <a:xfrm rot="10061887">
            <a:off x="8043525" y="3068549"/>
            <a:ext cx="771177" cy="772872"/>
          </a:xfrm>
          <a:prstGeom prst="arc">
            <a:avLst/>
          </a:prstGeom>
          <a:ln w="19050">
            <a:solidFill>
              <a:schemeClr val="tx1"/>
            </a:solidFill>
            <a:prstDash val="sysDash"/>
            <a:headEnd type="none"/>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Rubrik 1">
            <a:extLst>
              <a:ext uri="{FF2B5EF4-FFF2-40B4-BE49-F238E27FC236}">
                <a16:creationId xmlns:a16="http://schemas.microsoft.com/office/drawing/2014/main" id="{1ABDE183-4461-E95A-87C1-AD4A087A2484}"/>
              </a:ext>
            </a:extLst>
          </p:cNvPr>
          <p:cNvSpPr txBox="1">
            <a:spLocks/>
          </p:cNvSpPr>
          <p:nvPr/>
        </p:nvSpPr>
        <p:spPr>
          <a:xfrm>
            <a:off x="0" y="988397"/>
            <a:ext cx="12192000"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VARFÖR FÅR VI MENS?</a:t>
            </a:r>
          </a:p>
        </p:txBody>
      </p:sp>
    </p:spTree>
    <p:extLst>
      <p:ext uri="{BB962C8B-B14F-4D97-AF65-F5344CB8AC3E}">
        <p14:creationId xmlns:p14="http://schemas.microsoft.com/office/powerpoint/2010/main" val="39071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p:bldP spid="2" grpId="0" animBg="1"/>
      <p:bldP spid="10" grpId="0" animBg="1"/>
      <p:bldP spid="11" grpId="0" animBg="1"/>
      <p:bldP spid="13" grpId="0" animBg="1"/>
      <p:bldP spid="20" grpId="0"/>
      <p:bldP spid="2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68C2034-7337-E9A2-8D69-B4823754A96B}"/>
              </a:ext>
            </a:extLst>
          </p:cNvPr>
          <p:cNvSpPr txBox="1"/>
          <p:nvPr/>
        </p:nvSpPr>
        <p:spPr>
          <a:xfrm>
            <a:off x="1354128" y="1797586"/>
            <a:ext cx="5979360" cy="3991979"/>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Första menstruationen kommer någon gång under puberteten</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Oftast kommer första menstruationen i åldern 10-15 år, men den kan även komma tidigare eller senare</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Om menstruationen ej kommit när man fyllt 16 år kan det vara bra att söka hjälp, kontakta ungdomsmottagning, barnmorska/gynekolog eller vårdcentral</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endParaRPr lang="sv-SE" b="1" dirty="0">
              <a:solidFill>
                <a:schemeClr val="bg1"/>
              </a:solidFill>
              <a:latin typeface="Calibri" panose="020F0502020204030204" pitchFamily="34" charset="0"/>
              <a:cs typeface="Calibri" panose="020F0502020204030204" pitchFamily="34" charset="0"/>
            </a:endParaRPr>
          </a:p>
        </p:txBody>
      </p:sp>
      <p:sp>
        <p:nvSpPr>
          <p:cNvPr id="10" name="Rubrik 1">
            <a:extLst>
              <a:ext uri="{FF2B5EF4-FFF2-40B4-BE49-F238E27FC236}">
                <a16:creationId xmlns:a16="http://schemas.microsoft.com/office/drawing/2014/main" id="{A179CABF-982D-B5C1-B688-3E61A94FFBE5}"/>
              </a:ext>
            </a:extLst>
          </p:cNvPr>
          <p:cNvSpPr txBox="1">
            <a:spLocks/>
          </p:cNvSpPr>
          <p:nvPr/>
        </p:nvSpPr>
        <p:spPr>
          <a:xfrm>
            <a:off x="1354128" y="997036"/>
            <a:ext cx="7485071" cy="5082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cap="all" dirty="0">
                <a:solidFill>
                  <a:schemeClr val="accent6"/>
                </a:solidFill>
                <a:latin typeface="Calibri" panose="020F0502020204030204" pitchFamily="34" charset="0"/>
                <a:cs typeface="Calibri" panose="020F0502020204030204" pitchFamily="34" charset="0"/>
              </a:rPr>
              <a:t>När kommer mensen?</a:t>
            </a:r>
          </a:p>
        </p:txBody>
      </p:sp>
      <p:sp>
        <p:nvSpPr>
          <p:cNvPr id="7" name="textruta 6">
            <a:extLst>
              <a:ext uri="{FF2B5EF4-FFF2-40B4-BE49-F238E27FC236}">
                <a16:creationId xmlns:a16="http://schemas.microsoft.com/office/drawing/2014/main" id="{BA051A97-7EF5-D1E8-A435-219B6AB257C7}"/>
              </a:ext>
            </a:extLst>
          </p:cNvPr>
          <p:cNvSpPr txBox="1"/>
          <p:nvPr/>
        </p:nvSpPr>
        <p:spPr>
          <a:xfrm>
            <a:off x="2943802" y="-751887"/>
            <a:ext cx="4700582" cy="720152"/>
          </a:xfrm>
          <a:prstGeom prst="rect">
            <a:avLst/>
          </a:prstGeom>
        </p:spPr>
        <p:txBody>
          <a:bodyPr vert="horz" wrap="square" lIns="91440" tIns="45720" rIns="91440" bIns="45720" rtlCol="0" anchor="ctr">
            <a:noAutofit/>
          </a:bodyPr>
          <a:lstStyle/>
          <a:p>
            <a:pPr marL="285750" indent="-285750">
              <a:lnSpc>
                <a:spcPts val="2000"/>
              </a:lnSpc>
              <a:buBlip>
                <a:blip r:embed="rId3">
                  <a:extLst>
                    <a:ext uri="{96DAC541-7B7A-43D3-8B79-37D633B846F1}">
                      <asvg:svgBlip xmlns:asvg="http://schemas.microsoft.com/office/drawing/2016/SVG/main" r:embed="rId4"/>
                    </a:ext>
                  </a:extLst>
                </a:blip>
              </a:buBlip>
            </a:pPr>
            <a:endParaRPr lang="sv-SE" b="1" dirty="0">
              <a:solidFill>
                <a:schemeClr val="accent6"/>
              </a:solidFill>
              <a:latin typeface="Calibri" panose="020F0502020204030204" pitchFamily="34" charset="0"/>
              <a:cs typeface="Calibri" panose="020F0502020204030204" pitchFamily="34" charset="0"/>
            </a:endParaRPr>
          </a:p>
        </p:txBody>
      </p:sp>
      <p:sp>
        <p:nvSpPr>
          <p:cNvPr id="9" name="textruta 8">
            <a:extLst>
              <a:ext uri="{FF2B5EF4-FFF2-40B4-BE49-F238E27FC236}">
                <a16:creationId xmlns:a16="http://schemas.microsoft.com/office/drawing/2014/main" id="{A5327820-B2D8-C64F-D937-AD53AD38CAC9}"/>
              </a:ext>
            </a:extLst>
          </p:cNvPr>
          <p:cNvSpPr txBox="1"/>
          <p:nvPr/>
        </p:nvSpPr>
        <p:spPr>
          <a:xfrm>
            <a:off x="2210857" y="3408249"/>
            <a:ext cx="5433527" cy="591504"/>
          </a:xfrm>
          <a:prstGeom prst="rect">
            <a:avLst/>
          </a:prstGeom>
        </p:spPr>
        <p:txBody>
          <a:bodyPr vert="horz" wrap="square" lIns="91440" tIns="45720" rIns="91440" bIns="45720" rtlCol="0" anchor="ctr">
            <a:noAutofit/>
          </a:bodyPr>
          <a:lstStyle/>
          <a:p>
            <a:pPr algn="l"/>
            <a:endParaRPr lang="sv-SE" b="1" dirty="0">
              <a:solidFill>
                <a:schemeClr val="accent6"/>
              </a:solidFill>
              <a:latin typeface="Calibri" panose="020F0502020204030204" pitchFamily="34" charset="0"/>
              <a:cs typeface="Calibri" panose="020F0502020204030204" pitchFamily="34" charset="0"/>
            </a:endParaRPr>
          </a:p>
        </p:txBody>
      </p:sp>
      <p:sp>
        <p:nvSpPr>
          <p:cNvPr id="13" name="textruta 12">
            <a:extLst>
              <a:ext uri="{FF2B5EF4-FFF2-40B4-BE49-F238E27FC236}">
                <a16:creationId xmlns:a16="http://schemas.microsoft.com/office/drawing/2014/main" id="{F99503FA-411B-B5DE-BA7F-224ACD0E660E}"/>
              </a:ext>
            </a:extLst>
          </p:cNvPr>
          <p:cNvSpPr txBox="1"/>
          <p:nvPr/>
        </p:nvSpPr>
        <p:spPr>
          <a:xfrm>
            <a:off x="2228118" y="4574473"/>
            <a:ext cx="5105370" cy="591504"/>
          </a:xfrm>
          <a:prstGeom prst="rect">
            <a:avLst/>
          </a:prstGeom>
        </p:spPr>
        <p:txBody>
          <a:bodyPr vert="horz" wrap="square" lIns="91440" tIns="45720" rIns="91440" bIns="45720" rtlCol="0" anchor="ctr">
            <a:noAutofit/>
          </a:bodyPr>
          <a:lstStyle/>
          <a:p>
            <a:pPr algn="l"/>
            <a:endParaRPr lang="sv-SE" b="1" dirty="0">
              <a:solidFill>
                <a:schemeClr val="accent6"/>
              </a:solidFill>
              <a:latin typeface="Calibri" panose="020F0502020204030204" pitchFamily="34" charset="0"/>
              <a:cs typeface="Calibri" panose="020F0502020204030204" pitchFamily="34" charset="0"/>
            </a:endParaRPr>
          </a:p>
        </p:txBody>
      </p:sp>
      <p:sp>
        <p:nvSpPr>
          <p:cNvPr id="2" name="Rektangel med rundade hörn 1">
            <a:extLst>
              <a:ext uri="{FF2B5EF4-FFF2-40B4-BE49-F238E27FC236}">
                <a16:creationId xmlns:a16="http://schemas.microsoft.com/office/drawing/2014/main" id="{27B2C42F-25AB-42D8-13E4-CE5A6144E04A}"/>
              </a:ext>
            </a:extLst>
          </p:cNvPr>
          <p:cNvSpPr/>
          <p:nvPr/>
        </p:nvSpPr>
        <p:spPr>
          <a:xfrm>
            <a:off x="8497570" y="1653526"/>
            <a:ext cx="2645295" cy="2346228"/>
          </a:xfrm>
          <a:prstGeom prst="roundRect">
            <a:avLst/>
          </a:prstGeom>
          <a:solidFill>
            <a:schemeClr val="accent1"/>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dirty="0">
              <a:solidFill>
                <a:schemeClr val="tx2"/>
              </a:solidFill>
              <a:latin typeface="Calibri" panose="020F0502020204030204" pitchFamily="34" charset="0"/>
              <a:cs typeface="Arial Black" panose="020B0604020202020204" pitchFamily="34" charset="0"/>
            </a:endParaRPr>
          </a:p>
        </p:txBody>
      </p:sp>
      <p:sp>
        <p:nvSpPr>
          <p:cNvPr id="3" name="Rektangel med rundade hörn 2">
            <a:extLst>
              <a:ext uri="{FF2B5EF4-FFF2-40B4-BE49-F238E27FC236}">
                <a16:creationId xmlns:a16="http://schemas.microsoft.com/office/drawing/2014/main" id="{24F19652-5966-D4B8-AA4F-11D7CE9A6849}"/>
              </a:ext>
            </a:extLst>
          </p:cNvPr>
          <p:cNvSpPr/>
          <p:nvPr/>
        </p:nvSpPr>
        <p:spPr>
          <a:xfrm>
            <a:off x="8518374" y="2534015"/>
            <a:ext cx="2624492" cy="1438527"/>
          </a:xfrm>
          <a:prstGeom prst="roundRect">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2000"/>
              </a:lnSpc>
              <a:spcAft>
                <a:spcPts val="1600"/>
              </a:spcAft>
            </a:pPr>
            <a:r>
              <a:rPr lang="sv-SE" b="1" dirty="0">
                <a:solidFill>
                  <a:schemeClr val="tx2"/>
                </a:solidFill>
                <a:latin typeface="Calibri" panose="020F0502020204030204" pitchFamily="34" charset="0"/>
                <a:cs typeface="Calibri" panose="020F0502020204030204" pitchFamily="34" charset="0"/>
              </a:rPr>
              <a:t>Ungdomsmottagning, skolsköterska eller vuxen som du känner dig trygg med</a:t>
            </a:r>
          </a:p>
        </p:txBody>
      </p:sp>
      <p:sp>
        <p:nvSpPr>
          <p:cNvPr id="18" name="textruta 17">
            <a:extLst>
              <a:ext uri="{FF2B5EF4-FFF2-40B4-BE49-F238E27FC236}">
                <a16:creationId xmlns:a16="http://schemas.microsoft.com/office/drawing/2014/main" id="{2994D091-3CD5-8E5B-C261-C5A8100EB00A}"/>
              </a:ext>
            </a:extLst>
          </p:cNvPr>
          <p:cNvSpPr txBox="1"/>
          <p:nvPr/>
        </p:nvSpPr>
        <p:spPr>
          <a:xfrm>
            <a:off x="8518374" y="1878693"/>
            <a:ext cx="2624492" cy="669906"/>
          </a:xfrm>
          <a:prstGeom prst="rect">
            <a:avLst/>
          </a:prstGeom>
          <a:noFill/>
        </p:spPr>
        <p:txBody>
          <a:bodyPr wrap="square">
            <a:spAutoFit/>
          </a:bodyPr>
          <a:lstStyle/>
          <a:p>
            <a:pPr algn="ctr">
              <a:spcAft>
                <a:spcPts val="1000"/>
              </a:spcAft>
            </a:pPr>
            <a:r>
              <a:rPr lang="sv-SE" b="1" dirty="0">
                <a:solidFill>
                  <a:schemeClr val="tx2"/>
                </a:solidFill>
                <a:latin typeface="Calibri" panose="020F0502020204030204" pitchFamily="34" charset="0"/>
                <a:cs typeface="Calibri" panose="020F0502020204030204" pitchFamily="34" charset="0"/>
              </a:rPr>
              <a:t>VEM KAN JAG </a:t>
            </a:r>
            <a:br>
              <a:rPr lang="sv-SE" b="1" dirty="0">
                <a:solidFill>
                  <a:schemeClr val="tx2"/>
                </a:solidFill>
                <a:latin typeface="Calibri" panose="020F0502020204030204" pitchFamily="34" charset="0"/>
                <a:cs typeface="Calibri" panose="020F0502020204030204" pitchFamily="34" charset="0"/>
              </a:rPr>
            </a:br>
            <a:r>
              <a:rPr lang="sv-SE" b="1" dirty="0">
                <a:solidFill>
                  <a:schemeClr val="tx2"/>
                </a:solidFill>
                <a:latin typeface="Calibri" panose="020F0502020204030204" pitchFamily="34" charset="0"/>
                <a:cs typeface="Calibri" panose="020F0502020204030204" pitchFamily="34" charset="0"/>
              </a:rPr>
              <a:t>PRATA MED?</a:t>
            </a:r>
          </a:p>
        </p:txBody>
      </p:sp>
    </p:spTree>
    <p:extLst>
      <p:ext uri="{BB962C8B-B14F-4D97-AF65-F5344CB8AC3E}">
        <p14:creationId xmlns:p14="http://schemas.microsoft.com/office/powerpoint/2010/main" val="18186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objekt 35">
            <a:extLst>
              <a:ext uri="{FF2B5EF4-FFF2-40B4-BE49-F238E27FC236}">
                <a16:creationId xmlns:a16="http://schemas.microsoft.com/office/drawing/2014/main" id="{C02E86C8-E9D4-B52D-97C8-D721682EF2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2362" t="37658" r="37448" b="39213"/>
          <a:stretch/>
        </p:blipFill>
        <p:spPr>
          <a:xfrm>
            <a:off x="7633280" y="2782521"/>
            <a:ext cx="2092271" cy="1348353"/>
          </a:xfrm>
          <a:prstGeom prst="rect">
            <a:avLst/>
          </a:prstGeom>
        </p:spPr>
      </p:pic>
      <p:sp>
        <p:nvSpPr>
          <p:cNvPr id="37" name="Rubrik 1">
            <a:extLst>
              <a:ext uri="{FF2B5EF4-FFF2-40B4-BE49-F238E27FC236}">
                <a16:creationId xmlns:a16="http://schemas.microsoft.com/office/drawing/2014/main" id="{A7539327-0F8C-A217-6900-732A275EF25C}"/>
              </a:ext>
            </a:extLst>
          </p:cNvPr>
          <p:cNvSpPr txBox="1">
            <a:spLocks/>
          </p:cNvSpPr>
          <p:nvPr/>
        </p:nvSpPr>
        <p:spPr>
          <a:xfrm>
            <a:off x="5853100" y="3281955"/>
            <a:ext cx="1831383"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1500" dirty="0">
                <a:latin typeface="Calibri" panose="020F0502020204030204" pitchFamily="34" charset="0"/>
                <a:cs typeface="Calibri" panose="020F0502020204030204" pitchFamily="34" charset="0"/>
              </a:rPr>
              <a:t>3.   </a:t>
            </a:r>
            <a:r>
              <a:rPr lang="sv-SE" sz="1500" dirty="0" err="1">
                <a:latin typeface="Calibri" panose="020F0502020204030204" pitchFamily="34" charset="0"/>
                <a:cs typeface="Calibri" panose="020F0502020204030204" pitchFamily="34" charset="0"/>
              </a:rPr>
              <a:t>Luteal</a:t>
            </a:r>
            <a:r>
              <a:rPr lang="sv-SE" sz="1500" dirty="0">
                <a:latin typeface="Calibri" panose="020F0502020204030204" pitchFamily="34" charset="0"/>
                <a:cs typeface="Calibri" panose="020F0502020204030204" pitchFamily="34" charset="0"/>
              </a:rPr>
              <a:t> fas</a:t>
            </a:r>
          </a:p>
        </p:txBody>
      </p:sp>
      <p:sp>
        <p:nvSpPr>
          <p:cNvPr id="38" name="Rubrik 1">
            <a:extLst>
              <a:ext uri="{FF2B5EF4-FFF2-40B4-BE49-F238E27FC236}">
                <a16:creationId xmlns:a16="http://schemas.microsoft.com/office/drawing/2014/main" id="{FA1D2E71-CF1F-AFDD-F4DB-125D12A2CD02}"/>
              </a:ext>
            </a:extLst>
          </p:cNvPr>
          <p:cNvSpPr txBox="1">
            <a:spLocks/>
          </p:cNvSpPr>
          <p:nvPr/>
        </p:nvSpPr>
        <p:spPr>
          <a:xfrm>
            <a:off x="10266215" y="2243629"/>
            <a:ext cx="1779073" cy="3225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342900" indent="-342900" algn="l">
              <a:buAutoNum type="arabicPeriod"/>
              <a:tabLst>
                <a:tab pos="207963" algn="l"/>
              </a:tabLst>
            </a:pPr>
            <a:r>
              <a:rPr lang="sv-SE" sz="1500" dirty="0">
                <a:latin typeface="Calibri" panose="020F0502020204030204" pitchFamily="34" charset="0"/>
                <a:cs typeface="Calibri" panose="020F0502020204030204" pitchFamily="34" charset="0"/>
              </a:rPr>
              <a:t>Bl</a:t>
            </a:r>
            <a:r>
              <a:rPr lang="sv-SE" sz="1500" dirty="0">
                <a:solidFill>
                  <a:schemeClr val="accent6"/>
                </a:solidFill>
                <a:latin typeface="Calibri" panose="020F0502020204030204" pitchFamily="34" charset="0"/>
                <a:cs typeface="Calibri" panose="020F0502020204030204" pitchFamily="34" charset="0"/>
              </a:rPr>
              <a:t>öd</a:t>
            </a:r>
            <a:r>
              <a:rPr lang="sv-SE" sz="1500" dirty="0">
                <a:latin typeface="Calibri" panose="020F0502020204030204" pitchFamily="34" charset="0"/>
                <a:cs typeface="Calibri" panose="020F0502020204030204" pitchFamily="34" charset="0"/>
              </a:rPr>
              <a:t>ning/</a:t>
            </a:r>
            <a:br>
              <a:rPr lang="sv-SE" sz="1500" dirty="0">
                <a:latin typeface="Calibri" panose="020F0502020204030204" pitchFamily="34" charset="0"/>
                <a:cs typeface="Calibri" panose="020F0502020204030204" pitchFamily="34" charset="0"/>
              </a:rPr>
            </a:br>
            <a:r>
              <a:rPr lang="sv-SE" sz="1500" dirty="0">
                <a:latin typeface="Calibri" panose="020F0502020204030204" pitchFamily="34" charset="0"/>
                <a:cs typeface="Calibri" panose="020F0502020204030204" pitchFamily="34" charset="0"/>
              </a:rPr>
              <a:t>menstruation</a:t>
            </a:r>
          </a:p>
        </p:txBody>
      </p:sp>
      <p:sp>
        <p:nvSpPr>
          <p:cNvPr id="39" name="Rubrik 1">
            <a:extLst>
              <a:ext uri="{FF2B5EF4-FFF2-40B4-BE49-F238E27FC236}">
                <a16:creationId xmlns:a16="http://schemas.microsoft.com/office/drawing/2014/main" id="{507A7B98-4D45-6DD6-3A43-BAF12CDD93C9}"/>
              </a:ext>
            </a:extLst>
          </p:cNvPr>
          <p:cNvSpPr txBox="1">
            <a:spLocks/>
          </p:cNvSpPr>
          <p:nvPr/>
        </p:nvSpPr>
        <p:spPr>
          <a:xfrm>
            <a:off x="10266215" y="4223338"/>
            <a:ext cx="2187843"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1500" dirty="0">
                <a:latin typeface="Calibri" panose="020F0502020204030204" pitchFamily="34" charset="0"/>
                <a:cs typeface="Calibri" panose="020F0502020204030204" pitchFamily="34" charset="0"/>
              </a:rPr>
              <a:t>2. </a:t>
            </a:r>
            <a:r>
              <a:rPr lang="sv-SE" sz="1500" dirty="0" err="1">
                <a:latin typeface="Calibri" panose="020F0502020204030204" pitchFamily="34" charset="0"/>
                <a:cs typeface="Calibri" panose="020F0502020204030204" pitchFamily="34" charset="0"/>
              </a:rPr>
              <a:t>Follikulär</a:t>
            </a:r>
            <a:r>
              <a:rPr lang="sv-SE" sz="1500" dirty="0">
                <a:latin typeface="Calibri" panose="020F0502020204030204" pitchFamily="34" charset="0"/>
                <a:cs typeface="Calibri" panose="020F0502020204030204" pitchFamily="34" charset="0"/>
              </a:rPr>
              <a:t> fas</a:t>
            </a:r>
          </a:p>
        </p:txBody>
      </p:sp>
      <p:grpSp>
        <p:nvGrpSpPr>
          <p:cNvPr id="46" name="Grupp 45">
            <a:extLst>
              <a:ext uri="{FF2B5EF4-FFF2-40B4-BE49-F238E27FC236}">
                <a16:creationId xmlns:a16="http://schemas.microsoft.com/office/drawing/2014/main" id="{637C713B-ABF5-61D7-FA65-96977A57DA1E}"/>
              </a:ext>
            </a:extLst>
          </p:cNvPr>
          <p:cNvGrpSpPr/>
          <p:nvPr/>
        </p:nvGrpSpPr>
        <p:grpSpPr>
          <a:xfrm>
            <a:off x="7133355" y="1842671"/>
            <a:ext cx="3209317" cy="3331180"/>
            <a:chOff x="6880228" y="2134803"/>
            <a:chExt cx="3697180" cy="3837568"/>
          </a:xfrm>
        </p:grpSpPr>
        <p:sp>
          <p:nvSpPr>
            <p:cNvPr id="30" name="Frihandsfigur 29">
              <a:extLst>
                <a:ext uri="{FF2B5EF4-FFF2-40B4-BE49-F238E27FC236}">
                  <a16:creationId xmlns:a16="http://schemas.microsoft.com/office/drawing/2014/main" id="{E81E7E9E-3F3A-111F-CDF6-57345071FD93}"/>
                </a:ext>
              </a:extLst>
            </p:cNvPr>
            <p:cNvSpPr/>
            <p:nvPr/>
          </p:nvSpPr>
          <p:spPr>
            <a:xfrm>
              <a:off x="6880228" y="2134803"/>
              <a:ext cx="1814859" cy="3664020"/>
            </a:xfrm>
            <a:custGeom>
              <a:avLst/>
              <a:gdLst>
                <a:gd name="connsiteX0" fmla="*/ 3 w 1814859"/>
                <a:gd name="connsiteY0" fmla="*/ 1870933 h 3664020"/>
                <a:gd name="connsiteX1" fmla="*/ 366210 w 1814859"/>
                <a:gd name="connsiteY1" fmla="*/ 1870933 h 3664020"/>
                <a:gd name="connsiteX2" fmla="*/ 370837 w 1814859"/>
                <a:gd name="connsiteY2" fmla="*/ 1962557 h 3664020"/>
                <a:gd name="connsiteX3" fmla="*/ 1697960 w 1814859"/>
                <a:gd name="connsiteY3" fmla="*/ 3289680 h 3664020"/>
                <a:gd name="connsiteX4" fmla="*/ 1814858 w 1814859"/>
                <a:gd name="connsiteY4" fmla="*/ 3295583 h 3664020"/>
                <a:gd name="connsiteX5" fmla="*/ 1814858 w 1814859"/>
                <a:gd name="connsiteY5" fmla="*/ 3664020 h 3664020"/>
                <a:gd name="connsiteX6" fmla="*/ 1663189 w 1814859"/>
                <a:gd name="connsiteY6" fmla="*/ 3656361 h 3664020"/>
                <a:gd name="connsiteX7" fmla="*/ 6504 w 1814859"/>
                <a:gd name="connsiteY7" fmla="*/ 1999676 h 3664020"/>
                <a:gd name="connsiteX8" fmla="*/ 0 w 1814859"/>
                <a:gd name="connsiteY8" fmla="*/ 1793089 h 3664020"/>
                <a:gd name="connsiteX9" fmla="*/ 368737 w 1814859"/>
                <a:gd name="connsiteY9" fmla="*/ 1793089 h 3664020"/>
                <a:gd name="connsiteX10" fmla="*/ 368737 w 1814859"/>
                <a:gd name="connsiteY10" fmla="*/ 1870933 h 3664020"/>
                <a:gd name="connsiteX11" fmla="*/ 366210 w 1814859"/>
                <a:gd name="connsiteY11" fmla="*/ 1870933 h 3664020"/>
                <a:gd name="connsiteX12" fmla="*/ 366210 w 1814859"/>
                <a:gd name="connsiteY12" fmla="*/ 1870932 h 3664020"/>
                <a:gd name="connsiteX13" fmla="*/ 3 w 1814859"/>
                <a:gd name="connsiteY13" fmla="*/ 1870932 h 3664020"/>
                <a:gd name="connsiteX14" fmla="*/ 3 w 1814859"/>
                <a:gd name="connsiteY14" fmla="*/ 1870933 h 3664020"/>
                <a:gd name="connsiteX15" fmla="*/ 0 w 1814859"/>
                <a:gd name="connsiteY15" fmla="*/ 1870933 h 3664020"/>
                <a:gd name="connsiteX16" fmla="*/ 1814859 w 1814859"/>
                <a:gd name="connsiteY16" fmla="*/ 0 h 3664020"/>
                <a:gd name="connsiteX17" fmla="*/ 1814859 w 1814859"/>
                <a:gd name="connsiteY17" fmla="*/ 368437 h 3664020"/>
                <a:gd name="connsiteX18" fmla="*/ 1697961 w 1814859"/>
                <a:gd name="connsiteY18" fmla="*/ 374340 h 3664020"/>
                <a:gd name="connsiteX19" fmla="*/ 370838 w 1814859"/>
                <a:gd name="connsiteY19" fmla="*/ 1701463 h 3664020"/>
                <a:gd name="connsiteX20" fmla="*/ 366211 w 1814859"/>
                <a:gd name="connsiteY20" fmla="*/ 1793088 h 3664020"/>
                <a:gd name="connsiteX21" fmla="*/ 4 w 1814859"/>
                <a:gd name="connsiteY21" fmla="*/ 1793088 h 3664020"/>
                <a:gd name="connsiteX22" fmla="*/ 6505 w 1814859"/>
                <a:gd name="connsiteY22" fmla="*/ 1664344 h 3664020"/>
                <a:gd name="connsiteX23" fmla="*/ 1663190 w 1814859"/>
                <a:gd name="connsiteY23" fmla="*/ 7659 h 366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4859" h="3664020">
                  <a:moveTo>
                    <a:pt x="3" y="1870933"/>
                  </a:moveTo>
                  <a:lnTo>
                    <a:pt x="366210" y="1870933"/>
                  </a:lnTo>
                  <a:lnTo>
                    <a:pt x="370837" y="1962557"/>
                  </a:lnTo>
                  <a:cubicBezTo>
                    <a:pt x="441901" y="2662311"/>
                    <a:pt x="998206" y="3218616"/>
                    <a:pt x="1697960" y="3289680"/>
                  </a:cubicBezTo>
                  <a:lnTo>
                    <a:pt x="1814858" y="3295583"/>
                  </a:lnTo>
                  <a:lnTo>
                    <a:pt x="1814858" y="3664020"/>
                  </a:lnTo>
                  <a:lnTo>
                    <a:pt x="1663189" y="3656361"/>
                  </a:lnTo>
                  <a:cubicBezTo>
                    <a:pt x="789666" y="3567650"/>
                    <a:pt x="95215" y="2873200"/>
                    <a:pt x="6504" y="1999676"/>
                  </a:cubicBezTo>
                  <a:close/>
                  <a:moveTo>
                    <a:pt x="0" y="1793089"/>
                  </a:moveTo>
                  <a:lnTo>
                    <a:pt x="368737" y="1793089"/>
                  </a:lnTo>
                  <a:lnTo>
                    <a:pt x="368737" y="1870933"/>
                  </a:lnTo>
                  <a:lnTo>
                    <a:pt x="366210" y="1870933"/>
                  </a:lnTo>
                  <a:lnTo>
                    <a:pt x="366210" y="1870932"/>
                  </a:lnTo>
                  <a:lnTo>
                    <a:pt x="3" y="1870932"/>
                  </a:lnTo>
                  <a:lnTo>
                    <a:pt x="3" y="1870933"/>
                  </a:lnTo>
                  <a:lnTo>
                    <a:pt x="0" y="1870933"/>
                  </a:lnTo>
                  <a:close/>
                  <a:moveTo>
                    <a:pt x="1814859" y="0"/>
                  </a:moveTo>
                  <a:lnTo>
                    <a:pt x="1814859" y="368437"/>
                  </a:lnTo>
                  <a:lnTo>
                    <a:pt x="1697961" y="374340"/>
                  </a:lnTo>
                  <a:cubicBezTo>
                    <a:pt x="998207" y="445404"/>
                    <a:pt x="441902" y="1001709"/>
                    <a:pt x="370838" y="1701463"/>
                  </a:cubicBezTo>
                  <a:lnTo>
                    <a:pt x="366211" y="1793088"/>
                  </a:lnTo>
                  <a:lnTo>
                    <a:pt x="4" y="1793088"/>
                  </a:lnTo>
                  <a:lnTo>
                    <a:pt x="6505" y="1664344"/>
                  </a:lnTo>
                  <a:cubicBezTo>
                    <a:pt x="95216" y="790820"/>
                    <a:pt x="789667" y="96370"/>
                    <a:pt x="1663190" y="7659"/>
                  </a:cubicBezTo>
                  <a:close/>
                </a:path>
              </a:pathLst>
            </a:custGeom>
            <a:gradFill>
              <a:gsLst>
                <a:gs pos="0">
                  <a:srgbClr val="F2C2C3"/>
                </a:gs>
                <a:gs pos="40000">
                  <a:srgbClr val="C95052"/>
                </a:gs>
                <a:gs pos="100000">
                  <a:srgbClr val="670202"/>
                </a:gs>
              </a:gsLst>
              <a:lin ang="5400000" scaled="1"/>
            </a:gradFill>
            <a:ln w="2222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grpSp>
          <p:nvGrpSpPr>
            <p:cNvPr id="31" name="Grupp 30">
              <a:extLst>
                <a:ext uri="{FF2B5EF4-FFF2-40B4-BE49-F238E27FC236}">
                  <a16:creationId xmlns:a16="http://schemas.microsoft.com/office/drawing/2014/main" id="{71EB3F40-59B5-7D1D-25F7-C01D6A6FDDA9}"/>
                </a:ext>
              </a:extLst>
            </p:cNvPr>
            <p:cNvGrpSpPr/>
            <p:nvPr/>
          </p:nvGrpSpPr>
          <p:grpSpPr>
            <a:xfrm>
              <a:off x="6880228" y="2140982"/>
              <a:ext cx="3697180" cy="3664021"/>
              <a:chOff x="-3855281" y="1427198"/>
              <a:chExt cx="3697180" cy="3664021"/>
            </a:xfrm>
          </p:grpSpPr>
          <p:sp>
            <p:nvSpPr>
              <p:cNvPr id="32" name="Frihandsfigur 31">
                <a:extLst>
                  <a:ext uri="{FF2B5EF4-FFF2-40B4-BE49-F238E27FC236}">
                    <a16:creationId xmlns:a16="http://schemas.microsoft.com/office/drawing/2014/main" id="{442C3ADA-50C5-2289-7EEB-7C36098894E8}"/>
                  </a:ext>
                </a:extLst>
              </p:cNvPr>
              <p:cNvSpPr/>
              <p:nvPr/>
            </p:nvSpPr>
            <p:spPr>
              <a:xfrm rot="16200000" flipH="1">
                <a:off x="-1962072" y="1416315"/>
                <a:ext cx="1793088" cy="1814855"/>
              </a:xfrm>
              <a:custGeom>
                <a:avLst/>
                <a:gdLst>
                  <a:gd name="connsiteX0" fmla="*/ 0 w 1793088"/>
                  <a:gd name="connsiteY0" fmla="*/ 0 h 1814855"/>
                  <a:gd name="connsiteX1" fmla="*/ 368437 w 1793088"/>
                  <a:gd name="connsiteY1" fmla="*/ 0 h 1814855"/>
                  <a:gd name="connsiteX2" fmla="*/ 374340 w 1793088"/>
                  <a:gd name="connsiteY2" fmla="*/ 116898 h 1814855"/>
                  <a:gd name="connsiteX3" fmla="*/ 1701463 w 1793088"/>
                  <a:gd name="connsiteY3" fmla="*/ 1444021 h 1814855"/>
                  <a:gd name="connsiteX4" fmla="*/ 1793088 w 1793088"/>
                  <a:gd name="connsiteY4" fmla="*/ 1448648 h 1814855"/>
                  <a:gd name="connsiteX5" fmla="*/ 1793088 w 1793088"/>
                  <a:gd name="connsiteY5" fmla="*/ 1814855 h 1814855"/>
                  <a:gd name="connsiteX6" fmla="*/ 1664344 w 1793088"/>
                  <a:gd name="connsiteY6" fmla="*/ 1808354 h 1814855"/>
                  <a:gd name="connsiteX7" fmla="*/ 7659 w 1793088"/>
                  <a:gd name="connsiteY7" fmla="*/ 151669 h 1814855"/>
                  <a:gd name="connsiteX8" fmla="*/ 0 w 1793088"/>
                  <a:gd name="connsiteY8" fmla="*/ 0 h 18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88" h="1814855">
                    <a:moveTo>
                      <a:pt x="0" y="0"/>
                    </a:moveTo>
                    <a:lnTo>
                      <a:pt x="368437" y="0"/>
                    </a:lnTo>
                    <a:lnTo>
                      <a:pt x="374340" y="116898"/>
                    </a:lnTo>
                    <a:cubicBezTo>
                      <a:pt x="445404" y="816652"/>
                      <a:pt x="1001709" y="1372957"/>
                      <a:pt x="1701463" y="1444021"/>
                    </a:cubicBezTo>
                    <a:lnTo>
                      <a:pt x="1793088" y="1448648"/>
                    </a:lnTo>
                    <a:lnTo>
                      <a:pt x="1793088" y="1814855"/>
                    </a:lnTo>
                    <a:lnTo>
                      <a:pt x="1664344" y="1808354"/>
                    </a:lnTo>
                    <a:cubicBezTo>
                      <a:pt x="790820" y="1719643"/>
                      <a:pt x="96370" y="1025192"/>
                      <a:pt x="7659" y="151669"/>
                    </a:cubicBezTo>
                    <a:lnTo>
                      <a:pt x="0" y="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3" name="Frihandsfigur 32">
                <a:extLst>
                  <a:ext uri="{FF2B5EF4-FFF2-40B4-BE49-F238E27FC236}">
                    <a16:creationId xmlns:a16="http://schemas.microsoft.com/office/drawing/2014/main" id="{E9B8578F-1BA1-0AED-B212-92211478E467}"/>
                  </a:ext>
                </a:extLst>
              </p:cNvPr>
              <p:cNvSpPr/>
              <p:nvPr/>
            </p:nvSpPr>
            <p:spPr>
              <a:xfrm rot="5400000" flipH="1" flipV="1">
                <a:off x="-1962072" y="3279040"/>
                <a:ext cx="1793088" cy="1814855"/>
              </a:xfrm>
              <a:custGeom>
                <a:avLst/>
                <a:gdLst>
                  <a:gd name="connsiteX0" fmla="*/ 0 w 1793088"/>
                  <a:gd name="connsiteY0" fmla="*/ 0 h 1814855"/>
                  <a:gd name="connsiteX1" fmla="*/ 368437 w 1793088"/>
                  <a:gd name="connsiteY1" fmla="*/ 0 h 1814855"/>
                  <a:gd name="connsiteX2" fmla="*/ 374340 w 1793088"/>
                  <a:gd name="connsiteY2" fmla="*/ 116898 h 1814855"/>
                  <a:gd name="connsiteX3" fmla="*/ 1701463 w 1793088"/>
                  <a:gd name="connsiteY3" fmla="*/ 1444021 h 1814855"/>
                  <a:gd name="connsiteX4" fmla="*/ 1793088 w 1793088"/>
                  <a:gd name="connsiteY4" fmla="*/ 1448648 h 1814855"/>
                  <a:gd name="connsiteX5" fmla="*/ 1793088 w 1793088"/>
                  <a:gd name="connsiteY5" fmla="*/ 1814855 h 1814855"/>
                  <a:gd name="connsiteX6" fmla="*/ 1664344 w 1793088"/>
                  <a:gd name="connsiteY6" fmla="*/ 1808354 h 1814855"/>
                  <a:gd name="connsiteX7" fmla="*/ 7659 w 1793088"/>
                  <a:gd name="connsiteY7" fmla="*/ 151669 h 1814855"/>
                  <a:gd name="connsiteX8" fmla="*/ 0 w 1793088"/>
                  <a:gd name="connsiteY8" fmla="*/ 0 h 18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88" h="1814855">
                    <a:moveTo>
                      <a:pt x="0" y="0"/>
                    </a:moveTo>
                    <a:lnTo>
                      <a:pt x="368437" y="0"/>
                    </a:lnTo>
                    <a:lnTo>
                      <a:pt x="374340" y="116898"/>
                    </a:lnTo>
                    <a:cubicBezTo>
                      <a:pt x="445404" y="816652"/>
                      <a:pt x="1001709" y="1372957"/>
                      <a:pt x="1701463" y="1444021"/>
                    </a:cubicBezTo>
                    <a:lnTo>
                      <a:pt x="1793088" y="1448648"/>
                    </a:lnTo>
                    <a:lnTo>
                      <a:pt x="1793088" y="1814855"/>
                    </a:lnTo>
                    <a:lnTo>
                      <a:pt x="1664344" y="1808354"/>
                    </a:lnTo>
                    <a:cubicBezTo>
                      <a:pt x="790820" y="1719643"/>
                      <a:pt x="96370" y="1025192"/>
                      <a:pt x="7659" y="151669"/>
                    </a:cubicBezTo>
                    <a:lnTo>
                      <a:pt x="0" y="0"/>
                    </a:lnTo>
                    <a:close/>
                  </a:path>
                </a:pathLst>
              </a:custGeom>
              <a:solidFill>
                <a:srgbClr val="FF69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4" name="Frihandsfigur 33">
                <a:extLst>
                  <a:ext uri="{FF2B5EF4-FFF2-40B4-BE49-F238E27FC236}">
                    <a16:creationId xmlns:a16="http://schemas.microsoft.com/office/drawing/2014/main" id="{38E89F01-404D-BDA1-B5EE-5DF5086BCD15}"/>
                  </a:ext>
                </a:extLst>
              </p:cNvPr>
              <p:cNvSpPr/>
              <p:nvPr/>
            </p:nvSpPr>
            <p:spPr>
              <a:xfrm rot="5400000">
                <a:off x="-3844396" y="1416314"/>
                <a:ext cx="1793088" cy="1814855"/>
              </a:xfrm>
              <a:custGeom>
                <a:avLst/>
                <a:gdLst>
                  <a:gd name="connsiteX0" fmla="*/ 0 w 1793088"/>
                  <a:gd name="connsiteY0" fmla="*/ 0 h 1814855"/>
                  <a:gd name="connsiteX1" fmla="*/ 368437 w 1793088"/>
                  <a:gd name="connsiteY1" fmla="*/ 0 h 1814855"/>
                  <a:gd name="connsiteX2" fmla="*/ 374340 w 1793088"/>
                  <a:gd name="connsiteY2" fmla="*/ 116898 h 1814855"/>
                  <a:gd name="connsiteX3" fmla="*/ 1701463 w 1793088"/>
                  <a:gd name="connsiteY3" fmla="*/ 1444021 h 1814855"/>
                  <a:gd name="connsiteX4" fmla="*/ 1793088 w 1793088"/>
                  <a:gd name="connsiteY4" fmla="*/ 1448648 h 1814855"/>
                  <a:gd name="connsiteX5" fmla="*/ 1793088 w 1793088"/>
                  <a:gd name="connsiteY5" fmla="*/ 1814855 h 1814855"/>
                  <a:gd name="connsiteX6" fmla="*/ 1664344 w 1793088"/>
                  <a:gd name="connsiteY6" fmla="*/ 1808354 h 1814855"/>
                  <a:gd name="connsiteX7" fmla="*/ 7659 w 1793088"/>
                  <a:gd name="connsiteY7" fmla="*/ 151669 h 1814855"/>
                  <a:gd name="connsiteX8" fmla="*/ 0 w 1793088"/>
                  <a:gd name="connsiteY8" fmla="*/ 0 h 18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88" h="1814855">
                    <a:moveTo>
                      <a:pt x="0" y="0"/>
                    </a:moveTo>
                    <a:lnTo>
                      <a:pt x="368437" y="0"/>
                    </a:lnTo>
                    <a:lnTo>
                      <a:pt x="374340" y="116898"/>
                    </a:lnTo>
                    <a:cubicBezTo>
                      <a:pt x="445404" y="816652"/>
                      <a:pt x="1001709" y="1372957"/>
                      <a:pt x="1701463" y="1444021"/>
                    </a:cubicBezTo>
                    <a:lnTo>
                      <a:pt x="1793088" y="1448648"/>
                    </a:lnTo>
                    <a:lnTo>
                      <a:pt x="1793088" y="1814855"/>
                    </a:lnTo>
                    <a:lnTo>
                      <a:pt x="1664344" y="1808354"/>
                    </a:lnTo>
                    <a:cubicBezTo>
                      <a:pt x="790820" y="1719643"/>
                      <a:pt x="96370" y="1025192"/>
                      <a:pt x="7659" y="151669"/>
                    </a:cubicBezTo>
                    <a:lnTo>
                      <a:pt x="0" y="0"/>
                    </a:lnTo>
                    <a:close/>
                  </a:path>
                </a:pathLst>
              </a:custGeom>
              <a:noFill/>
              <a:ln w="25400">
                <a:no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35" name="Frihandsfigur 34">
                <a:extLst>
                  <a:ext uri="{FF2B5EF4-FFF2-40B4-BE49-F238E27FC236}">
                    <a16:creationId xmlns:a16="http://schemas.microsoft.com/office/drawing/2014/main" id="{2560E4CC-FB32-91EB-E65A-4718AA87CCEF}"/>
                  </a:ext>
                </a:extLst>
              </p:cNvPr>
              <p:cNvSpPr/>
              <p:nvPr/>
            </p:nvSpPr>
            <p:spPr>
              <a:xfrm rot="16200000" flipV="1">
                <a:off x="-3844397" y="3287247"/>
                <a:ext cx="1793088" cy="1814855"/>
              </a:xfrm>
              <a:custGeom>
                <a:avLst/>
                <a:gdLst>
                  <a:gd name="connsiteX0" fmla="*/ 0 w 1793088"/>
                  <a:gd name="connsiteY0" fmla="*/ 0 h 1814855"/>
                  <a:gd name="connsiteX1" fmla="*/ 368437 w 1793088"/>
                  <a:gd name="connsiteY1" fmla="*/ 0 h 1814855"/>
                  <a:gd name="connsiteX2" fmla="*/ 374340 w 1793088"/>
                  <a:gd name="connsiteY2" fmla="*/ 116898 h 1814855"/>
                  <a:gd name="connsiteX3" fmla="*/ 1701463 w 1793088"/>
                  <a:gd name="connsiteY3" fmla="*/ 1444021 h 1814855"/>
                  <a:gd name="connsiteX4" fmla="*/ 1793088 w 1793088"/>
                  <a:gd name="connsiteY4" fmla="*/ 1448648 h 1814855"/>
                  <a:gd name="connsiteX5" fmla="*/ 1793088 w 1793088"/>
                  <a:gd name="connsiteY5" fmla="*/ 1814855 h 1814855"/>
                  <a:gd name="connsiteX6" fmla="*/ 1664344 w 1793088"/>
                  <a:gd name="connsiteY6" fmla="*/ 1808354 h 1814855"/>
                  <a:gd name="connsiteX7" fmla="*/ 7659 w 1793088"/>
                  <a:gd name="connsiteY7" fmla="*/ 151669 h 1814855"/>
                  <a:gd name="connsiteX8" fmla="*/ 0 w 1793088"/>
                  <a:gd name="connsiteY8" fmla="*/ 0 h 18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088" h="1814855">
                    <a:moveTo>
                      <a:pt x="0" y="0"/>
                    </a:moveTo>
                    <a:lnTo>
                      <a:pt x="368437" y="0"/>
                    </a:lnTo>
                    <a:lnTo>
                      <a:pt x="374340" y="116898"/>
                    </a:lnTo>
                    <a:cubicBezTo>
                      <a:pt x="445404" y="816652"/>
                      <a:pt x="1001709" y="1372957"/>
                      <a:pt x="1701463" y="1444021"/>
                    </a:cubicBezTo>
                    <a:lnTo>
                      <a:pt x="1793088" y="1448648"/>
                    </a:lnTo>
                    <a:lnTo>
                      <a:pt x="1793088" y="1814855"/>
                    </a:lnTo>
                    <a:lnTo>
                      <a:pt x="1664344" y="1808354"/>
                    </a:lnTo>
                    <a:cubicBezTo>
                      <a:pt x="790820" y="1719643"/>
                      <a:pt x="96370" y="1025192"/>
                      <a:pt x="7659" y="151669"/>
                    </a:cubicBezTo>
                    <a:lnTo>
                      <a:pt x="0" y="0"/>
                    </a:lnTo>
                    <a:close/>
                  </a:path>
                </a:pathLst>
              </a:custGeom>
              <a:noFill/>
              <a:ln w="25400">
                <a:no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grpSp>
        <p:sp>
          <p:nvSpPr>
            <p:cNvPr id="40" name="Frihandsfigur 39">
              <a:extLst>
                <a:ext uri="{FF2B5EF4-FFF2-40B4-BE49-F238E27FC236}">
                  <a16:creationId xmlns:a16="http://schemas.microsoft.com/office/drawing/2014/main" id="{6BBAA6DD-4498-FF62-35D1-744DC3956B95}"/>
                </a:ext>
              </a:extLst>
            </p:cNvPr>
            <p:cNvSpPr/>
            <p:nvPr/>
          </p:nvSpPr>
          <p:spPr>
            <a:xfrm>
              <a:off x="8499230" y="5277046"/>
              <a:ext cx="517141" cy="695325"/>
            </a:xfrm>
            <a:custGeom>
              <a:avLst/>
              <a:gdLst>
                <a:gd name="connsiteX0" fmla="*/ 266700 w 533399"/>
                <a:gd name="connsiteY0" fmla="*/ 0 h 695325"/>
                <a:gd name="connsiteX1" fmla="*/ 0 w 533399"/>
                <a:gd name="connsiteY1" fmla="*/ 398793 h 695325"/>
                <a:gd name="connsiteX2" fmla="*/ 266700 w 533399"/>
                <a:gd name="connsiteY2" fmla="*/ 695325 h 695325"/>
                <a:gd name="connsiteX3" fmla="*/ 533400 w 533399"/>
                <a:gd name="connsiteY3" fmla="*/ 398793 h 695325"/>
                <a:gd name="connsiteX4" fmla="*/ 266700 w 533399"/>
                <a:gd name="connsiteY4" fmla="*/ 0 h 695325"/>
                <a:gd name="connsiteX5" fmla="*/ 266700 w 533399"/>
                <a:gd name="connsiteY5" fmla="*/ 676275 h 695325"/>
                <a:gd name="connsiteX6" fmla="*/ 82920 w 533399"/>
                <a:gd name="connsiteY6" fmla="*/ 596172 h 695325"/>
                <a:gd name="connsiteX7" fmla="*/ 19050 w 533399"/>
                <a:gd name="connsiteY7" fmla="*/ 398793 h 695325"/>
                <a:gd name="connsiteX8" fmla="*/ 266700 w 533399"/>
                <a:gd name="connsiteY8" fmla="*/ 19050 h 695325"/>
                <a:gd name="connsiteX9" fmla="*/ 443114 w 533399"/>
                <a:gd name="connsiteY9" fmla="*/ 142321 h 695325"/>
                <a:gd name="connsiteX10" fmla="*/ 514350 w 533399"/>
                <a:gd name="connsiteY10" fmla="*/ 398793 h 695325"/>
                <a:gd name="connsiteX11" fmla="*/ 448774 w 533399"/>
                <a:gd name="connsiteY11" fmla="*/ 596077 h 695325"/>
                <a:gd name="connsiteX12" fmla="*/ 266700 w 533399"/>
                <a:gd name="connsiteY12" fmla="*/ 67627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399" h="695325">
                  <a:moveTo>
                    <a:pt x="266700" y="0"/>
                  </a:moveTo>
                  <a:cubicBezTo>
                    <a:pt x="93288" y="0"/>
                    <a:pt x="0" y="220266"/>
                    <a:pt x="0" y="398793"/>
                  </a:cubicBezTo>
                  <a:cubicBezTo>
                    <a:pt x="0" y="562394"/>
                    <a:pt x="93288" y="695325"/>
                    <a:pt x="266700" y="695325"/>
                  </a:cubicBezTo>
                  <a:cubicBezTo>
                    <a:pt x="435350" y="695325"/>
                    <a:pt x="533400" y="562394"/>
                    <a:pt x="533400" y="398793"/>
                  </a:cubicBezTo>
                  <a:cubicBezTo>
                    <a:pt x="533400" y="220266"/>
                    <a:pt x="424986" y="0"/>
                    <a:pt x="266700" y="0"/>
                  </a:cubicBezTo>
                  <a:close/>
                  <a:moveTo>
                    <a:pt x="266700" y="676275"/>
                  </a:moveTo>
                  <a:cubicBezTo>
                    <a:pt x="190396" y="676275"/>
                    <a:pt x="126845" y="648575"/>
                    <a:pt x="82920" y="596172"/>
                  </a:cubicBezTo>
                  <a:cubicBezTo>
                    <a:pt x="41733" y="547036"/>
                    <a:pt x="19050" y="476939"/>
                    <a:pt x="19050" y="398793"/>
                  </a:cubicBezTo>
                  <a:cubicBezTo>
                    <a:pt x="19050" y="216165"/>
                    <a:pt x="113733" y="19050"/>
                    <a:pt x="266700" y="19050"/>
                  </a:cubicBezTo>
                  <a:cubicBezTo>
                    <a:pt x="332295" y="19050"/>
                    <a:pt x="394947" y="62828"/>
                    <a:pt x="443114" y="142321"/>
                  </a:cubicBezTo>
                  <a:cubicBezTo>
                    <a:pt x="488880" y="220110"/>
                    <a:pt x="513442" y="308543"/>
                    <a:pt x="514350" y="398793"/>
                  </a:cubicBezTo>
                  <a:cubicBezTo>
                    <a:pt x="514350" y="476224"/>
                    <a:pt x="491061" y="546288"/>
                    <a:pt x="448774" y="596077"/>
                  </a:cubicBezTo>
                  <a:cubicBezTo>
                    <a:pt x="404214" y="648543"/>
                    <a:pt x="341254" y="676275"/>
                    <a:pt x="266700" y="676275"/>
                  </a:cubicBezTo>
                  <a:close/>
                </a:path>
              </a:pathLst>
            </a:custGeom>
            <a:solidFill>
              <a:srgbClr val="000000"/>
            </a:solidFill>
            <a:ln w="12700" cap="flat">
              <a:solidFill>
                <a:schemeClr val="tx1"/>
              </a:solidFill>
              <a:prstDash val="solid"/>
              <a:miter/>
            </a:ln>
          </p:spPr>
          <p:txBody>
            <a:bodyPr rtlCol="0" anchor="ctr"/>
            <a:lstStyle/>
            <a:p>
              <a:endParaRPr lang="sv-SE"/>
            </a:p>
          </p:txBody>
        </p:sp>
      </p:grpSp>
      <p:sp>
        <p:nvSpPr>
          <p:cNvPr id="41" name="textruta 40">
            <a:extLst>
              <a:ext uri="{FF2B5EF4-FFF2-40B4-BE49-F238E27FC236}">
                <a16:creationId xmlns:a16="http://schemas.microsoft.com/office/drawing/2014/main" id="{38C8A5ED-7EAA-7618-AF07-47597B85E78F}"/>
              </a:ext>
            </a:extLst>
          </p:cNvPr>
          <p:cNvSpPr txBox="1"/>
          <p:nvPr/>
        </p:nvSpPr>
        <p:spPr>
          <a:xfrm>
            <a:off x="9035115" y="5384437"/>
            <a:ext cx="981503" cy="486819"/>
          </a:xfrm>
          <a:prstGeom prst="rect">
            <a:avLst/>
          </a:prstGeom>
        </p:spPr>
        <p:txBody>
          <a:bodyPr vert="horz" wrap="square" lIns="91440" tIns="45720" rIns="91440" bIns="45720" rtlCol="0" anchor="ctr">
            <a:noAutofit/>
          </a:bodyPr>
          <a:lstStyle/>
          <a:p>
            <a:pPr algn="ctr"/>
            <a:r>
              <a:rPr lang="sv-SE" sz="1200" b="1" dirty="0">
                <a:solidFill>
                  <a:schemeClr val="accent6"/>
                </a:solidFill>
                <a:latin typeface="Calibri" panose="020F0502020204030204" pitchFamily="34" charset="0"/>
                <a:cs typeface="Calibri" panose="020F0502020204030204" pitchFamily="34" charset="0"/>
              </a:rPr>
              <a:t>Ägglossning.</a:t>
            </a:r>
          </a:p>
        </p:txBody>
      </p:sp>
      <p:sp>
        <p:nvSpPr>
          <p:cNvPr id="42" name="Båge 41">
            <a:extLst>
              <a:ext uri="{FF2B5EF4-FFF2-40B4-BE49-F238E27FC236}">
                <a16:creationId xmlns:a16="http://schemas.microsoft.com/office/drawing/2014/main" id="{F2E58FED-662F-72CB-0426-0F448996856A}"/>
              </a:ext>
            </a:extLst>
          </p:cNvPr>
          <p:cNvSpPr/>
          <p:nvPr/>
        </p:nvSpPr>
        <p:spPr>
          <a:xfrm rot="9770052">
            <a:off x="8775309" y="4816177"/>
            <a:ext cx="357449" cy="761286"/>
          </a:xfrm>
          <a:prstGeom prst="arc">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43" name="Bild 42">
            <a:extLst>
              <a:ext uri="{FF2B5EF4-FFF2-40B4-BE49-F238E27FC236}">
                <a16:creationId xmlns:a16="http://schemas.microsoft.com/office/drawing/2014/main" id="{A08AF61A-9FD6-0423-0FD7-B00C7966BE9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62660" y="2444382"/>
            <a:ext cx="108612" cy="133598"/>
          </a:xfrm>
          <a:prstGeom prst="rect">
            <a:avLst/>
          </a:prstGeom>
        </p:spPr>
      </p:pic>
      <p:pic>
        <p:nvPicPr>
          <p:cNvPr id="44" name="Bild 43">
            <a:extLst>
              <a:ext uri="{FF2B5EF4-FFF2-40B4-BE49-F238E27FC236}">
                <a16:creationId xmlns:a16="http://schemas.microsoft.com/office/drawing/2014/main" id="{13EC86AC-BAA7-8279-1E54-EE106588B01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62660" y="2626652"/>
            <a:ext cx="108612" cy="133598"/>
          </a:xfrm>
          <a:prstGeom prst="rect">
            <a:avLst/>
          </a:prstGeom>
        </p:spPr>
      </p:pic>
      <p:pic>
        <p:nvPicPr>
          <p:cNvPr id="45" name="Bild 44">
            <a:extLst>
              <a:ext uri="{FF2B5EF4-FFF2-40B4-BE49-F238E27FC236}">
                <a16:creationId xmlns:a16="http://schemas.microsoft.com/office/drawing/2014/main" id="{BC76731C-427C-65C7-8818-16C3A856A97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62660" y="2808922"/>
            <a:ext cx="108612" cy="133598"/>
          </a:xfrm>
          <a:prstGeom prst="rect">
            <a:avLst/>
          </a:prstGeom>
        </p:spPr>
      </p:pic>
      <p:sp>
        <p:nvSpPr>
          <p:cNvPr id="2" name="Rubrik 1">
            <a:extLst>
              <a:ext uri="{FF2B5EF4-FFF2-40B4-BE49-F238E27FC236}">
                <a16:creationId xmlns:a16="http://schemas.microsoft.com/office/drawing/2014/main" id="{10366B06-BF0F-61FA-3EB8-FA59F964AB24}"/>
              </a:ext>
            </a:extLst>
          </p:cNvPr>
          <p:cNvSpPr txBox="1">
            <a:spLocks/>
          </p:cNvSpPr>
          <p:nvPr/>
        </p:nvSpPr>
        <p:spPr>
          <a:xfrm>
            <a:off x="1354128" y="997036"/>
            <a:ext cx="7485071" cy="5082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cap="all" dirty="0">
                <a:solidFill>
                  <a:schemeClr val="accent6"/>
                </a:solidFill>
                <a:latin typeface="Calibri" panose="020F0502020204030204" pitchFamily="34" charset="0"/>
                <a:cs typeface="Calibri" panose="020F0502020204030204" pitchFamily="34" charset="0"/>
              </a:rPr>
              <a:t>Menscykeln</a:t>
            </a:r>
          </a:p>
        </p:txBody>
      </p:sp>
      <p:sp>
        <p:nvSpPr>
          <p:cNvPr id="7" name="textruta 6">
            <a:extLst>
              <a:ext uri="{FF2B5EF4-FFF2-40B4-BE49-F238E27FC236}">
                <a16:creationId xmlns:a16="http://schemas.microsoft.com/office/drawing/2014/main" id="{E05A0AB2-D551-A60A-100E-687271033C0D}"/>
              </a:ext>
            </a:extLst>
          </p:cNvPr>
          <p:cNvSpPr txBox="1"/>
          <p:nvPr/>
        </p:nvSpPr>
        <p:spPr>
          <a:xfrm>
            <a:off x="1354128" y="1797586"/>
            <a:ext cx="4166959" cy="3991979"/>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Menscykeln är tiden från en mens till nästa, oftast 28-32 dagar… </a:t>
            </a:r>
          </a:p>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r>
              <a:rPr lang="sv-SE" b="1" spc="-30" dirty="0">
                <a:solidFill>
                  <a:schemeClr val="accent6"/>
                </a:solidFill>
                <a:latin typeface="Calibri" panose="020F0502020204030204" pitchFamily="34" charset="0"/>
                <a:cs typeface="Calibri" panose="020F0502020204030204" pitchFamily="34" charset="0"/>
              </a:rPr>
              <a:t>…men under de första åren kan cykeln </a:t>
            </a:r>
            <a:r>
              <a:rPr lang="sv-SE" b="1" dirty="0">
                <a:solidFill>
                  <a:schemeClr val="accent6"/>
                </a:solidFill>
                <a:latin typeface="Calibri" panose="020F0502020204030204" pitchFamily="34" charset="0"/>
                <a:cs typeface="Calibri" panose="020F0502020204030204" pitchFamily="34" charset="0"/>
              </a:rPr>
              <a:t>vara 20-45 dagar – och det är ok!</a:t>
            </a:r>
          </a:p>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Menscykeln kan vara oregelbunden hela livet, men kan också vara olika mellan olika cykler – det är normalt</a:t>
            </a:r>
          </a:p>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4">
                  <a:extLst>
                    <a:ext uri="{96DAC541-7B7A-43D3-8B79-37D633B846F1}">
                      <asvg:svgBlip xmlns:asvg="http://schemas.microsoft.com/office/drawing/2016/SVG/main" r:embed="rId6"/>
                    </a:ext>
                  </a:extLst>
                </a:blip>
              </a:buBlip>
            </a:pPr>
            <a:endParaRPr lang="sv-SE"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9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300"/>
                                        <p:tgtEl>
                                          <p:spTgt spid="43"/>
                                        </p:tgtEl>
                                      </p:cBhvr>
                                    </p:animEffect>
                                  </p:childTnLst>
                                </p:cTn>
                              </p:par>
                            </p:childTnLst>
                          </p:cTn>
                        </p:par>
                        <p:par>
                          <p:cTn id="8" fill="hold">
                            <p:stCondLst>
                              <p:cond delay="300"/>
                            </p:stCondLst>
                            <p:childTnLst>
                              <p:par>
                                <p:cTn id="9" presetID="22" presetClass="entr" presetSubtype="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300"/>
                                        <p:tgtEl>
                                          <p:spTgt spid="44"/>
                                        </p:tgtEl>
                                      </p:cBhvr>
                                    </p:animEffect>
                                  </p:childTnLst>
                                </p:cTn>
                              </p:par>
                            </p:childTnLst>
                          </p:cTn>
                        </p:par>
                        <p:par>
                          <p:cTn id="12" fill="hold">
                            <p:stCondLst>
                              <p:cond delay="600"/>
                            </p:stCondLst>
                            <p:childTnLst>
                              <p:par>
                                <p:cTn id="13" presetID="22" presetClass="entr" presetSubtype="1"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ubrik 1">
            <a:extLst>
              <a:ext uri="{FF2B5EF4-FFF2-40B4-BE49-F238E27FC236}">
                <a16:creationId xmlns:a16="http://schemas.microsoft.com/office/drawing/2014/main" id="{A707F006-0EFE-DE5F-DE7F-783A25E067B4}"/>
              </a:ext>
            </a:extLst>
          </p:cNvPr>
          <p:cNvSpPr txBox="1">
            <a:spLocks/>
          </p:cNvSpPr>
          <p:nvPr/>
        </p:nvSpPr>
        <p:spPr>
          <a:xfrm>
            <a:off x="1354128" y="988397"/>
            <a:ext cx="6289684"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dirty="0">
                <a:solidFill>
                  <a:schemeClr val="accent6"/>
                </a:solidFill>
                <a:latin typeface="Calibri" panose="020F0502020204030204" pitchFamily="34" charset="0"/>
                <a:cs typeface="Calibri" panose="020F0502020204030204" pitchFamily="34" charset="0"/>
              </a:rPr>
              <a:t>DAGENS AGENDA</a:t>
            </a:r>
          </a:p>
        </p:txBody>
      </p:sp>
      <p:sp>
        <p:nvSpPr>
          <p:cNvPr id="9" name="textruta 8">
            <a:extLst>
              <a:ext uri="{FF2B5EF4-FFF2-40B4-BE49-F238E27FC236}">
                <a16:creationId xmlns:a16="http://schemas.microsoft.com/office/drawing/2014/main" id="{CC46F932-6427-B081-647E-A145A3A02D2B}"/>
              </a:ext>
            </a:extLst>
          </p:cNvPr>
          <p:cNvSpPr txBox="1"/>
          <p:nvPr/>
        </p:nvSpPr>
        <p:spPr>
          <a:xfrm>
            <a:off x="1354128" y="1835420"/>
            <a:ext cx="5064960" cy="3991979"/>
          </a:xfrm>
          <a:prstGeom prst="rect">
            <a:avLst/>
          </a:prstGeom>
        </p:spPr>
        <p:txBody>
          <a:bodyPr vert="horz" wrap="square" lIns="91440" tIns="45720" rIns="91440" bIns="45720" rtlCol="0" anchor="t" anchorCtr="0">
            <a:noAutofit/>
          </a:bodyPr>
          <a:lstStyle/>
          <a:p>
            <a:pPr marL="285750" indent="-285750">
              <a:lnSpc>
                <a:spcPts val="18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1. Inledning</a:t>
            </a:r>
          </a:p>
          <a:p>
            <a:pPr marL="285750" indent="-285750">
              <a:lnSpc>
                <a:spcPts val="18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2. Vad kan du om mens?</a:t>
            </a:r>
          </a:p>
          <a:p>
            <a:pPr marL="285750" indent="-285750">
              <a:lnSpc>
                <a:spcPts val="18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3. Fakta om mens</a:t>
            </a:r>
          </a:p>
          <a:p>
            <a:pPr marL="285750" indent="-285750">
              <a:lnSpc>
                <a:spcPts val="18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4. Viktigt att prata om mens</a:t>
            </a:r>
          </a:p>
          <a:p>
            <a:pPr marL="285750" indent="-285750">
              <a:lnSpc>
                <a:spcPts val="18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5. Summering och feedback</a:t>
            </a:r>
          </a:p>
        </p:txBody>
      </p:sp>
    </p:spTree>
    <p:extLst>
      <p:ext uri="{BB962C8B-B14F-4D97-AF65-F5344CB8AC3E}">
        <p14:creationId xmlns:p14="http://schemas.microsoft.com/office/powerpoint/2010/main" val="409590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0904D2F3-9CDE-5C4D-2BED-618855C2028C}"/>
              </a:ext>
            </a:extLst>
          </p:cNvPr>
          <p:cNvGrpSpPr/>
          <p:nvPr/>
        </p:nvGrpSpPr>
        <p:grpSpPr>
          <a:xfrm>
            <a:off x="2194161" y="1495104"/>
            <a:ext cx="1880019" cy="1880019"/>
            <a:chOff x="1110119" y="596437"/>
            <a:chExt cx="1880019" cy="1880019"/>
          </a:xfrm>
        </p:grpSpPr>
        <p:pic>
          <p:nvPicPr>
            <p:cNvPr id="5" name="Bildobjekt 4">
              <a:extLst>
                <a:ext uri="{FF2B5EF4-FFF2-40B4-BE49-F238E27FC236}">
                  <a16:creationId xmlns:a16="http://schemas.microsoft.com/office/drawing/2014/main" id="{09C558A9-E0D1-8FB5-89A9-C2894EB1F8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6" name="Rubrik 1">
              <a:extLst>
                <a:ext uri="{FF2B5EF4-FFF2-40B4-BE49-F238E27FC236}">
                  <a16:creationId xmlns:a16="http://schemas.microsoft.com/office/drawing/2014/main" id="{9B899892-D3E2-FA45-8E36-15BAD04CA462}"/>
                </a:ext>
              </a:extLst>
            </p:cNvPr>
            <p:cNvSpPr txBox="1">
              <a:spLocks/>
            </p:cNvSpPr>
            <p:nvPr/>
          </p:nvSpPr>
          <p:spPr>
            <a:xfrm>
              <a:off x="1409411" y="1331352"/>
              <a:ext cx="128143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…kan ha många olika färger</a:t>
              </a:r>
            </a:p>
          </p:txBody>
        </p:sp>
      </p:grpSp>
      <p:grpSp>
        <p:nvGrpSpPr>
          <p:cNvPr id="7" name="Grupp 6">
            <a:extLst>
              <a:ext uri="{FF2B5EF4-FFF2-40B4-BE49-F238E27FC236}">
                <a16:creationId xmlns:a16="http://schemas.microsoft.com/office/drawing/2014/main" id="{DA29E112-D18F-B568-A836-9FBBAC77D195}"/>
              </a:ext>
            </a:extLst>
          </p:cNvPr>
          <p:cNvGrpSpPr/>
          <p:nvPr/>
        </p:nvGrpSpPr>
        <p:grpSpPr>
          <a:xfrm>
            <a:off x="5700461" y="2346397"/>
            <a:ext cx="1880019" cy="1880019"/>
            <a:chOff x="1110119" y="596437"/>
            <a:chExt cx="1880019" cy="1880019"/>
          </a:xfrm>
        </p:grpSpPr>
        <p:pic>
          <p:nvPicPr>
            <p:cNvPr id="8" name="Bildobjekt 7">
              <a:extLst>
                <a:ext uri="{FF2B5EF4-FFF2-40B4-BE49-F238E27FC236}">
                  <a16:creationId xmlns:a16="http://schemas.microsoft.com/office/drawing/2014/main" id="{BECDD0A7-63BA-6C38-A0B9-CCBCC0F26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9" name="Rubrik 1">
              <a:extLst>
                <a:ext uri="{FF2B5EF4-FFF2-40B4-BE49-F238E27FC236}">
                  <a16:creationId xmlns:a16="http://schemas.microsoft.com/office/drawing/2014/main" id="{DB595FC4-9D86-80EE-2F4B-457F4B2F8AE4}"/>
                </a:ext>
              </a:extLst>
            </p:cNvPr>
            <p:cNvSpPr txBox="1">
              <a:spLocks/>
            </p:cNvSpPr>
            <p:nvPr/>
          </p:nvSpPr>
          <p:spPr>
            <a:xfrm>
              <a:off x="1271616" y="1001261"/>
              <a:ext cx="1551214" cy="11607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…kan vara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tunn – och ibland som </a:t>
              </a:r>
              <a:r>
                <a:rPr lang="sv-SE" sz="1600" dirty="0" err="1">
                  <a:solidFill>
                    <a:schemeClr val="bg2"/>
                  </a:solidFill>
                  <a:latin typeface="Calibri" panose="020F0502020204030204" pitchFamily="34" charset="0"/>
                  <a:cs typeface="Calibri" panose="020F0502020204030204" pitchFamily="34" charset="0"/>
                </a:rPr>
                <a:t>slime</a:t>
              </a:r>
              <a:r>
                <a:rPr lang="sv-SE" sz="1600" dirty="0">
                  <a:solidFill>
                    <a:schemeClr val="bg2"/>
                  </a:solidFill>
                  <a:latin typeface="Calibri" panose="020F0502020204030204" pitchFamily="34" charset="0"/>
                  <a:cs typeface="Calibri" panose="020F0502020204030204" pitchFamily="34" charset="0"/>
                </a:rPr>
                <a:t>/klumpar</a:t>
              </a:r>
            </a:p>
          </p:txBody>
        </p:sp>
      </p:grpSp>
      <p:grpSp>
        <p:nvGrpSpPr>
          <p:cNvPr id="10" name="Grupp 9">
            <a:extLst>
              <a:ext uri="{FF2B5EF4-FFF2-40B4-BE49-F238E27FC236}">
                <a16:creationId xmlns:a16="http://schemas.microsoft.com/office/drawing/2014/main" id="{F29D9FFD-FFDF-9DCB-61E4-ACD2147464C7}"/>
              </a:ext>
            </a:extLst>
          </p:cNvPr>
          <p:cNvGrpSpPr/>
          <p:nvPr/>
        </p:nvGrpSpPr>
        <p:grpSpPr>
          <a:xfrm>
            <a:off x="9167276" y="853408"/>
            <a:ext cx="1880019" cy="1880019"/>
            <a:chOff x="1110119" y="596437"/>
            <a:chExt cx="1880019" cy="1880019"/>
          </a:xfrm>
        </p:grpSpPr>
        <p:pic>
          <p:nvPicPr>
            <p:cNvPr id="11" name="Bildobjekt 10">
              <a:extLst>
                <a:ext uri="{FF2B5EF4-FFF2-40B4-BE49-F238E27FC236}">
                  <a16:creationId xmlns:a16="http://schemas.microsoft.com/office/drawing/2014/main" id="{0CE207F8-A98D-7EEB-D136-CB94F3BCB7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12" name="Rubrik 1">
              <a:extLst>
                <a:ext uri="{FF2B5EF4-FFF2-40B4-BE49-F238E27FC236}">
                  <a16:creationId xmlns:a16="http://schemas.microsoft.com/office/drawing/2014/main" id="{E028606E-2DC1-B3D6-B18B-38DDD205CFE4}"/>
                </a:ext>
              </a:extLst>
            </p:cNvPr>
            <p:cNvSpPr txBox="1">
              <a:spLocks/>
            </p:cNvSpPr>
            <p:nvPr/>
          </p:nvSpPr>
          <p:spPr>
            <a:xfrm>
              <a:off x="1409411" y="1344052"/>
              <a:ext cx="128143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…kan byta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färg från dag till dag</a:t>
              </a:r>
            </a:p>
          </p:txBody>
        </p:sp>
      </p:grpSp>
      <p:pic>
        <p:nvPicPr>
          <p:cNvPr id="15" name="Bildobjekt 14">
            <a:extLst>
              <a:ext uri="{FF2B5EF4-FFF2-40B4-BE49-F238E27FC236}">
                <a16:creationId xmlns:a16="http://schemas.microsoft.com/office/drawing/2014/main" id="{3615BC2B-03CC-6118-E543-6E22FEB3117F}"/>
              </a:ext>
            </a:extLst>
          </p:cNvPr>
          <p:cNvPicPr>
            <a:picLocks noChangeAspect="1"/>
          </p:cNvPicPr>
          <p:nvPr/>
        </p:nvPicPr>
        <p:blipFill>
          <a:blip r:embed="rId3" cstate="screen">
            <a:lum bright="59000"/>
            <a:extLst>
              <a:ext uri="{28A0092B-C50C-407E-A947-70E740481C1C}">
                <a14:useLocalDpi xmlns:a14="http://schemas.microsoft.com/office/drawing/2010/main"/>
              </a:ext>
            </a:extLst>
          </a:blip>
          <a:stretch>
            <a:fillRect/>
          </a:stretch>
        </p:blipFill>
        <p:spPr>
          <a:xfrm>
            <a:off x="2881213" y="3507110"/>
            <a:ext cx="531271" cy="531271"/>
          </a:xfrm>
          <a:prstGeom prst="rect">
            <a:avLst/>
          </a:prstGeom>
          <a:effectLst>
            <a:outerShdw blurRad="205500" dist="212271" dir="3480000" sx="106000" sy="106000" algn="tl" rotWithShape="0">
              <a:prstClr val="black">
                <a:alpha val="10366"/>
              </a:prstClr>
            </a:outerShdw>
          </a:effectLst>
        </p:spPr>
      </p:pic>
      <p:pic>
        <p:nvPicPr>
          <p:cNvPr id="17" name="Bildobjekt 16">
            <a:extLst>
              <a:ext uri="{FF2B5EF4-FFF2-40B4-BE49-F238E27FC236}">
                <a16:creationId xmlns:a16="http://schemas.microsoft.com/office/drawing/2014/main" id="{4CABF17D-8227-4AD6-6D5E-F99E5ED48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1213" y="4165825"/>
            <a:ext cx="531271" cy="531271"/>
          </a:xfrm>
          <a:prstGeom prst="rect">
            <a:avLst/>
          </a:prstGeom>
          <a:effectLst>
            <a:outerShdw blurRad="205500" dist="212271" dir="3480000" sx="106000" sy="106000" algn="tl" rotWithShape="0">
              <a:prstClr val="black">
                <a:alpha val="10366"/>
              </a:prstClr>
            </a:outerShdw>
          </a:effectLst>
        </p:spPr>
      </p:pic>
      <p:pic>
        <p:nvPicPr>
          <p:cNvPr id="18" name="Bildobjekt 17">
            <a:extLst>
              <a:ext uri="{FF2B5EF4-FFF2-40B4-BE49-F238E27FC236}">
                <a16:creationId xmlns:a16="http://schemas.microsoft.com/office/drawing/2014/main" id="{A1F54A52-873F-1BFD-F155-0B4A1D8061AA}"/>
              </a:ext>
            </a:extLst>
          </p:cNvPr>
          <p:cNvPicPr>
            <a:picLocks noChangeAspect="1"/>
          </p:cNvPicPr>
          <p:nvPr/>
        </p:nvPicPr>
        <p:blipFill>
          <a:blip r:embed="rId3" cstate="screen">
            <a:lum bright="-19000"/>
            <a:extLst>
              <a:ext uri="{28A0092B-C50C-407E-A947-70E740481C1C}">
                <a14:useLocalDpi xmlns:a14="http://schemas.microsoft.com/office/drawing/2010/main"/>
              </a:ext>
            </a:extLst>
          </a:blip>
          <a:stretch>
            <a:fillRect/>
          </a:stretch>
        </p:blipFill>
        <p:spPr>
          <a:xfrm>
            <a:off x="2881213" y="4824540"/>
            <a:ext cx="531271" cy="531271"/>
          </a:xfrm>
          <a:prstGeom prst="rect">
            <a:avLst/>
          </a:prstGeom>
          <a:effectLst>
            <a:outerShdw blurRad="205500" dist="212271" dir="3480000" sx="106000" sy="106000" algn="tl" rotWithShape="0">
              <a:prstClr val="black">
                <a:alpha val="10366"/>
              </a:prstClr>
            </a:outerShdw>
          </a:effectLst>
        </p:spPr>
      </p:pic>
      <p:pic>
        <p:nvPicPr>
          <p:cNvPr id="19" name="Bildobjekt 18">
            <a:extLst>
              <a:ext uri="{FF2B5EF4-FFF2-40B4-BE49-F238E27FC236}">
                <a16:creationId xmlns:a16="http://schemas.microsoft.com/office/drawing/2014/main" id="{6528AA57-61B3-1B55-EA27-3685B7F00C80}"/>
              </a:ext>
            </a:extLst>
          </p:cNvPr>
          <p:cNvPicPr>
            <a:picLocks noChangeAspect="1"/>
          </p:cNvPicPr>
          <p:nvPr/>
        </p:nvPicPr>
        <p:blipFill>
          <a:blip r:embed="rId3" cstate="screen">
            <a:lum bright="52000"/>
            <a:extLst>
              <a:ext uri="{28A0092B-C50C-407E-A947-70E740481C1C}">
                <a14:useLocalDpi xmlns:a14="http://schemas.microsoft.com/office/drawing/2010/main"/>
              </a:ext>
            </a:extLst>
          </a:blip>
          <a:stretch>
            <a:fillRect/>
          </a:stretch>
        </p:blipFill>
        <p:spPr>
          <a:xfrm>
            <a:off x="6373367" y="4341654"/>
            <a:ext cx="606570" cy="606570"/>
          </a:xfrm>
          <a:prstGeom prst="rect">
            <a:avLst/>
          </a:prstGeom>
          <a:effectLst>
            <a:outerShdw blurRad="205500" dist="212271" dir="3480000" sx="106000" sy="106000" algn="tl" rotWithShape="0">
              <a:prstClr val="black">
                <a:alpha val="10366"/>
              </a:prstClr>
            </a:outerShdw>
            <a:softEdge rad="25400"/>
          </a:effectLst>
        </p:spPr>
      </p:pic>
      <p:sp>
        <p:nvSpPr>
          <p:cNvPr id="22" name="Tår 21">
            <a:extLst>
              <a:ext uri="{FF2B5EF4-FFF2-40B4-BE49-F238E27FC236}">
                <a16:creationId xmlns:a16="http://schemas.microsoft.com/office/drawing/2014/main" id="{8848BCCB-A359-4655-07B3-06D69D34049F}"/>
              </a:ext>
            </a:extLst>
          </p:cNvPr>
          <p:cNvSpPr/>
          <p:nvPr/>
        </p:nvSpPr>
        <p:spPr>
          <a:xfrm rot="20700003">
            <a:off x="6409141" y="5182374"/>
            <a:ext cx="535022" cy="346873"/>
          </a:xfrm>
          <a:custGeom>
            <a:avLst/>
            <a:gdLst>
              <a:gd name="connsiteX0" fmla="*/ 0 w 535021"/>
              <a:gd name="connsiteY0" fmla="*/ 214200 h 428400"/>
              <a:gd name="connsiteX1" fmla="*/ 267511 w 535021"/>
              <a:gd name="connsiteY1" fmla="*/ 0 h 428400"/>
              <a:gd name="connsiteX2" fmla="*/ 535021 w 535021"/>
              <a:gd name="connsiteY2" fmla="*/ 0 h 428400"/>
              <a:gd name="connsiteX3" fmla="*/ 535021 w 535021"/>
              <a:gd name="connsiteY3" fmla="*/ 214200 h 428400"/>
              <a:gd name="connsiteX4" fmla="*/ 267510 w 535021"/>
              <a:gd name="connsiteY4" fmla="*/ 428400 h 428400"/>
              <a:gd name="connsiteX5" fmla="*/ -1 w 535021"/>
              <a:gd name="connsiteY5" fmla="*/ 214200 h 428400"/>
              <a:gd name="connsiteX6" fmla="*/ 0 w 535021"/>
              <a:gd name="connsiteY6" fmla="*/ 214200 h 428400"/>
              <a:gd name="connsiteX0" fmla="*/ 1 w 535022"/>
              <a:gd name="connsiteY0" fmla="*/ 214200 h 428400"/>
              <a:gd name="connsiteX1" fmla="*/ 267512 w 535022"/>
              <a:gd name="connsiteY1" fmla="*/ 0 h 428400"/>
              <a:gd name="connsiteX2" fmla="*/ 476656 w 535022"/>
              <a:gd name="connsiteY2" fmla="*/ 38911 h 428400"/>
              <a:gd name="connsiteX3" fmla="*/ 535022 w 535022"/>
              <a:gd name="connsiteY3" fmla="*/ 214200 h 428400"/>
              <a:gd name="connsiteX4" fmla="*/ 267511 w 535022"/>
              <a:gd name="connsiteY4" fmla="*/ 428400 h 428400"/>
              <a:gd name="connsiteX5" fmla="*/ 0 w 535022"/>
              <a:gd name="connsiteY5" fmla="*/ 214200 h 428400"/>
              <a:gd name="connsiteX6" fmla="*/ 1 w 535022"/>
              <a:gd name="connsiteY6" fmla="*/ 214200 h 428400"/>
              <a:gd name="connsiteX0" fmla="*/ 1 w 535022"/>
              <a:gd name="connsiteY0" fmla="*/ 175289 h 389489"/>
              <a:gd name="connsiteX1" fmla="*/ 267512 w 535022"/>
              <a:gd name="connsiteY1" fmla="*/ 68093 h 389489"/>
              <a:gd name="connsiteX2" fmla="*/ 476656 w 535022"/>
              <a:gd name="connsiteY2" fmla="*/ 0 h 389489"/>
              <a:gd name="connsiteX3" fmla="*/ 535022 w 535022"/>
              <a:gd name="connsiteY3" fmla="*/ 175289 h 389489"/>
              <a:gd name="connsiteX4" fmla="*/ 267511 w 535022"/>
              <a:gd name="connsiteY4" fmla="*/ 389489 h 389489"/>
              <a:gd name="connsiteX5" fmla="*/ 0 w 535022"/>
              <a:gd name="connsiteY5" fmla="*/ 175289 h 389489"/>
              <a:gd name="connsiteX6" fmla="*/ 1 w 535022"/>
              <a:gd name="connsiteY6" fmla="*/ 175289 h 389489"/>
              <a:gd name="connsiteX0" fmla="*/ 1 w 535022"/>
              <a:gd name="connsiteY0" fmla="*/ 126651 h 340851"/>
              <a:gd name="connsiteX1" fmla="*/ 267512 w 535022"/>
              <a:gd name="connsiteY1" fmla="*/ 19455 h 340851"/>
              <a:gd name="connsiteX2" fmla="*/ 466928 w 535022"/>
              <a:gd name="connsiteY2" fmla="*/ 0 h 340851"/>
              <a:gd name="connsiteX3" fmla="*/ 535022 w 535022"/>
              <a:gd name="connsiteY3" fmla="*/ 126651 h 340851"/>
              <a:gd name="connsiteX4" fmla="*/ 267511 w 535022"/>
              <a:gd name="connsiteY4" fmla="*/ 340851 h 340851"/>
              <a:gd name="connsiteX5" fmla="*/ 0 w 535022"/>
              <a:gd name="connsiteY5" fmla="*/ 126651 h 340851"/>
              <a:gd name="connsiteX6" fmla="*/ 1 w 535022"/>
              <a:gd name="connsiteY6" fmla="*/ 126651 h 340851"/>
              <a:gd name="connsiteX0" fmla="*/ 1 w 535022"/>
              <a:gd name="connsiteY0" fmla="*/ 107601 h 321801"/>
              <a:gd name="connsiteX1" fmla="*/ 267512 w 535022"/>
              <a:gd name="connsiteY1" fmla="*/ 405 h 321801"/>
              <a:gd name="connsiteX2" fmla="*/ 457403 w 535022"/>
              <a:gd name="connsiteY2" fmla="*/ 0 h 321801"/>
              <a:gd name="connsiteX3" fmla="*/ 535022 w 535022"/>
              <a:gd name="connsiteY3" fmla="*/ 107601 h 321801"/>
              <a:gd name="connsiteX4" fmla="*/ 267511 w 535022"/>
              <a:gd name="connsiteY4" fmla="*/ 321801 h 321801"/>
              <a:gd name="connsiteX5" fmla="*/ 0 w 535022"/>
              <a:gd name="connsiteY5" fmla="*/ 107601 h 321801"/>
              <a:gd name="connsiteX6" fmla="*/ 1 w 535022"/>
              <a:gd name="connsiteY6" fmla="*/ 107601 h 321801"/>
              <a:gd name="connsiteX0" fmla="*/ 1 w 535022"/>
              <a:gd name="connsiteY0" fmla="*/ 107601 h 321801"/>
              <a:gd name="connsiteX1" fmla="*/ 267512 w 535022"/>
              <a:gd name="connsiteY1" fmla="*/ 405 h 321801"/>
              <a:gd name="connsiteX2" fmla="*/ 457403 w 535022"/>
              <a:gd name="connsiteY2" fmla="*/ 0 h 321801"/>
              <a:gd name="connsiteX3" fmla="*/ 535022 w 535022"/>
              <a:gd name="connsiteY3" fmla="*/ 107601 h 321801"/>
              <a:gd name="connsiteX4" fmla="*/ 267511 w 535022"/>
              <a:gd name="connsiteY4" fmla="*/ 321801 h 321801"/>
              <a:gd name="connsiteX5" fmla="*/ 0 w 535022"/>
              <a:gd name="connsiteY5" fmla="*/ 107601 h 321801"/>
              <a:gd name="connsiteX6" fmla="*/ 1 w 535022"/>
              <a:gd name="connsiteY6" fmla="*/ 107601 h 321801"/>
              <a:gd name="connsiteX0" fmla="*/ 1 w 535022"/>
              <a:gd name="connsiteY0" fmla="*/ 129826 h 344026"/>
              <a:gd name="connsiteX1" fmla="*/ 267512 w 535022"/>
              <a:gd name="connsiteY1" fmla="*/ 22630 h 344026"/>
              <a:gd name="connsiteX2" fmla="*/ 441528 w 535022"/>
              <a:gd name="connsiteY2" fmla="*/ 0 h 344026"/>
              <a:gd name="connsiteX3" fmla="*/ 535022 w 535022"/>
              <a:gd name="connsiteY3" fmla="*/ 129826 h 344026"/>
              <a:gd name="connsiteX4" fmla="*/ 267511 w 535022"/>
              <a:gd name="connsiteY4" fmla="*/ 344026 h 344026"/>
              <a:gd name="connsiteX5" fmla="*/ 0 w 535022"/>
              <a:gd name="connsiteY5" fmla="*/ 129826 h 344026"/>
              <a:gd name="connsiteX6" fmla="*/ 1 w 535022"/>
              <a:gd name="connsiteY6" fmla="*/ 129826 h 344026"/>
              <a:gd name="connsiteX0" fmla="*/ 1 w 535022"/>
              <a:gd name="connsiteY0" fmla="*/ 132673 h 346873"/>
              <a:gd name="connsiteX1" fmla="*/ 267512 w 535022"/>
              <a:gd name="connsiteY1" fmla="*/ 25477 h 346873"/>
              <a:gd name="connsiteX2" fmla="*/ 441528 w 535022"/>
              <a:gd name="connsiteY2" fmla="*/ 2847 h 346873"/>
              <a:gd name="connsiteX3" fmla="*/ 535022 w 535022"/>
              <a:gd name="connsiteY3" fmla="*/ 132673 h 346873"/>
              <a:gd name="connsiteX4" fmla="*/ 267511 w 535022"/>
              <a:gd name="connsiteY4" fmla="*/ 346873 h 346873"/>
              <a:gd name="connsiteX5" fmla="*/ 0 w 535022"/>
              <a:gd name="connsiteY5" fmla="*/ 132673 h 346873"/>
              <a:gd name="connsiteX6" fmla="*/ 1 w 535022"/>
              <a:gd name="connsiteY6" fmla="*/ 132673 h 34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022" h="346873">
                <a:moveTo>
                  <a:pt x="1" y="132673"/>
                </a:moveTo>
                <a:cubicBezTo>
                  <a:pt x="1" y="14374"/>
                  <a:pt x="119770" y="25477"/>
                  <a:pt x="267512" y="25477"/>
                </a:cubicBezTo>
                <a:cubicBezTo>
                  <a:pt x="325517" y="17934"/>
                  <a:pt x="389873" y="-8660"/>
                  <a:pt x="441528" y="2847"/>
                </a:cubicBezTo>
                <a:cubicBezTo>
                  <a:pt x="489153" y="32972"/>
                  <a:pt x="535022" y="61273"/>
                  <a:pt x="535022" y="132673"/>
                </a:cubicBezTo>
                <a:cubicBezTo>
                  <a:pt x="535022" y="250972"/>
                  <a:pt x="415253" y="346873"/>
                  <a:pt x="267511" y="346873"/>
                </a:cubicBezTo>
                <a:cubicBezTo>
                  <a:pt x="119769" y="346873"/>
                  <a:pt x="0" y="250972"/>
                  <a:pt x="0" y="132673"/>
                </a:cubicBezTo>
                <a:lnTo>
                  <a:pt x="1" y="132673"/>
                </a:lnTo>
                <a:close/>
              </a:path>
            </a:pathLst>
          </a:custGeom>
          <a:solidFill>
            <a:schemeClr val="accent1">
              <a:alpha val="80090"/>
            </a:schemeClr>
          </a:solidFill>
          <a:ln>
            <a:noFill/>
          </a:ln>
          <a:effectLst>
            <a:innerShdw blurRad="63500" dist="103952" dir="2700000">
              <a:prstClr val="black">
                <a:alpha val="50000"/>
              </a:prstClr>
            </a:innerShdw>
            <a:reflection blurRad="6350" stA="13994" endPos="59000" dist="129946"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a:extLst>
              <a:ext uri="{FF2B5EF4-FFF2-40B4-BE49-F238E27FC236}">
                <a16:creationId xmlns:a16="http://schemas.microsoft.com/office/drawing/2014/main" id="{28067337-44B6-AEAE-CFCF-F38355516E7C}"/>
              </a:ext>
            </a:extLst>
          </p:cNvPr>
          <p:cNvPicPr>
            <a:picLocks noChangeAspect="1"/>
          </p:cNvPicPr>
          <p:nvPr/>
        </p:nvPicPr>
        <p:blipFill>
          <a:blip r:embed="rId3" cstate="screen">
            <a:lum bright="59000"/>
            <a:extLst>
              <a:ext uri="{28A0092B-C50C-407E-A947-70E740481C1C}">
                <a14:useLocalDpi xmlns:a14="http://schemas.microsoft.com/office/drawing/2010/main"/>
              </a:ext>
            </a:extLst>
          </a:blip>
          <a:stretch>
            <a:fillRect/>
          </a:stretch>
        </p:blipFill>
        <p:spPr>
          <a:xfrm>
            <a:off x="9466568" y="2870806"/>
            <a:ext cx="531271" cy="531271"/>
          </a:xfrm>
          <a:prstGeom prst="rect">
            <a:avLst/>
          </a:prstGeom>
          <a:effectLst>
            <a:outerShdw blurRad="205500" dist="212271" dir="3480000" sx="106000" sy="106000" algn="tl" rotWithShape="0">
              <a:prstClr val="black">
                <a:alpha val="10366"/>
              </a:prstClr>
            </a:outerShdw>
          </a:effectLst>
        </p:spPr>
      </p:pic>
      <p:pic>
        <p:nvPicPr>
          <p:cNvPr id="28" name="Bildobjekt 27">
            <a:extLst>
              <a:ext uri="{FF2B5EF4-FFF2-40B4-BE49-F238E27FC236}">
                <a16:creationId xmlns:a16="http://schemas.microsoft.com/office/drawing/2014/main" id="{5F26918C-1F77-0B68-3200-09C2106325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8457" y="3163879"/>
            <a:ext cx="531271" cy="531271"/>
          </a:xfrm>
          <a:prstGeom prst="rect">
            <a:avLst/>
          </a:prstGeom>
          <a:effectLst>
            <a:outerShdw blurRad="205500" dist="212271" dir="3480000" sx="106000" sy="106000" algn="tl" rotWithShape="0">
              <a:prstClr val="black">
                <a:alpha val="10366"/>
              </a:prstClr>
            </a:outerShdw>
          </a:effectLst>
        </p:spPr>
      </p:pic>
      <p:pic>
        <p:nvPicPr>
          <p:cNvPr id="29" name="Bildobjekt 28">
            <a:extLst>
              <a:ext uri="{FF2B5EF4-FFF2-40B4-BE49-F238E27FC236}">
                <a16:creationId xmlns:a16="http://schemas.microsoft.com/office/drawing/2014/main" id="{F3DE89BE-BD62-AC0A-FA2A-6259B26F9AC4}"/>
              </a:ext>
            </a:extLst>
          </p:cNvPr>
          <p:cNvPicPr>
            <a:picLocks noChangeAspect="1"/>
          </p:cNvPicPr>
          <p:nvPr/>
        </p:nvPicPr>
        <p:blipFill>
          <a:blip r:embed="rId3" cstate="screen">
            <a:lum bright="-19000"/>
            <a:extLst>
              <a:ext uri="{28A0092B-C50C-407E-A947-70E740481C1C}">
                <a14:useLocalDpi xmlns:a14="http://schemas.microsoft.com/office/drawing/2010/main"/>
              </a:ext>
            </a:extLst>
          </a:blip>
          <a:stretch>
            <a:fillRect/>
          </a:stretch>
        </p:blipFill>
        <p:spPr>
          <a:xfrm>
            <a:off x="10286839" y="3488989"/>
            <a:ext cx="531271" cy="531271"/>
          </a:xfrm>
          <a:prstGeom prst="rect">
            <a:avLst/>
          </a:prstGeom>
          <a:effectLst>
            <a:outerShdw blurRad="205500" dist="212271" dir="3480000" sx="106000" sy="106000" algn="tl" rotWithShape="0">
              <a:prstClr val="black">
                <a:alpha val="10366"/>
              </a:prstClr>
            </a:outerShdw>
          </a:effectLst>
        </p:spPr>
      </p:pic>
      <p:sp>
        <p:nvSpPr>
          <p:cNvPr id="2" name="Rubrik 1">
            <a:extLst>
              <a:ext uri="{FF2B5EF4-FFF2-40B4-BE49-F238E27FC236}">
                <a16:creationId xmlns:a16="http://schemas.microsoft.com/office/drawing/2014/main" id="{FDFE80BB-F4C4-490C-C2B1-004AEEA50F38}"/>
              </a:ext>
            </a:extLst>
          </p:cNvPr>
          <p:cNvSpPr txBox="1">
            <a:spLocks/>
          </p:cNvSpPr>
          <p:nvPr/>
        </p:nvSpPr>
        <p:spPr>
          <a:xfrm>
            <a:off x="0" y="988397"/>
            <a:ext cx="12192000"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MENSBLÖDNING…</a:t>
            </a:r>
          </a:p>
        </p:txBody>
      </p:sp>
    </p:spTree>
    <p:extLst>
      <p:ext uri="{BB962C8B-B14F-4D97-AF65-F5344CB8AC3E}">
        <p14:creationId xmlns:p14="http://schemas.microsoft.com/office/powerpoint/2010/main" val="31661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Sax med hel fyllning">
            <a:extLst>
              <a:ext uri="{FF2B5EF4-FFF2-40B4-BE49-F238E27FC236}">
                <a16:creationId xmlns:a16="http://schemas.microsoft.com/office/drawing/2014/main" id="{450D1711-7468-84F0-9F78-D0998475A7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7600" y="1653526"/>
            <a:ext cx="3149600" cy="3149600"/>
          </a:xfrm>
          <a:prstGeom prst="rect">
            <a:avLst/>
          </a:prstGeom>
        </p:spPr>
      </p:pic>
      <p:pic>
        <p:nvPicPr>
          <p:cNvPr id="5" name="Bildobjekt 4">
            <a:extLst>
              <a:ext uri="{FF2B5EF4-FFF2-40B4-BE49-F238E27FC236}">
                <a16:creationId xmlns:a16="http://schemas.microsoft.com/office/drawing/2014/main" id="{F390087A-59AC-0EC3-8627-EBA1E4BC21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773" b="60087"/>
          <a:stretch/>
        </p:blipFill>
        <p:spPr>
          <a:xfrm>
            <a:off x="5689600" y="1206500"/>
            <a:ext cx="6781800" cy="4542392"/>
          </a:xfrm>
          <a:prstGeom prst="rect">
            <a:avLst/>
          </a:prstGeom>
        </p:spPr>
      </p:pic>
      <p:pic>
        <p:nvPicPr>
          <p:cNvPr id="7" name="Bildobjekt 6" descr="En bild som visar natthimlen&#10;&#10;Automatiskt genererad beskrivning">
            <a:extLst>
              <a:ext uri="{FF2B5EF4-FFF2-40B4-BE49-F238E27FC236}">
                <a16:creationId xmlns:a16="http://schemas.microsoft.com/office/drawing/2014/main" id="{487E2E8C-AB44-3C7F-2535-DFF77E0E8A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902" t="21941" r="59477" b="41115"/>
          <a:stretch/>
        </p:blipFill>
        <p:spPr>
          <a:xfrm>
            <a:off x="0" y="1912555"/>
            <a:ext cx="5762870" cy="5085146"/>
          </a:xfrm>
          <a:prstGeom prst="rect">
            <a:avLst/>
          </a:prstGeom>
        </p:spPr>
      </p:pic>
      <p:grpSp>
        <p:nvGrpSpPr>
          <p:cNvPr id="2" name="Grupp 1">
            <a:extLst>
              <a:ext uri="{FF2B5EF4-FFF2-40B4-BE49-F238E27FC236}">
                <a16:creationId xmlns:a16="http://schemas.microsoft.com/office/drawing/2014/main" id="{34706E2B-5816-1397-6408-38228FB16C3E}"/>
              </a:ext>
            </a:extLst>
          </p:cNvPr>
          <p:cNvGrpSpPr/>
          <p:nvPr/>
        </p:nvGrpSpPr>
        <p:grpSpPr>
          <a:xfrm>
            <a:off x="9453499" y="266490"/>
            <a:ext cx="1880019" cy="1880019"/>
            <a:chOff x="1110119" y="596437"/>
            <a:chExt cx="1880019" cy="1880019"/>
          </a:xfrm>
        </p:grpSpPr>
        <p:pic>
          <p:nvPicPr>
            <p:cNvPr id="4" name="Bildobjekt 3">
              <a:extLst>
                <a:ext uri="{FF2B5EF4-FFF2-40B4-BE49-F238E27FC236}">
                  <a16:creationId xmlns:a16="http://schemas.microsoft.com/office/drawing/2014/main" id="{D80E9E93-8832-ACFE-470B-C7A8C3ECF8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6" name="Rubrik 1">
              <a:extLst>
                <a:ext uri="{FF2B5EF4-FFF2-40B4-BE49-F238E27FC236}">
                  <a16:creationId xmlns:a16="http://schemas.microsoft.com/office/drawing/2014/main" id="{F108A96B-7AFF-7CB8-DB84-344690ADFEBC}"/>
                </a:ext>
              </a:extLst>
            </p:cNvPr>
            <p:cNvSpPr txBox="1">
              <a:spLocks/>
            </p:cNvSpPr>
            <p:nvPr/>
          </p:nvSpPr>
          <p:spPr>
            <a:xfrm>
              <a:off x="1278052" y="1402479"/>
              <a:ext cx="158072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Känn, kläm,</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doppa och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droppa</a:t>
              </a:r>
            </a:p>
          </p:txBody>
        </p:sp>
      </p:grpSp>
      <p:sp>
        <p:nvSpPr>
          <p:cNvPr id="8" name="Rubrik 1">
            <a:extLst>
              <a:ext uri="{FF2B5EF4-FFF2-40B4-BE49-F238E27FC236}">
                <a16:creationId xmlns:a16="http://schemas.microsoft.com/office/drawing/2014/main" id="{DD57A7B0-89BD-5CEA-7CE5-1DA61226F32E}"/>
              </a:ext>
            </a:extLst>
          </p:cNvPr>
          <p:cNvSpPr txBox="1">
            <a:spLocks/>
          </p:cNvSpPr>
          <p:nvPr/>
        </p:nvSpPr>
        <p:spPr>
          <a:xfrm>
            <a:off x="0" y="988397"/>
            <a:ext cx="12192000"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ÖVNING: MENSSKYDD</a:t>
            </a:r>
          </a:p>
        </p:txBody>
      </p:sp>
    </p:spTree>
    <p:extLst>
      <p:ext uri="{BB962C8B-B14F-4D97-AF65-F5344CB8AC3E}">
        <p14:creationId xmlns:p14="http://schemas.microsoft.com/office/powerpoint/2010/main" val="1643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natthimlen&#10;&#10;Automatiskt genererad beskrivning">
            <a:extLst>
              <a:ext uri="{FF2B5EF4-FFF2-40B4-BE49-F238E27FC236}">
                <a16:creationId xmlns:a16="http://schemas.microsoft.com/office/drawing/2014/main" id="{6D855B65-A921-8311-0EB1-0F565F77FB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748" t="21941" r="59477" b="37642"/>
          <a:stretch/>
        </p:blipFill>
        <p:spPr>
          <a:xfrm>
            <a:off x="0" y="1907300"/>
            <a:ext cx="5792965" cy="5563249"/>
          </a:xfrm>
          <a:prstGeom prst="rect">
            <a:avLst/>
          </a:prstGeom>
        </p:spPr>
      </p:pic>
      <p:grpSp>
        <p:nvGrpSpPr>
          <p:cNvPr id="2" name="Grupp 1">
            <a:extLst>
              <a:ext uri="{FF2B5EF4-FFF2-40B4-BE49-F238E27FC236}">
                <a16:creationId xmlns:a16="http://schemas.microsoft.com/office/drawing/2014/main" id="{34706E2B-5816-1397-6408-38228FB16C3E}"/>
              </a:ext>
            </a:extLst>
          </p:cNvPr>
          <p:cNvGrpSpPr/>
          <p:nvPr/>
        </p:nvGrpSpPr>
        <p:grpSpPr>
          <a:xfrm>
            <a:off x="9996054" y="169098"/>
            <a:ext cx="1880019" cy="1880019"/>
            <a:chOff x="1110119" y="596437"/>
            <a:chExt cx="1880019" cy="1880019"/>
          </a:xfrm>
        </p:grpSpPr>
        <p:pic>
          <p:nvPicPr>
            <p:cNvPr id="4" name="Bildobjekt 3">
              <a:extLst>
                <a:ext uri="{FF2B5EF4-FFF2-40B4-BE49-F238E27FC236}">
                  <a16:creationId xmlns:a16="http://schemas.microsoft.com/office/drawing/2014/main" id="{D80E9E93-8832-ACFE-470B-C7A8C3ECF8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6" name="Rubrik 1">
              <a:extLst>
                <a:ext uri="{FF2B5EF4-FFF2-40B4-BE49-F238E27FC236}">
                  <a16:creationId xmlns:a16="http://schemas.microsoft.com/office/drawing/2014/main" id="{F108A96B-7AFF-7CB8-DB84-344690ADFEBC}"/>
                </a:ext>
              </a:extLst>
            </p:cNvPr>
            <p:cNvSpPr txBox="1">
              <a:spLocks/>
            </p:cNvSpPr>
            <p:nvPr/>
          </p:nvSpPr>
          <p:spPr>
            <a:xfrm>
              <a:off x="1276093" y="1329341"/>
              <a:ext cx="158072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Diskutera!</a:t>
              </a:r>
            </a:p>
          </p:txBody>
        </p:sp>
      </p:grpSp>
      <p:sp>
        <p:nvSpPr>
          <p:cNvPr id="5" name="Rubrik 1">
            <a:extLst>
              <a:ext uri="{FF2B5EF4-FFF2-40B4-BE49-F238E27FC236}">
                <a16:creationId xmlns:a16="http://schemas.microsoft.com/office/drawing/2014/main" id="{1D2604A1-DD53-B594-ABDC-78864CAA7D3C}"/>
              </a:ext>
            </a:extLst>
          </p:cNvPr>
          <p:cNvSpPr txBox="1">
            <a:spLocks/>
          </p:cNvSpPr>
          <p:nvPr/>
        </p:nvSpPr>
        <p:spPr>
          <a:xfrm>
            <a:off x="0" y="988397"/>
            <a:ext cx="12192000"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VARFÖR ANVÄNDER </a:t>
            </a:r>
            <a:br>
              <a:rPr lang="sv-SE" dirty="0">
                <a:solidFill>
                  <a:schemeClr val="accent6"/>
                </a:solidFill>
                <a:latin typeface="Calibri" panose="020F0502020204030204" pitchFamily="34" charset="0"/>
                <a:cs typeface="Calibri" panose="020F0502020204030204" pitchFamily="34" charset="0"/>
              </a:rPr>
            </a:br>
            <a:r>
              <a:rPr lang="sv-SE" dirty="0">
                <a:solidFill>
                  <a:schemeClr val="accent6"/>
                </a:solidFill>
                <a:latin typeface="Calibri" panose="020F0502020204030204" pitchFamily="34" charset="0"/>
                <a:cs typeface="Calibri" panose="020F0502020204030204" pitchFamily="34" charset="0"/>
              </a:rPr>
              <a:t>VI MENSSKYDD?</a:t>
            </a:r>
          </a:p>
        </p:txBody>
      </p:sp>
      <p:sp>
        <p:nvSpPr>
          <p:cNvPr id="7" name="textruta 6">
            <a:extLst>
              <a:ext uri="{FF2B5EF4-FFF2-40B4-BE49-F238E27FC236}">
                <a16:creationId xmlns:a16="http://schemas.microsoft.com/office/drawing/2014/main" id="{E0AC1D2A-6D26-E169-8CCA-9E9FC2B70A8D}"/>
              </a:ext>
            </a:extLst>
          </p:cNvPr>
          <p:cNvSpPr txBox="1"/>
          <p:nvPr/>
        </p:nvSpPr>
        <p:spPr>
          <a:xfrm>
            <a:off x="4039685" y="2399128"/>
            <a:ext cx="4166959" cy="2431514"/>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Vad kan du göra om du plötsligt får mens på fotbollsträning och inte har med mensskydd?</a:t>
            </a: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Vad tror du skulle hända om du slutade använda mensskydd?</a:t>
            </a: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a:cs typeface="Calibri"/>
              </a:rPr>
              <a:t>Vilken typ av mensskydd skulle du vilja använda när du spelar fotboll?</a:t>
            </a: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endParaRPr lang="sv-SE"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73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793393F-2A37-772D-3E66-C66F60967B42}"/>
              </a:ext>
            </a:extLst>
          </p:cNvPr>
          <p:cNvSpPr txBox="1">
            <a:spLocks/>
          </p:cNvSpPr>
          <p:nvPr/>
        </p:nvSpPr>
        <p:spPr>
          <a:xfrm>
            <a:off x="831608" y="983784"/>
            <a:ext cx="6373864" cy="544418"/>
          </a:xfrm>
          <a:prstGeom prst="rect">
            <a:avLst/>
          </a:prstGeom>
        </p:spPr>
        <p:txBody>
          <a:bodyPr/>
          <a:lstStyle>
            <a:lvl1pPr algn="ctr" defTabSz="914400" rtl="0" eaLnBrk="1" latinLnBrk="0" hangingPunct="1">
              <a:lnSpc>
                <a:spcPct val="90000"/>
              </a:lnSpc>
              <a:spcBef>
                <a:spcPct val="0"/>
              </a:spcBef>
              <a:buNone/>
              <a:defRPr sz="4000" b="1" i="0" kern="1200" spc="300">
                <a:solidFill>
                  <a:schemeClr val="tx1"/>
                </a:solidFill>
                <a:latin typeface="Calibri" panose="020F0502020204030204" pitchFamily="34" charset="0"/>
                <a:ea typeface="+mj-ea"/>
                <a:cs typeface="Calibri" panose="020F0502020204030204" pitchFamily="34" charset="0"/>
              </a:defRPr>
            </a:lvl1pPr>
          </a:lstStyle>
          <a:p>
            <a:r>
              <a:rPr lang="sv-SE" sz="3200" dirty="0">
                <a:solidFill>
                  <a:schemeClr val="bg2"/>
                </a:solidFill>
              </a:rPr>
              <a:t>MENSVÄRK</a:t>
            </a:r>
          </a:p>
        </p:txBody>
      </p:sp>
      <p:sp>
        <p:nvSpPr>
          <p:cNvPr id="20" name="Rubrik 1">
            <a:extLst>
              <a:ext uri="{FF2B5EF4-FFF2-40B4-BE49-F238E27FC236}">
                <a16:creationId xmlns:a16="http://schemas.microsoft.com/office/drawing/2014/main" id="{F512BE90-DEC6-173E-D8EB-C2CAF69ED0C4}"/>
              </a:ext>
            </a:extLst>
          </p:cNvPr>
          <p:cNvSpPr txBox="1">
            <a:spLocks/>
          </p:cNvSpPr>
          <p:nvPr/>
        </p:nvSpPr>
        <p:spPr>
          <a:xfrm>
            <a:off x="182089" y="6480125"/>
            <a:ext cx="10515600"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900" u="none" strike="noStrike">
                <a:solidFill>
                  <a:schemeClr val="accent3"/>
                </a:solidFill>
                <a:effectLst/>
                <a:latin typeface="Calibri"/>
                <a:cs typeface="Calibri"/>
              </a:rPr>
              <a:t>Källa: </a:t>
            </a:r>
            <a:r>
              <a:rPr lang="sv-SE" sz="900">
                <a:solidFill>
                  <a:schemeClr val="accent3"/>
                </a:solidFill>
                <a:latin typeface="Calibri"/>
                <a:cs typeface="Calibri"/>
              </a:rPr>
              <a:t>MENSEN</a:t>
            </a:r>
            <a:r>
              <a:rPr lang="sv-SE" sz="900" u="none" strike="noStrike">
                <a:solidFill>
                  <a:schemeClr val="accent3"/>
                </a:solidFill>
                <a:effectLst/>
                <a:latin typeface="Calibri"/>
                <a:cs typeface="Calibri"/>
              </a:rPr>
              <a:t>, 2023</a:t>
            </a:r>
            <a:endParaRPr lang="sv-SE" sz="1200">
              <a:solidFill>
                <a:schemeClr val="accent3"/>
              </a:solidFill>
              <a:latin typeface="Calibri"/>
              <a:cs typeface="Calibri"/>
            </a:endParaRPr>
          </a:p>
        </p:txBody>
      </p:sp>
      <p:grpSp>
        <p:nvGrpSpPr>
          <p:cNvPr id="21" name="Grupp 20">
            <a:extLst>
              <a:ext uri="{FF2B5EF4-FFF2-40B4-BE49-F238E27FC236}">
                <a16:creationId xmlns:a16="http://schemas.microsoft.com/office/drawing/2014/main" id="{F5F9271C-1643-0FB5-263C-8720277565BE}"/>
              </a:ext>
            </a:extLst>
          </p:cNvPr>
          <p:cNvGrpSpPr/>
          <p:nvPr/>
        </p:nvGrpSpPr>
        <p:grpSpPr>
          <a:xfrm>
            <a:off x="494218" y="1110673"/>
            <a:ext cx="1880019" cy="1880019"/>
            <a:chOff x="1110119" y="596437"/>
            <a:chExt cx="1880019" cy="1880019"/>
          </a:xfrm>
        </p:grpSpPr>
        <p:pic>
          <p:nvPicPr>
            <p:cNvPr id="22" name="Bildobjekt 21">
              <a:extLst>
                <a:ext uri="{FF2B5EF4-FFF2-40B4-BE49-F238E27FC236}">
                  <a16:creationId xmlns:a16="http://schemas.microsoft.com/office/drawing/2014/main" id="{3A444FC0-8DBC-F752-292B-1FA35037C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23" name="Rubrik 1">
              <a:extLst>
                <a:ext uri="{FF2B5EF4-FFF2-40B4-BE49-F238E27FC236}">
                  <a16:creationId xmlns:a16="http://schemas.microsoft.com/office/drawing/2014/main" id="{8A64D40A-3554-5D62-280D-0286F6275F9B}"/>
                </a:ext>
              </a:extLst>
            </p:cNvPr>
            <p:cNvSpPr txBox="1">
              <a:spLocks/>
            </p:cNvSpPr>
            <p:nvPr/>
          </p:nvSpPr>
          <p:spPr>
            <a:xfrm>
              <a:off x="1447509" y="1352134"/>
              <a:ext cx="128143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Vanligt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med ont i magen…</a:t>
              </a:r>
            </a:p>
          </p:txBody>
        </p:sp>
      </p:grpSp>
      <p:grpSp>
        <p:nvGrpSpPr>
          <p:cNvPr id="25" name="Grupp 24">
            <a:extLst>
              <a:ext uri="{FF2B5EF4-FFF2-40B4-BE49-F238E27FC236}">
                <a16:creationId xmlns:a16="http://schemas.microsoft.com/office/drawing/2014/main" id="{583AAAB5-DD69-D70A-7F9F-D83510180BA7}"/>
              </a:ext>
            </a:extLst>
          </p:cNvPr>
          <p:cNvGrpSpPr/>
          <p:nvPr/>
        </p:nvGrpSpPr>
        <p:grpSpPr>
          <a:xfrm>
            <a:off x="1989495" y="2869295"/>
            <a:ext cx="1880019" cy="1880019"/>
            <a:chOff x="1110119" y="596437"/>
            <a:chExt cx="1880019" cy="1880019"/>
          </a:xfrm>
        </p:grpSpPr>
        <p:pic>
          <p:nvPicPr>
            <p:cNvPr id="26" name="Bildobjekt 25">
              <a:extLst>
                <a:ext uri="{FF2B5EF4-FFF2-40B4-BE49-F238E27FC236}">
                  <a16:creationId xmlns:a16="http://schemas.microsoft.com/office/drawing/2014/main" id="{CF843316-0C9F-BAF1-090A-3C002037F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37" name="Rubrik 1">
              <a:extLst>
                <a:ext uri="{FF2B5EF4-FFF2-40B4-BE49-F238E27FC236}">
                  <a16:creationId xmlns:a16="http://schemas.microsoft.com/office/drawing/2014/main" id="{7CDBEE22-6591-2893-94C8-D60C71B3C4A1}"/>
                </a:ext>
              </a:extLst>
            </p:cNvPr>
            <p:cNvSpPr txBox="1">
              <a:spLocks/>
            </p:cNvSpPr>
            <p:nvPr/>
          </p:nvSpPr>
          <p:spPr>
            <a:xfrm>
              <a:off x="1434809" y="1334814"/>
              <a:ext cx="128143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…och andra delar av kroppen</a:t>
              </a:r>
            </a:p>
          </p:txBody>
        </p:sp>
      </p:grpSp>
      <p:grpSp>
        <p:nvGrpSpPr>
          <p:cNvPr id="38" name="Grupp 37">
            <a:extLst>
              <a:ext uri="{FF2B5EF4-FFF2-40B4-BE49-F238E27FC236}">
                <a16:creationId xmlns:a16="http://schemas.microsoft.com/office/drawing/2014/main" id="{75DE6F1A-6238-6826-A84A-95E55F8A63E6}"/>
              </a:ext>
            </a:extLst>
          </p:cNvPr>
          <p:cNvGrpSpPr/>
          <p:nvPr/>
        </p:nvGrpSpPr>
        <p:grpSpPr>
          <a:xfrm>
            <a:off x="3783011" y="1850958"/>
            <a:ext cx="1880019" cy="1880019"/>
            <a:chOff x="1110119" y="596437"/>
            <a:chExt cx="1880019" cy="1880019"/>
          </a:xfrm>
        </p:grpSpPr>
        <p:pic>
          <p:nvPicPr>
            <p:cNvPr id="39" name="Bildobjekt 38">
              <a:extLst>
                <a:ext uri="{FF2B5EF4-FFF2-40B4-BE49-F238E27FC236}">
                  <a16:creationId xmlns:a16="http://schemas.microsoft.com/office/drawing/2014/main" id="{653146A4-01AC-434E-CAFA-85C28AA89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40" name="Rubrik 1">
              <a:extLst>
                <a:ext uri="{FF2B5EF4-FFF2-40B4-BE49-F238E27FC236}">
                  <a16:creationId xmlns:a16="http://schemas.microsoft.com/office/drawing/2014/main" id="{CCA1F396-D7E5-C864-9F43-AD0DB3FFE297}"/>
                </a:ext>
              </a:extLst>
            </p:cNvPr>
            <p:cNvSpPr txBox="1">
              <a:spLocks/>
            </p:cNvSpPr>
            <p:nvPr/>
          </p:nvSpPr>
          <p:spPr>
            <a:xfrm>
              <a:off x="1422109" y="1334814"/>
              <a:ext cx="128143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Oftast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ont i nedre delen av magen…</a:t>
              </a:r>
            </a:p>
          </p:txBody>
        </p:sp>
      </p:grpSp>
      <p:grpSp>
        <p:nvGrpSpPr>
          <p:cNvPr id="41" name="Grupp 40">
            <a:extLst>
              <a:ext uri="{FF2B5EF4-FFF2-40B4-BE49-F238E27FC236}">
                <a16:creationId xmlns:a16="http://schemas.microsoft.com/office/drawing/2014/main" id="{4B7CAA95-9749-1EE6-EF48-4FDC60140C51}"/>
              </a:ext>
            </a:extLst>
          </p:cNvPr>
          <p:cNvGrpSpPr/>
          <p:nvPr/>
        </p:nvGrpSpPr>
        <p:grpSpPr>
          <a:xfrm>
            <a:off x="5796708" y="1150681"/>
            <a:ext cx="1880019" cy="1880019"/>
            <a:chOff x="1110119" y="596437"/>
            <a:chExt cx="1880019" cy="1880019"/>
          </a:xfrm>
        </p:grpSpPr>
        <p:pic>
          <p:nvPicPr>
            <p:cNvPr id="42" name="Bildobjekt 41">
              <a:extLst>
                <a:ext uri="{FF2B5EF4-FFF2-40B4-BE49-F238E27FC236}">
                  <a16:creationId xmlns:a16="http://schemas.microsoft.com/office/drawing/2014/main" id="{F777147F-D9DB-4A72-E180-C23EFB1F74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43" name="Rubrik 1">
              <a:extLst>
                <a:ext uri="{FF2B5EF4-FFF2-40B4-BE49-F238E27FC236}">
                  <a16:creationId xmlns:a16="http://schemas.microsoft.com/office/drawing/2014/main" id="{F676018F-B107-1D3F-63DB-C366712701CA}"/>
                </a:ext>
              </a:extLst>
            </p:cNvPr>
            <p:cNvSpPr txBox="1">
              <a:spLocks/>
            </p:cNvSpPr>
            <p:nvPr/>
          </p:nvSpPr>
          <p:spPr>
            <a:xfrm>
              <a:off x="1409409" y="1296714"/>
              <a:ext cx="128143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…men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kan även kännas i rygg och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ben</a:t>
              </a:r>
            </a:p>
          </p:txBody>
        </p:sp>
      </p:grpSp>
      <p:grpSp>
        <p:nvGrpSpPr>
          <p:cNvPr id="49" name="Grupp 48">
            <a:extLst>
              <a:ext uri="{FF2B5EF4-FFF2-40B4-BE49-F238E27FC236}">
                <a16:creationId xmlns:a16="http://schemas.microsoft.com/office/drawing/2014/main" id="{F2354A7A-073F-E4F9-E76B-4A0157A65B98}"/>
              </a:ext>
            </a:extLst>
          </p:cNvPr>
          <p:cNvGrpSpPr/>
          <p:nvPr/>
        </p:nvGrpSpPr>
        <p:grpSpPr>
          <a:xfrm>
            <a:off x="8361618" y="1862378"/>
            <a:ext cx="3405429" cy="2336644"/>
            <a:chOff x="8361618" y="1862377"/>
            <a:chExt cx="3405429" cy="2788736"/>
          </a:xfrm>
        </p:grpSpPr>
        <p:sp>
          <p:nvSpPr>
            <p:cNvPr id="47" name="Rubrik 1">
              <a:extLst>
                <a:ext uri="{FF2B5EF4-FFF2-40B4-BE49-F238E27FC236}">
                  <a16:creationId xmlns:a16="http://schemas.microsoft.com/office/drawing/2014/main" id="{2C7D5988-ECF7-3FAC-F0D9-8F1B75F0ED92}"/>
                </a:ext>
              </a:extLst>
            </p:cNvPr>
            <p:cNvSpPr txBox="1">
              <a:spLocks/>
            </p:cNvSpPr>
            <p:nvPr/>
          </p:nvSpPr>
          <p:spPr>
            <a:xfrm>
              <a:off x="8555581" y="2453208"/>
              <a:ext cx="2985979" cy="1943519"/>
            </a:xfrm>
            <a:prstGeom prst="rect">
              <a:avLst/>
            </a:prstGeom>
          </p:spPr>
          <p:txBody>
            <a:bodyPr anchor="t" anchorCtr="0"/>
            <a:lstStyle>
              <a:lvl1pPr algn="ctr" defTabSz="914400" rtl="0" eaLnBrk="1" latinLnBrk="0" hangingPunct="1">
                <a:lnSpc>
                  <a:spcPct val="90000"/>
                </a:lnSpc>
                <a:spcBef>
                  <a:spcPct val="0"/>
                </a:spcBef>
                <a:buNone/>
                <a:defRPr sz="4000" b="1" i="0" kern="1200" spc="300">
                  <a:solidFill>
                    <a:schemeClr val="tx1"/>
                  </a:solidFill>
                  <a:latin typeface="Calibri" panose="020F0502020204030204" pitchFamily="34" charset="0"/>
                  <a:ea typeface="+mj-ea"/>
                  <a:cs typeface="Calibri" panose="020F0502020204030204" pitchFamily="34" charset="0"/>
                </a:defRPr>
              </a:lvl1pPr>
            </a:lstStyle>
            <a:p>
              <a:pPr>
                <a:lnSpc>
                  <a:spcPts val="2200"/>
                </a:lnSpc>
              </a:pPr>
              <a:r>
                <a:rPr lang="sv-SE" sz="1800" spc="0" dirty="0">
                  <a:solidFill>
                    <a:schemeClr val="bg2"/>
                  </a:solidFill>
                  <a:ea typeface="Calibri" panose="020F0502020204030204" pitchFamily="34" charset="0"/>
                </a:rPr>
                <a:t>Mensvärk beror på att livmodern är en muskel </a:t>
              </a:r>
              <a:br>
                <a:rPr lang="sv-SE" sz="1800" spc="0" dirty="0">
                  <a:solidFill>
                    <a:schemeClr val="bg2"/>
                  </a:solidFill>
                  <a:ea typeface="Calibri" panose="020F0502020204030204" pitchFamily="34" charset="0"/>
                </a:rPr>
              </a:br>
              <a:r>
                <a:rPr lang="sv-SE" sz="1800" spc="0" dirty="0">
                  <a:solidFill>
                    <a:schemeClr val="bg2"/>
                  </a:solidFill>
                  <a:ea typeface="Calibri" panose="020F0502020204030204" pitchFamily="34" charset="0"/>
                </a:rPr>
                <a:t>som stöter ut slemhinnan. </a:t>
              </a:r>
              <a:br>
                <a:rPr lang="sv-SE" sz="1800" spc="0" dirty="0">
                  <a:solidFill>
                    <a:schemeClr val="bg2"/>
                  </a:solidFill>
                  <a:ea typeface="Calibri" panose="020F0502020204030204" pitchFamily="34" charset="0"/>
                </a:rPr>
              </a:br>
              <a:r>
                <a:rPr lang="sv-SE" sz="1800" spc="0" dirty="0">
                  <a:solidFill>
                    <a:schemeClr val="bg2"/>
                  </a:solidFill>
                  <a:ea typeface="Calibri" panose="020F0502020204030204" pitchFamily="34" charset="0"/>
                </a:rPr>
                <a:t>Man kan säga att livmodern får kramp… </a:t>
              </a:r>
              <a:r>
                <a:rPr lang="sv-SE" sz="1800" spc="0" dirty="0">
                  <a:solidFill>
                    <a:schemeClr val="bg2"/>
                  </a:solidFill>
                  <a:ea typeface="Calibri" panose="020F0502020204030204" pitchFamily="34" charset="0"/>
                  <a:sym typeface="Wingdings" pitchFamily="2" charset="2"/>
                </a:rPr>
                <a:t></a:t>
              </a:r>
              <a:endParaRPr lang="sv-SE" sz="1800" kern="0" spc="0" dirty="0">
                <a:solidFill>
                  <a:schemeClr val="bg2"/>
                </a:solidFill>
              </a:endParaRPr>
            </a:p>
          </p:txBody>
        </p:sp>
        <p:sp>
          <p:nvSpPr>
            <p:cNvPr id="48" name="Rektangel med rundade hörn 47">
              <a:extLst>
                <a:ext uri="{FF2B5EF4-FFF2-40B4-BE49-F238E27FC236}">
                  <a16:creationId xmlns:a16="http://schemas.microsoft.com/office/drawing/2014/main" id="{B6C33884-97E0-9EA9-8B2D-14B73498CAF6}"/>
                </a:ext>
              </a:extLst>
            </p:cNvPr>
            <p:cNvSpPr/>
            <p:nvPr/>
          </p:nvSpPr>
          <p:spPr>
            <a:xfrm>
              <a:off x="8361618" y="1862377"/>
              <a:ext cx="3405429" cy="2788736"/>
            </a:xfrm>
            <a:prstGeom prst="roundRect">
              <a:avLst/>
            </a:prstGeom>
            <a:noFill/>
            <a:ln w="444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59816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med rundade hörn 47">
            <a:extLst>
              <a:ext uri="{FF2B5EF4-FFF2-40B4-BE49-F238E27FC236}">
                <a16:creationId xmlns:a16="http://schemas.microsoft.com/office/drawing/2014/main" id="{B6C33884-97E0-9EA9-8B2D-14B73498CAF6}"/>
              </a:ext>
            </a:extLst>
          </p:cNvPr>
          <p:cNvSpPr/>
          <p:nvPr/>
        </p:nvSpPr>
        <p:spPr>
          <a:xfrm>
            <a:off x="8183106" y="947207"/>
            <a:ext cx="3583942" cy="5020455"/>
          </a:xfrm>
          <a:prstGeom prst="roundRect">
            <a:avLst/>
          </a:prstGeom>
          <a:noFill/>
          <a:ln w="444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CE4D9EDD-A424-967D-0DE8-AC76E6970315}"/>
              </a:ext>
            </a:extLst>
          </p:cNvPr>
          <p:cNvSpPr txBox="1"/>
          <p:nvPr/>
        </p:nvSpPr>
        <p:spPr>
          <a:xfrm>
            <a:off x="8431080" y="1249639"/>
            <a:ext cx="3242980" cy="4379013"/>
          </a:xfrm>
          <a:prstGeom prst="rect">
            <a:avLst/>
          </a:prstGeom>
        </p:spPr>
        <p:txBody>
          <a:bodyPr vert="horz" wrap="square" lIns="91440" tIns="45720" rIns="91440" bIns="45720" rtlCol="0" anchor="t" anchorCtr="0">
            <a:noAutofit/>
          </a:bodyPr>
          <a:lstStyle/>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effectLst/>
                <a:latin typeface="Calibri" panose="020F0502020204030204" pitchFamily="34" charset="0"/>
                <a:cs typeface="Calibri" panose="020F0502020204030204" pitchFamily="34" charset="0"/>
              </a:rPr>
              <a:t>Att träna regelbundet kan förebygga menssmärtor </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För en del kan m</a:t>
            </a:r>
            <a:r>
              <a:rPr lang="sv-SE" b="1" dirty="0">
                <a:solidFill>
                  <a:schemeClr val="bg2"/>
                </a:solidFill>
                <a:effectLst/>
                <a:latin typeface="Calibri" panose="020F0502020204030204" pitchFamily="34" charset="0"/>
                <a:cs typeface="Calibri" panose="020F0502020204030204" pitchFamily="34" charset="0"/>
              </a:rPr>
              <a:t>ensvärk förvärras vid träning</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Vila när det behövs </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Värmedyna där det smärtar</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Receptfria värktabletter,  fråga en vuxen du känner dig trygg med om vilken sort </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Det finns även annan hjälp att få via </a:t>
            </a:r>
            <a:r>
              <a:rPr lang="sv-SE" b="1" dirty="0" err="1">
                <a:solidFill>
                  <a:schemeClr val="bg2"/>
                </a:solidFill>
                <a:latin typeface="Calibri" panose="020F0502020204030204" pitchFamily="34" charset="0"/>
                <a:cs typeface="Calibri" panose="020F0502020204030204" pitchFamily="34" charset="0"/>
              </a:rPr>
              <a:t>ungdomsmot</a:t>
            </a:r>
            <a:r>
              <a:rPr lang="sv-SE" b="1" dirty="0">
                <a:solidFill>
                  <a:schemeClr val="bg2"/>
                </a:solidFill>
                <a:latin typeface="Calibri" panose="020F0502020204030204" pitchFamily="34" charset="0"/>
                <a:cs typeface="Calibri" panose="020F0502020204030204" pitchFamily="34" charset="0"/>
              </a:rPr>
              <a:t>-tagning eller  vårdcentral</a:t>
            </a:r>
          </a:p>
        </p:txBody>
      </p:sp>
      <p:sp>
        <p:nvSpPr>
          <p:cNvPr id="4" name="Rubrik 1">
            <a:extLst>
              <a:ext uri="{FF2B5EF4-FFF2-40B4-BE49-F238E27FC236}">
                <a16:creationId xmlns:a16="http://schemas.microsoft.com/office/drawing/2014/main" id="{782699CB-0CA3-F032-22D3-010B868349C6}"/>
              </a:ext>
            </a:extLst>
          </p:cNvPr>
          <p:cNvSpPr txBox="1">
            <a:spLocks/>
          </p:cNvSpPr>
          <p:nvPr/>
        </p:nvSpPr>
        <p:spPr>
          <a:xfrm>
            <a:off x="831608" y="983784"/>
            <a:ext cx="6373864" cy="544418"/>
          </a:xfrm>
          <a:prstGeom prst="rect">
            <a:avLst/>
          </a:prstGeom>
        </p:spPr>
        <p:txBody>
          <a:bodyPr/>
          <a:lstStyle>
            <a:lvl1pPr algn="ctr" defTabSz="914400" rtl="0" eaLnBrk="1" latinLnBrk="0" hangingPunct="1">
              <a:lnSpc>
                <a:spcPct val="90000"/>
              </a:lnSpc>
              <a:spcBef>
                <a:spcPct val="0"/>
              </a:spcBef>
              <a:buNone/>
              <a:defRPr sz="4000" b="1" i="0" kern="1200" spc="300">
                <a:solidFill>
                  <a:schemeClr val="tx1"/>
                </a:solidFill>
                <a:latin typeface="Calibri" panose="020F0502020204030204" pitchFamily="34" charset="0"/>
                <a:ea typeface="+mj-ea"/>
                <a:cs typeface="Calibri" panose="020F0502020204030204" pitchFamily="34" charset="0"/>
              </a:defRPr>
            </a:lvl1pPr>
          </a:lstStyle>
          <a:p>
            <a:r>
              <a:rPr lang="sv-SE" sz="3200" dirty="0">
                <a:solidFill>
                  <a:schemeClr val="bg2"/>
                </a:solidFill>
              </a:rPr>
              <a:t>VAD KAN </a:t>
            </a:r>
            <a:br>
              <a:rPr lang="sv-SE" sz="3200" dirty="0">
                <a:solidFill>
                  <a:schemeClr val="bg2"/>
                </a:solidFill>
              </a:rPr>
            </a:br>
            <a:r>
              <a:rPr lang="sv-SE" sz="3200" dirty="0">
                <a:solidFill>
                  <a:schemeClr val="bg2"/>
                </a:solidFill>
              </a:rPr>
              <a:t>HJÄLPA MOT </a:t>
            </a:r>
            <a:br>
              <a:rPr lang="sv-SE" sz="3200" dirty="0">
                <a:solidFill>
                  <a:schemeClr val="bg2"/>
                </a:solidFill>
              </a:rPr>
            </a:br>
            <a:r>
              <a:rPr lang="sv-SE" sz="3200" dirty="0">
                <a:solidFill>
                  <a:schemeClr val="bg2"/>
                </a:solidFill>
              </a:rPr>
              <a:t>MENSVÄRK?</a:t>
            </a:r>
          </a:p>
        </p:txBody>
      </p:sp>
    </p:spTree>
    <p:extLst>
      <p:ext uri="{BB962C8B-B14F-4D97-AF65-F5344CB8AC3E}">
        <p14:creationId xmlns:p14="http://schemas.microsoft.com/office/powerpoint/2010/main" val="291895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logotyp&#10;&#10;Automatiskt genererad beskrivning">
            <a:extLst>
              <a:ext uri="{FF2B5EF4-FFF2-40B4-BE49-F238E27FC236}">
                <a16:creationId xmlns:a16="http://schemas.microsoft.com/office/drawing/2014/main" id="{36D69D7F-A5D1-02B9-4BE3-AC027B1276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788" y="2029524"/>
            <a:ext cx="10584423" cy="2185404"/>
          </a:xfrm>
          <a:prstGeom prst="rect">
            <a:avLst/>
          </a:prstGeom>
          <a:effectLst>
            <a:reflection blurRad="6350" stA="14624" endPos="67984" dir="5400000" sy="-100000" algn="bl" rotWithShape="0"/>
          </a:effectLst>
        </p:spPr>
      </p:pic>
      <p:grpSp>
        <p:nvGrpSpPr>
          <p:cNvPr id="19" name="Grupp 18">
            <a:extLst>
              <a:ext uri="{FF2B5EF4-FFF2-40B4-BE49-F238E27FC236}">
                <a16:creationId xmlns:a16="http://schemas.microsoft.com/office/drawing/2014/main" id="{06E2F3CB-549C-54AC-76BD-085B21374ADC}"/>
              </a:ext>
            </a:extLst>
          </p:cNvPr>
          <p:cNvGrpSpPr/>
          <p:nvPr/>
        </p:nvGrpSpPr>
        <p:grpSpPr>
          <a:xfrm>
            <a:off x="447345" y="253765"/>
            <a:ext cx="1880019" cy="1880019"/>
            <a:chOff x="1110119" y="596437"/>
            <a:chExt cx="1880019" cy="1880019"/>
          </a:xfrm>
        </p:grpSpPr>
        <p:pic>
          <p:nvPicPr>
            <p:cNvPr id="20" name="Bildobjekt 19">
              <a:extLst>
                <a:ext uri="{FF2B5EF4-FFF2-40B4-BE49-F238E27FC236}">
                  <a16:creationId xmlns:a16="http://schemas.microsoft.com/office/drawing/2014/main" id="{38578D27-B75F-25E1-6316-46D28B52F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21" name="Rubrik 1">
              <a:extLst>
                <a:ext uri="{FF2B5EF4-FFF2-40B4-BE49-F238E27FC236}">
                  <a16:creationId xmlns:a16="http://schemas.microsoft.com/office/drawing/2014/main" id="{6612ED45-9A6C-9441-2BEE-4CD313ADC9FD}"/>
                </a:ext>
              </a:extLst>
            </p:cNvPr>
            <p:cNvSpPr txBox="1">
              <a:spLocks/>
            </p:cNvSpPr>
            <p:nvPr/>
          </p:nvSpPr>
          <p:spPr>
            <a:xfrm>
              <a:off x="1272464" y="1337455"/>
              <a:ext cx="158072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Besvär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varierar från person till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person</a:t>
              </a:r>
            </a:p>
          </p:txBody>
        </p:sp>
      </p:grpSp>
      <p:grpSp>
        <p:nvGrpSpPr>
          <p:cNvPr id="23" name="Grupp 22">
            <a:extLst>
              <a:ext uri="{FF2B5EF4-FFF2-40B4-BE49-F238E27FC236}">
                <a16:creationId xmlns:a16="http://schemas.microsoft.com/office/drawing/2014/main" id="{4054A6B9-AA74-6C9B-C03A-643D36DCF1C7}"/>
              </a:ext>
            </a:extLst>
          </p:cNvPr>
          <p:cNvGrpSpPr/>
          <p:nvPr/>
        </p:nvGrpSpPr>
        <p:grpSpPr>
          <a:xfrm>
            <a:off x="2178787" y="793802"/>
            <a:ext cx="1880019" cy="1880019"/>
            <a:chOff x="1110119" y="596437"/>
            <a:chExt cx="1880019" cy="1880019"/>
          </a:xfrm>
        </p:grpSpPr>
        <p:pic>
          <p:nvPicPr>
            <p:cNvPr id="24" name="Bildobjekt 23">
              <a:extLst>
                <a:ext uri="{FF2B5EF4-FFF2-40B4-BE49-F238E27FC236}">
                  <a16:creationId xmlns:a16="http://schemas.microsoft.com/office/drawing/2014/main" id="{40D47B2C-BA0E-39B9-B282-4D09950AB1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25" name="Rubrik 1">
              <a:extLst>
                <a:ext uri="{FF2B5EF4-FFF2-40B4-BE49-F238E27FC236}">
                  <a16:creationId xmlns:a16="http://schemas.microsoft.com/office/drawing/2014/main" id="{3531EAE6-CBB0-9A98-632A-7FA61296385A}"/>
                </a:ext>
              </a:extLst>
            </p:cNvPr>
            <p:cNvSpPr txBox="1">
              <a:spLocks/>
            </p:cNvSpPr>
            <p:nvPr/>
          </p:nvSpPr>
          <p:spPr>
            <a:xfrm>
              <a:off x="1272464" y="1388255"/>
              <a:ext cx="158072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Många har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PMS – men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inte alla</a:t>
              </a:r>
            </a:p>
          </p:txBody>
        </p:sp>
      </p:grpSp>
      <p:pic>
        <p:nvPicPr>
          <p:cNvPr id="27" name="Bild 26" descr="Argt ansikte, kontur med hel fyllning">
            <a:extLst>
              <a:ext uri="{FF2B5EF4-FFF2-40B4-BE49-F238E27FC236}">
                <a16:creationId xmlns:a16="http://schemas.microsoft.com/office/drawing/2014/main" id="{EC88DC80-9517-75DF-38EF-901A720344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44457">
            <a:off x="6813952" y="1088770"/>
            <a:ext cx="606847" cy="606847"/>
          </a:xfrm>
          <a:prstGeom prst="rect">
            <a:avLst/>
          </a:prstGeom>
        </p:spPr>
      </p:pic>
      <p:pic>
        <p:nvPicPr>
          <p:cNvPr id="29" name="Bild 28" descr="Oroligt ansikte, kontur med hel fyllning">
            <a:extLst>
              <a:ext uri="{FF2B5EF4-FFF2-40B4-BE49-F238E27FC236}">
                <a16:creationId xmlns:a16="http://schemas.microsoft.com/office/drawing/2014/main" id="{9C117F06-0DB0-E561-EFE3-95128E39D8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78168">
            <a:off x="7274827" y="1824855"/>
            <a:ext cx="606847" cy="606847"/>
          </a:xfrm>
          <a:prstGeom prst="rect">
            <a:avLst/>
          </a:prstGeom>
        </p:spPr>
      </p:pic>
      <p:pic>
        <p:nvPicPr>
          <p:cNvPr id="31" name="Bild 30" descr="Trött ansikte, kontur med hel fyllning">
            <a:extLst>
              <a:ext uri="{FF2B5EF4-FFF2-40B4-BE49-F238E27FC236}">
                <a16:creationId xmlns:a16="http://schemas.microsoft.com/office/drawing/2014/main" id="{0A86B2EB-3599-2714-88AE-E3F5088C5E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9571">
            <a:off x="7500205" y="1235130"/>
            <a:ext cx="606847" cy="606847"/>
          </a:xfrm>
          <a:prstGeom prst="rect">
            <a:avLst/>
          </a:prstGeom>
        </p:spPr>
      </p:pic>
      <p:grpSp>
        <p:nvGrpSpPr>
          <p:cNvPr id="32" name="Grupp 31">
            <a:extLst>
              <a:ext uri="{FF2B5EF4-FFF2-40B4-BE49-F238E27FC236}">
                <a16:creationId xmlns:a16="http://schemas.microsoft.com/office/drawing/2014/main" id="{2359DF9D-BC7A-79BA-7DD5-506A8DB07233}"/>
              </a:ext>
            </a:extLst>
          </p:cNvPr>
          <p:cNvGrpSpPr/>
          <p:nvPr/>
        </p:nvGrpSpPr>
        <p:grpSpPr>
          <a:xfrm>
            <a:off x="8057466" y="326953"/>
            <a:ext cx="1880019" cy="1880019"/>
            <a:chOff x="1110119" y="596437"/>
            <a:chExt cx="1880019" cy="1880019"/>
          </a:xfrm>
        </p:grpSpPr>
        <p:pic>
          <p:nvPicPr>
            <p:cNvPr id="33" name="Bildobjekt 32">
              <a:extLst>
                <a:ext uri="{FF2B5EF4-FFF2-40B4-BE49-F238E27FC236}">
                  <a16:creationId xmlns:a16="http://schemas.microsoft.com/office/drawing/2014/main" id="{B4D6A76F-CC42-7BBA-7E40-EE70C0CDA1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34" name="Rubrik 1">
              <a:extLst>
                <a:ext uri="{FF2B5EF4-FFF2-40B4-BE49-F238E27FC236}">
                  <a16:creationId xmlns:a16="http://schemas.microsoft.com/office/drawing/2014/main" id="{9E00F932-FD52-34EB-9FD3-A78AEFE6FEDC}"/>
                </a:ext>
              </a:extLst>
            </p:cNvPr>
            <p:cNvSpPr txBox="1">
              <a:spLocks/>
            </p:cNvSpPr>
            <p:nvPr/>
          </p:nvSpPr>
          <p:spPr>
            <a:xfrm>
              <a:off x="1272464" y="1406397"/>
              <a:ext cx="158072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Man kan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känna sig arg, ledsen och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trött</a:t>
              </a:r>
            </a:p>
          </p:txBody>
        </p:sp>
      </p:grpSp>
      <p:grpSp>
        <p:nvGrpSpPr>
          <p:cNvPr id="35" name="Grupp 34">
            <a:extLst>
              <a:ext uri="{FF2B5EF4-FFF2-40B4-BE49-F238E27FC236}">
                <a16:creationId xmlns:a16="http://schemas.microsoft.com/office/drawing/2014/main" id="{1CA163B6-8B90-F25D-43BD-9CDF832F68CE}"/>
              </a:ext>
            </a:extLst>
          </p:cNvPr>
          <p:cNvGrpSpPr/>
          <p:nvPr/>
        </p:nvGrpSpPr>
        <p:grpSpPr>
          <a:xfrm>
            <a:off x="9638721" y="1806506"/>
            <a:ext cx="1880019" cy="1880019"/>
            <a:chOff x="1110119" y="596437"/>
            <a:chExt cx="1880019" cy="1880019"/>
          </a:xfrm>
        </p:grpSpPr>
        <p:pic>
          <p:nvPicPr>
            <p:cNvPr id="36" name="Bildobjekt 35">
              <a:extLst>
                <a:ext uri="{FF2B5EF4-FFF2-40B4-BE49-F238E27FC236}">
                  <a16:creationId xmlns:a16="http://schemas.microsoft.com/office/drawing/2014/main" id="{67FB9333-6E97-32C5-E093-8A214CDD08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119" y="596437"/>
              <a:ext cx="1880019" cy="1880019"/>
            </a:xfrm>
            <a:prstGeom prst="rect">
              <a:avLst/>
            </a:prstGeom>
            <a:effectLst>
              <a:outerShdw blurRad="205500" dist="212271" dir="3480000" sx="106000" sy="106000" algn="tl" rotWithShape="0">
                <a:prstClr val="black">
                  <a:alpha val="10366"/>
                </a:prstClr>
              </a:outerShdw>
            </a:effectLst>
          </p:spPr>
        </p:pic>
        <p:sp>
          <p:nvSpPr>
            <p:cNvPr id="37" name="Rubrik 1">
              <a:extLst>
                <a:ext uri="{FF2B5EF4-FFF2-40B4-BE49-F238E27FC236}">
                  <a16:creationId xmlns:a16="http://schemas.microsoft.com/office/drawing/2014/main" id="{767239AA-D92C-BCFA-47DD-8D87088ED06A}"/>
                </a:ext>
              </a:extLst>
            </p:cNvPr>
            <p:cNvSpPr txBox="1">
              <a:spLocks/>
            </p:cNvSpPr>
            <p:nvPr/>
          </p:nvSpPr>
          <p:spPr>
            <a:xfrm>
              <a:off x="1272464" y="1312055"/>
              <a:ext cx="1580727" cy="6778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600" dirty="0">
                  <a:solidFill>
                    <a:schemeClr val="bg2"/>
                  </a:solidFill>
                  <a:latin typeface="Calibri" panose="020F0502020204030204" pitchFamily="34" charset="0"/>
                  <a:cs typeface="Calibri" panose="020F0502020204030204" pitchFamily="34" charset="0"/>
                </a:rPr>
                <a:t>Man kan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ha ömma </a:t>
              </a:r>
              <a:br>
                <a:rPr lang="sv-SE" sz="1600" dirty="0">
                  <a:solidFill>
                    <a:schemeClr val="bg2"/>
                  </a:solidFill>
                  <a:latin typeface="Calibri" panose="020F0502020204030204" pitchFamily="34" charset="0"/>
                  <a:cs typeface="Calibri" panose="020F0502020204030204" pitchFamily="34" charset="0"/>
                </a:rPr>
              </a:br>
              <a:r>
                <a:rPr lang="sv-SE" sz="1600" dirty="0">
                  <a:solidFill>
                    <a:schemeClr val="bg2"/>
                  </a:solidFill>
                  <a:latin typeface="Calibri" panose="020F0502020204030204" pitchFamily="34" charset="0"/>
                  <a:cs typeface="Calibri" panose="020F0502020204030204" pitchFamily="34" charset="0"/>
                </a:rPr>
                <a:t>bröst eller magont</a:t>
              </a:r>
            </a:p>
          </p:txBody>
        </p:sp>
      </p:grpSp>
      <p:grpSp>
        <p:nvGrpSpPr>
          <p:cNvPr id="2" name="Grupp 1">
            <a:extLst>
              <a:ext uri="{FF2B5EF4-FFF2-40B4-BE49-F238E27FC236}">
                <a16:creationId xmlns:a16="http://schemas.microsoft.com/office/drawing/2014/main" id="{008DE428-2CB9-B3F1-5919-98F63AC3A4D3}"/>
              </a:ext>
            </a:extLst>
          </p:cNvPr>
          <p:cNvGrpSpPr/>
          <p:nvPr/>
        </p:nvGrpSpPr>
        <p:grpSpPr>
          <a:xfrm>
            <a:off x="3874568" y="3591941"/>
            <a:ext cx="4449438" cy="2590548"/>
            <a:chOff x="6156165" y="4224185"/>
            <a:chExt cx="4449438" cy="2590548"/>
          </a:xfrm>
        </p:grpSpPr>
        <p:pic>
          <p:nvPicPr>
            <p:cNvPr id="3" name="Bildobjekt 2">
              <a:extLst>
                <a:ext uri="{FF2B5EF4-FFF2-40B4-BE49-F238E27FC236}">
                  <a16:creationId xmlns:a16="http://schemas.microsoft.com/office/drawing/2014/main" id="{1FC21886-A2DD-B4ED-2070-13E660F6CA4E}"/>
                </a:ext>
              </a:extLst>
            </p:cNvPr>
            <p:cNvPicPr>
              <a:picLocks noChangeAspect="1"/>
            </p:cNvPicPr>
            <p:nvPr/>
          </p:nvPicPr>
          <p:blipFill rotWithShape="1">
            <a:blip r:embed="rId11"/>
            <a:srcRect t="6382" b="15959"/>
            <a:stretch/>
          </p:blipFill>
          <p:spPr>
            <a:xfrm>
              <a:off x="6156165" y="4224185"/>
              <a:ext cx="4449438" cy="2590548"/>
            </a:xfrm>
            <a:prstGeom prst="rect">
              <a:avLst/>
            </a:prstGeom>
            <a:effectLst>
              <a:outerShdw blurRad="76200" dir="18900000" sy="23000" kx="-1200000" algn="bl" rotWithShape="0">
                <a:prstClr val="black">
                  <a:alpha val="20000"/>
                </a:prstClr>
              </a:outerShdw>
              <a:reflection blurRad="6350" stA="22568" endPos="35000" dir="5400000" sy="-100000" algn="bl" rotWithShape="0"/>
            </a:effectLst>
          </p:spPr>
        </p:pic>
        <p:sp>
          <p:nvSpPr>
            <p:cNvPr id="4" name="textruta 3">
              <a:extLst>
                <a:ext uri="{FF2B5EF4-FFF2-40B4-BE49-F238E27FC236}">
                  <a16:creationId xmlns:a16="http://schemas.microsoft.com/office/drawing/2014/main" id="{8741A9C1-D6E0-42B2-9A4D-4F6464D13EB1}"/>
                </a:ext>
              </a:extLst>
            </p:cNvPr>
            <p:cNvSpPr txBox="1"/>
            <p:nvPr/>
          </p:nvSpPr>
          <p:spPr>
            <a:xfrm rot="21382811">
              <a:off x="6658547" y="4810774"/>
              <a:ext cx="1673817" cy="1485753"/>
            </a:xfrm>
            <a:prstGeom prst="rect">
              <a:avLst/>
            </a:prstGeom>
          </p:spPr>
          <p:txBody>
            <a:bodyPr vert="horz" wrap="square" lIns="91440" tIns="45720" rIns="91440" bIns="45720" rtlCol="0" anchor="ctr">
              <a:noAutofit/>
            </a:bodyPr>
            <a:lstStyle/>
            <a:p>
              <a:pPr algn="ctr"/>
              <a:r>
                <a:rPr lang="sv-SE" sz="1700" dirty="0">
                  <a:solidFill>
                    <a:schemeClr val="accent6"/>
                  </a:solidFill>
                  <a:latin typeface="Comic Sans MS" panose="030F0902030302020204" pitchFamily="66" charset="0"/>
                </a:rPr>
                <a:t>Tips!</a:t>
              </a:r>
              <a:br>
                <a:rPr lang="sv-SE" sz="1700" dirty="0">
                  <a:solidFill>
                    <a:schemeClr val="accent6"/>
                  </a:solidFill>
                  <a:latin typeface="Comic Sans MS" panose="030F0902030302020204" pitchFamily="66" charset="0"/>
                </a:rPr>
              </a:br>
              <a:r>
                <a:rPr lang="sv-SE" sz="1700" dirty="0">
                  <a:solidFill>
                    <a:schemeClr val="accent6"/>
                  </a:solidFill>
                  <a:latin typeface="Comic Sans MS" panose="030F0902030302020204" pitchFamily="66" charset="0"/>
                </a:rPr>
                <a:t>Skriv dagbok för att förstå ditt mående.</a:t>
              </a:r>
            </a:p>
          </p:txBody>
        </p:sp>
      </p:grpSp>
    </p:spTree>
    <p:extLst>
      <p:ext uri="{BB962C8B-B14F-4D97-AF65-F5344CB8AC3E}">
        <p14:creationId xmlns:p14="http://schemas.microsoft.com/office/powerpoint/2010/main" val="287049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ppt_x"/>
                                          </p:val>
                                        </p:tav>
                                        <p:tav tm="100000">
                                          <p:val>
                                            <p:strVal val="#ppt_x"/>
                                          </p:val>
                                        </p:tav>
                                      </p:tavLst>
                                    </p:anim>
                                    <p:anim calcmode="lin" valueType="num">
                                      <p:cBhvr additive="base">
                                        <p:cTn id="8" dur="8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 35">
            <a:extLst>
              <a:ext uri="{FF2B5EF4-FFF2-40B4-BE49-F238E27FC236}">
                <a16:creationId xmlns:a16="http://schemas.microsoft.com/office/drawing/2014/main" id="{380C887B-68DD-49E7-D783-DC3CFC673005}"/>
              </a:ext>
            </a:extLst>
          </p:cNvPr>
          <p:cNvGrpSpPr/>
          <p:nvPr/>
        </p:nvGrpSpPr>
        <p:grpSpPr>
          <a:xfrm>
            <a:off x="1708065" y="1507779"/>
            <a:ext cx="8775865" cy="3429269"/>
            <a:chOff x="1708065" y="1507779"/>
            <a:chExt cx="8775865" cy="3429269"/>
          </a:xfrm>
        </p:grpSpPr>
        <p:grpSp>
          <p:nvGrpSpPr>
            <p:cNvPr id="7" name="Grupp 6">
              <a:extLst>
                <a:ext uri="{FF2B5EF4-FFF2-40B4-BE49-F238E27FC236}">
                  <a16:creationId xmlns:a16="http://schemas.microsoft.com/office/drawing/2014/main" id="{06E9649A-C0B7-5DA6-F643-1051CE9E3F33}"/>
                </a:ext>
              </a:extLst>
            </p:cNvPr>
            <p:cNvGrpSpPr/>
            <p:nvPr/>
          </p:nvGrpSpPr>
          <p:grpSpPr>
            <a:xfrm>
              <a:off x="4874190" y="1507779"/>
              <a:ext cx="2443619" cy="2443619"/>
              <a:chOff x="4874187" y="1252460"/>
              <a:chExt cx="2443619" cy="2443619"/>
            </a:xfrm>
          </p:grpSpPr>
          <p:pic>
            <p:nvPicPr>
              <p:cNvPr id="4" name="Bildobjekt 3">
                <a:extLst>
                  <a:ext uri="{FF2B5EF4-FFF2-40B4-BE49-F238E27FC236}">
                    <a16:creationId xmlns:a16="http://schemas.microsoft.com/office/drawing/2014/main" id="{FAAA114C-C7D3-0467-1B4D-8CF675E0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187" y="1252460"/>
                <a:ext cx="2443619" cy="2443619"/>
              </a:xfrm>
              <a:prstGeom prst="rect">
                <a:avLst/>
              </a:prstGeom>
              <a:effectLst>
                <a:outerShdw blurRad="152400" dist="317500" dir="5400000" sx="81000" sy="81000" rotWithShape="0">
                  <a:prstClr val="black">
                    <a:alpha val="15000"/>
                  </a:prstClr>
                </a:outerShdw>
              </a:effectLst>
            </p:spPr>
          </p:pic>
          <p:sp>
            <p:nvSpPr>
              <p:cNvPr id="6" name="textruta 5">
                <a:extLst>
                  <a:ext uri="{FF2B5EF4-FFF2-40B4-BE49-F238E27FC236}">
                    <a16:creationId xmlns:a16="http://schemas.microsoft.com/office/drawing/2014/main" id="{F1FDFA61-14F6-4B83-C046-861A6AC47588}"/>
                  </a:ext>
                </a:extLst>
              </p:cNvPr>
              <p:cNvSpPr txBox="1"/>
              <p:nvPr/>
            </p:nvSpPr>
            <p:spPr>
              <a:xfrm>
                <a:off x="5114981" y="1646148"/>
                <a:ext cx="1925453" cy="1874292"/>
              </a:xfrm>
              <a:prstGeom prst="rect">
                <a:avLst/>
              </a:prstGeom>
            </p:spPr>
            <p:txBody>
              <a:bodyPr vert="horz" wrap="square" lIns="91440" tIns="45720" rIns="91440" bIns="45720" rtlCol="0" anchor="ctr">
                <a:noAutofit/>
              </a:bodyPr>
              <a:lstStyle/>
              <a:p>
                <a:pPr algn="ctr"/>
                <a:r>
                  <a:rPr lang="sv-SE" sz="12000" b="1" dirty="0">
                    <a:latin typeface="Calibri" panose="020F0502020204030204" pitchFamily="34" charset="0"/>
                    <a:cs typeface="Calibri" panose="020F0502020204030204" pitchFamily="34" charset="0"/>
                  </a:rPr>
                  <a:t>4</a:t>
                </a:r>
              </a:p>
            </p:txBody>
          </p:sp>
        </p:grpSp>
        <p:sp>
          <p:nvSpPr>
            <p:cNvPr id="2" name="textruta 1">
              <a:extLst>
                <a:ext uri="{FF2B5EF4-FFF2-40B4-BE49-F238E27FC236}">
                  <a16:creationId xmlns:a16="http://schemas.microsoft.com/office/drawing/2014/main" id="{6E1C86E7-DD17-5998-580A-4FB43209590A}"/>
                </a:ext>
              </a:extLst>
            </p:cNvPr>
            <p:cNvSpPr txBox="1"/>
            <p:nvPr/>
          </p:nvSpPr>
          <p:spPr>
            <a:xfrm>
              <a:off x="1708065" y="4126360"/>
              <a:ext cx="8775865" cy="810688"/>
            </a:xfrm>
            <a:prstGeom prst="rect">
              <a:avLst/>
            </a:prstGeom>
          </p:spPr>
          <p:txBody>
            <a:bodyPr vert="horz" wrap="square" lIns="91440" tIns="45720" rIns="91440" bIns="45720" rtlCol="0" anchor="ctr">
              <a:noAutofit/>
            </a:bodyPr>
            <a:lstStyle/>
            <a:p>
              <a:pPr algn="ctr"/>
              <a:r>
                <a:rPr lang="sv-SE" sz="3200" b="1" spc="300" dirty="0">
                  <a:latin typeface="Calibri" panose="020F0502020204030204" pitchFamily="34" charset="0"/>
                  <a:cs typeface="Calibri" panose="020F0502020204030204" pitchFamily="34" charset="0"/>
                </a:rPr>
                <a:t>VIKTIGT ATT PRATA OM MENS</a:t>
              </a:r>
            </a:p>
          </p:txBody>
        </p:sp>
      </p:grpSp>
      <p:sp>
        <p:nvSpPr>
          <p:cNvPr id="3" name="textruta 2">
            <a:extLst>
              <a:ext uri="{FF2B5EF4-FFF2-40B4-BE49-F238E27FC236}">
                <a16:creationId xmlns:a16="http://schemas.microsoft.com/office/drawing/2014/main" id="{E396CE97-5617-862B-8903-54AE9A35BE7D}"/>
              </a:ext>
            </a:extLst>
          </p:cNvPr>
          <p:cNvSpPr txBox="1"/>
          <p:nvPr/>
        </p:nvSpPr>
        <p:spPr>
          <a:xfrm>
            <a:off x="4228129" y="6020990"/>
            <a:ext cx="2032000"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3. FAKTA OM MENS</a:t>
            </a:r>
          </a:p>
        </p:txBody>
      </p:sp>
      <p:sp>
        <p:nvSpPr>
          <p:cNvPr id="12" name="textruta 11">
            <a:extLst>
              <a:ext uri="{FF2B5EF4-FFF2-40B4-BE49-F238E27FC236}">
                <a16:creationId xmlns:a16="http://schemas.microsoft.com/office/drawing/2014/main" id="{25A987FA-E3C2-9E8F-8ADD-05CE47419C15}"/>
              </a:ext>
            </a:extLst>
          </p:cNvPr>
          <p:cNvSpPr txBox="1"/>
          <p:nvPr/>
        </p:nvSpPr>
        <p:spPr>
          <a:xfrm>
            <a:off x="2015448" y="6028840"/>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2. VAD KAN DU OM MENS</a:t>
            </a:r>
          </a:p>
        </p:txBody>
      </p:sp>
      <p:sp>
        <p:nvSpPr>
          <p:cNvPr id="13" name="textruta 12">
            <a:extLst>
              <a:ext uri="{FF2B5EF4-FFF2-40B4-BE49-F238E27FC236}">
                <a16:creationId xmlns:a16="http://schemas.microsoft.com/office/drawing/2014/main" id="{7299AB02-E4F5-C2D4-EABD-C2A0CA6B2834}"/>
              </a:ext>
            </a:extLst>
          </p:cNvPr>
          <p:cNvSpPr txBox="1"/>
          <p:nvPr/>
        </p:nvSpPr>
        <p:spPr>
          <a:xfrm>
            <a:off x="8946041" y="6013340"/>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5. SUMMERING OCH FEEDBACK</a:t>
            </a:r>
          </a:p>
        </p:txBody>
      </p:sp>
      <p:sp>
        <p:nvSpPr>
          <p:cNvPr id="14" name="textruta 13">
            <a:extLst>
              <a:ext uri="{FF2B5EF4-FFF2-40B4-BE49-F238E27FC236}">
                <a16:creationId xmlns:a16="http://schemas.microsoft.com/office/drawing/2014/main" id="{5DD01F4C-5BD0-9873-A67B-8AFD56AD31F2}"/>
              </a:ext>
            </a:extLst>
          </p:cNvPr>
          <p:cNvSpPr txBox="1"/>
          <p:nvPr/>
        </p:nvSpPr>
        <p:spPr>
          <a:xfrm>
            <a:off x="172442" y="6032765"/>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1. INLEDNING</a:t>
            </a:r>
          </a:p>
        </p:txBody>
      </p:sp>
    </p:spTree>
    <p:extLst>
      <p:ext uri="{BB962C8B-B14F-4D97-AF65-F5344CB8AC3E}">
        <p14:creationId xmlns:p14="http://schemas.microsoft.com/office/powerpoint/2010/main" val="20606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2208467-B2A8-9630-9A41-3B0679303AB5}"/>
              </a:ext>
            </a:extLst>
          </p:cNvPr>
          <p:cNvSpPr txBox="1">
            <a:spLocks/>
          </p:cNvSpPr>
          <p:nvPr/>
        </p:nvSpPr>
        <p:spPr>
          <a:xfrm>
            <a:off x="6691687" y="1395630"/>
            <a:ext cx="5371394"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dirty="0">
                <a:solidFill>
                  <a:schemeClr val="bg2"/>
                </a:solidFill>
                <a:latin typeface="Calibri" panose="020F0502020204030204" pitchFamily="34" charset="0"/>
                <a:cs typeface="Calibri" panose="020F0502020204030204" pitchFamily="34" charset="0"/>
              </a:rPr>
              <a:t>VARFÖR ÄR DET VIKTIGT ATT PRATA OM MENS?</a:t>
            </a:r>
          </a:p>
        </p:txBody>
      </p:sp>
      <p:sp>
        <p:nvSpPr>
          <p:cNvPr id="5" name="textruta 4">
            <a:extLst>
              <a:ext uri="{FF2B5EF4-FFF2-40B4-BE49-F238E27FC236}">
                <a16:creationId xmlns:a16="http://schemas.microsoft.com/office/drawing/2014/main" id="{CA264B5D-E1DB-3DCE-D6F0-AA9B737BEAF7}"/>
              </a:ext>
            </a:extLst>
          </p:cNvPr>
          <p:cNvSpPr txBox="1"/>
          <p:nvPr/>
        </p:nvSpPr>
        <p:spPr>
          <a:xfrm>
            <a:off x="6691687" y="2743379"/>
            <a:ext cx="4782849" cy="1693684"/>
          </a:xfrm>
          <a:prstGeom prst="rect">
            <a:avLst/>
          </a:prstGeom>
        </p:spPr>
        <p:txBody>
          <a:bodyPr vert="horz" wrap="square" lIns="91440" tIns="45720" rIns="91440" bIns="45720" rtlCol="0" anchor="t" anchorCtr="0">
            <a:noAutofit/>
          </a:bodyPr>
          <a:lstStyle/>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a:cs typeface="Calibri"/>
              </a:rPr>
              <a:t>Så att tränare kan förstå och stötta</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a:cs typeface="Calibri"/>
              </a:rPr>
              <a:t>Så att du kan få bra hjälp så att du kan vara med på träningen </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a:cs typeface="Calibri"/>
              </a:rPr>
              <a:t>Så att dina lagkamrater kan förstå dig när du inte är ditt bästa jag</a:t>
            </a:r>
          </a:p>
          <a:p>
            <a:pPr marL="285750" indent="-285750">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a:cs typeface="Calibri"/>
              </a:rPr>
              <a:t>För att normalisera mens och ta bort tabun</a:t>
            </a:r>
            <a:endParaRPr lang="sv-SE"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147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959A376A-D4F8-8D65-015C-3D94E2DA4652}"/>
              </a:ext>
            </a:extLst>
          </p:cNvPr>
          <p:cNvSpPr/>
          <p:nvPr/>
        </p:nvSpPr>
        <p:spPr>
          <a:xfrm>
            <a:off x="2710961" y="1582616"/>
            <a:ext cx="6770077" cy="3956538"/>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3ADD7FCC-7852-A9F2-F5FF-E955E3852D8D}"/>
              </a:ext>
            </a:extLst>
          </p:cNvPr>
          <p:cNvSpPr txBox="1"/>
          <p:nvPr/>
        </p:nvSpPr>
        <p:spPr>
          <a:xfrm>
            <a:off x="3367775" y="2717624"/>
            <a:ext cx="5776225" cy="2184618"/>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Intervjua någon som har mens – hemma eller i klubben</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Tydliggör att personen som intervjuas själv bestämmer vad som vill delas</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Välj själv vilka frågor du vill ställa </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Avsluta med att fråga om personen som du intervjuar själv funderar över något</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endParaRPr lang="sv-SE" b="1" dirty="0">
              <a:solidFill>
                <a:schemeClr val="accent6"/>
              </a:solidFill>
              <a:latin typeface="Calibri" panose="020F0502020204030204" pitchFamily="34" charset="0"/>
              <a:cs typeface="Calibri" panose="020F0502020204030204" pitchFamily="34" charset="0"/>
            </a:endParaRPr>
          </a:p>
        </p:txBody>
      </p:sp>
      <p:sp>
        <p:nvSpPr>
          <p:cNvPr id="7" name="Rubrik 1">
            <a:extLst>
              <a:ext uri="{FF2B5EF4-FFF2-40B4-BE49-F238E27FC236}">
                <a16:creationId xmlns:a16="http://schemas.microsoft.com/office/drawing/2014/main" id="{499F0BA1-60AF-8FB1-E85F-CE89FBFBD297}"/>
              </a:ext>
            </a:extLst>
          </p:cNvPr>
          <p:cNvSpPr txBox="1">
            <a:spLocks/>
          </p:cNvSpPr>
          <p:nvPr/>
        </p:nvSpPr>
        <p:spPr>
          <a:xfrm>
            <a:off x="3927230" y="2080712"/>
            <a:ext cx="4337538" cy="58597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UPPGIFT</a:t>
            </a:r>
          </a:p>
        </p:txBody>
      </p:sp>
    </p:spTree>
    <p:extLst>
      <p:ext uri="{BB962C8B-B14F-4D97-AF65-F5344CB8AC3E}">
        <p14:creationId xmlns:p14="http://schemas.microsoft.com/office/powerpoint/2010/main" val="239991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 35">
            <a:extLst>
              <a:ext uri="{FF2B5EF4-FFF2-40B4-BE49-F238E27FC236}">
                <a16:creationId xmlns:a16="http://schemas.microsoft.com/office/drawing/2014/main" id="{380C887B-68DD-49E7-D783-DC3CFC673005}"/>
              </a:ext>
            </a:extLst>
          </p:cNvPr>
          <p:cNvGrpSpPr/>
          <p:nvPr/>
        </p:nvGrpSpPr>
        <p:grpSpPr>
          <a:xfrm>
            <a:off x="1708065" y="1507779"/>
            <a:ext cx="8775865" cy="3429269"/>
            <a:chOff x="1708065" y="1507779"/>
            <a:chExt cx="8775865" cy="3429269"/>
          </a:xfrm>
        </p:grpSpPr>
        <p:grpSp>
          <p:nvGrpSpPr>
            <p:cNvPr id="7" name="Grupp 6">
              <a:extLst>
                <a:ext uri="{FF2B5EF4-FFF2-40B4-BE49-F238E27FC236}">
                  <a16:creationId xmlns:a16="http://schemas.microsoft.com/office/drawing/2014/main" id="{06E9649A-C0B7-5DA6-F643-1051CE9E3F33}"/>
                </a:ext>
              </a:extLst>
            </p:cNvPr>
            <p:cNvGrpSpPr/>
            <p:nvPr/>
          </p:nvGrpSpPr>
          <p:grpSpPr>
            <a:xfrm>
              <a:off x="4874190" y="1507779"/>
              <a:ext cx="2443619" cy="2443619"/>
              <a:chOff x="4874187" y="1252460"/>
              <a:chExt cx="2443619" cy="2443619"/>
            </a:xfrm>
          </p:grpSpPr>
          <p:pic>
            <p:nvPicPr>
              <p:cNvPr id="4" name="Bildobjekt 3">
                <a:extLst>
                  <a:ext uri="{FF2B5EF4-FFF2-40B4-BE49-F238E27FC236}">
                    <a16:creationId xmlns:a16="http://schemas.microsoft.com/office/drawing/2014/main" id="{FAAA114C-C7D3-0467-1B4D-8CF675E0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187" y="1252460"/>
                <a:ext cx="2443619" cy="2443619"/>
              </a:xfrm>
              <a:prstGeom prst="rect">
                <a:avLst/>
              </a:prstGeom>
              <a:effectLst>
                <a:outerShdw blurRad="152400" dist="317500" dir="5400000" sx="81000" sy="81000" rotWithShape="0">
                  <a:prstClr val="black">
                    <a:alpha val="15000"/>
                  </a:prstClr>
                </a:outerShdw>
              </a:effectLst>
            </p:spPr>
          </p:pic>
          <p:sp>
            <p:nvSpPr>
              <p:cNvPr id="6" name="textruta 5">
                <a:extLst>
                  <a:ext uri="{FF2B5EF4-FFF2-40B4-BE49-F238E27FC236}">
                    <a16:creationId xmlns:a16="http://schemas.microsoft.com/office/drawing/2014/main" id="{F1FDFA61-14F6-4B83-C046-861A6AC47588}"/>
                  </a:ext>
                </a:extLst>
              </p:cNvPr>
              <p:cNvSpPr txBox="1"/>
              <p:nvPr/>
            </p:nvSpPr>
            <p:spPr>
              <a:xfrm>
                <a:off x="5169845" y="1646148"/>
                <a:ext cx="1925453" cy="1874292"/>
              </a:xfrm>
              <a:prstGeom prst="rect">
                <a:avLst/>
              </a:prstGeom>
            </p:spPr>
            <p:txBody>
              <a:bodyPr vert="horz" wrap="square" lIns="91440" tIns="45720" rIns="91440" bIns="45720" rtlCol="0" anchor="ctr">
                <a:noAutofit/>
              </a:bodyPr>
              <a:lstStyle/>
              <a:p>
                <a:pPr algn="ctr"/>
                <a:r>
                  <a:rPr lang="sv-SE" sz="12000" b="1" dirty="0">
                    <a:latin typeface="Calibri" panose="020F0502020204030204" pitchFamily="34" charset="0"/>
                    <a:cs typeface="Calibri" panose="020F0502020204030204" pitchFamily="34" charset="0"/>
                  </a:rPr>
                  <a:t>5</a:t>
                </a:r>
              </a:p>
            </p:txBody>
          </p:sp>
        </p:grpSp>
        <p:sp>
          <p:nvSpPr>
            <p:cNvPr id="2" name="textruta 1">
              <a:extLst>
                <a:ext uri="{FF2B5EF4-FFF2-40B4-BE49-F238E27FC236}">
                  <a16:creationId xmlns:a16="http://schemas.microsoft.com/office/drawing/2014/main" id="{6E1C86E7-DD17-5998-580A-4FB43209590A}"/>
                </a:ext>
              </a:extLst>
            </p:cNvPr>
            <p:cNvSpPr txBox="1"/>
            <p:nvPr/>
          </p:nvSpPr>
          <p:spPr>
            <a:xfrm>
              <a:off x="1708065" y="4126360"/>
              <a:ext cx="8775865" cy="810688"/>
            </a:xfrm>
            <a:prstGeom prst="rect">
              <a:avLst/>
            </a:prstGeom>
          </p:spPr>
          <p:txBody>
            <a:bodyPr vert="horz" wrap="square" lIns="91440" tIns="45720" rIns="91440" bIns="45720" rtlCol="0" anchor="ctr">
              <a:noAutofit/>
            </a:bodyPr>
            <a:lstStyle/>
            <a:p>
              <a:pPr lvl="1" algn="ctr"/>
              <a:r>
                <a:rPr lang="sv-SE" sz="3200" b="1" spc="300" dirty="0">
                  <a:latin typeface="Calibri" panose="020F0502020204030204" pitchFamily="34" charset="0"/>
                  <a:cs typeface="Calibri" panose="020F0502020204030204" pitchFamily="34" charset="0"/>
                </a:rPr>
                <a:t>SUMMERING OCH FEEDBACK</a:t>
              </a:r>
            </a:p>
          </p:txBody>
        </p:sp>
      </p:grpSp>
      <p:sp>
        <p:nvSpPr>
          <p:cNvPr id="10" name="textruta 9">
            <a:extLst>
              <a:ext uri="{FF2B5EF4-FFF2-40B4-BE49-F238E27FC236}">
                <a16:creationId xmlns:a16="http://schemas.microsoft.com/office/drawing/2014/main" id="{E358B645-757D-BA33-4968-6FA1641E8494}"/>
              </a:ext>
            </a:extLst>
          </p:cNvPr>
          <p:cNvSpPr txBox="1"/>
          <p:nvPr/>
        </p:nvSpPr>
        <p:spPr>
          <a:xfrm>
            <a:off x="4228129" y="6020990"/>
            <a:ext cx="2032000"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3. FAKTA OM MENS</a:t>
            </a:r>
          </a:p>
        </p:txBody>
      </p:sp>
      <p:sp>
        <p:nvSpPr>
          <p:cNvPr id="11" name="textruta 10">
            <a:extLst>
              <a:ext uri="{FF2B5EF4-FFF2-40B4-BE49-F238E27FC236}">
                <a16:creationId xmlns:a16="http://schemas.microsoft.com/office/drawing/2014/main" id="{1E10426B-82A1-C289-D071-CD40A5FADEF5}"/>
              </a:ext>
            </a:extLst>
          </p:cNvPr>
          <p:cNvSpPr txBox="1"/>
          <p:nvPr/>
        </p:nvSpPr>
        <p:spPr>
          <a:xfrm>
            <a:off x="6155272" y="6017165"/>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4. VIKTIGT ATT PRATA OM MENS</a:t>
            </a:r>
          </a:p>
        </p:txBody>
      </p:sp>
      <p:sp>
        <p:nvSpPr>
          <p:cNvPr id="12" name="textruta 11">
            <a:extLst>
              <a:ext uri="{FF2B5EF4-FFF2-40B4-BE49-F238E27FC236}">
                <a16:creationId xmlns:a16="http://schemas.microsoft.com/office/drawing/2014/main" id="{039173F5-B0D1-D029-19E0-19CAA26109FE}"/>
              </a:ext>
            </a:extLst>
          </p:cNvPr>
          <p:cNvSpPr txBox="1"/>
          <p:nvPr/>
        </p:nvSpPr>
        <p:spPr>
          <a:xfrm>
            <a:off x="2015448" y="6028840"/>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2. VAD KAN DU OM MENS</a:t>
            </a:r>
          </a:p>
        </p:txBody>
      </p:sp>
      <p:sp>
        <p:nvSpPr>
          <p:cNvPr id="14" name="textruta 13">
            <a:extLst>
              <a:ext uri="{FF2B5EF4-FFF2-40B4-BE49-F238E27FC236}">
                <a16:creationId xmlns:a16="http://schemas.microsoft.com/office/drawing/2014/main" id="{D9B1BFFC-E37C-5BA4-D62A-974165E6A564}"/>
              </a:ext>
            </a:extLst>
          </p:cNvPr>
          <p:cNvSpPr txBox="1"/>
          <p:nvPr/>
        </p:nvSpPr>
        <p:spPr>
          <a:xfrm>
            <a:off x="172442" y="6032765"/>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1. INLEDNING</a:t>
            </a:r>
          </a:p>
        </p:txBody>
      </p:sp>
    </p:spTree>
    <p:extLst>
      <p:ext uri="{BB962C8B-B14F-4D97-AF65-F5344CB8AC3E}">
        <p14:creationId xmlns:p14="http://schemas.microsoft.com/office/powerpoint/2010/main" val="6008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 35">
            <a:extLst>
              <a:ext uri="{FF2B5EF4-FFF2-40B4-BE49-F238E27FC236}">
                <a16:creationId xmlns:a16="http://schemas.microsoft.com/office/drawing/2014/main" id="{380C887B-68DD-49E7-D783-DC3CFC673005}"/>
              </a:ext>
            </a:extLst>
          </p:cNvPr>
          <p:cNvGrpSpPr/>
          <p:nvPr/>
        </p:nvGrpSpPr>
        <p:grpSpPr>
          <a:xfrm>
            <a:off x="1708065" y="1507779"/>
            <a:ext cx="8775865" cy="3429269"/>
            <a:chOff x="1708065" y="1507779"/>
            <a:chExt cx="8775865" cy="3429269"/>
          </a:xfrm>
        </p:grpSpPr>
        <p:grpSp>
          <p:nvGrpSpPr>
            <p:cNvPr id="7" name="Grupp 6">
              <a:extLst>
                <a:ext uri="{FF2B5EF4-FFF2-40B4-BE49-F238E27FC236}">
                  <a16:creationId xmlns:a16="http://schemas.microsoft.com/office/drawing/2014/main" id="{06E9649A-C0B7-5DA6-F643-1051CE9E3F33}"/>
                </a:ext>
              </a:extLst>
            </p:cNvPr>
            <p:cNvGrpSpPr/>
            <p:nvPr/>
          </p:nvGrpSpPr>
          <p:grpSpPr>
            <a:xfrm>
              <a:off x="4874190" y="1507779"/>
              <a:ext cx="2443619" cy="2443619"/>
              <a:chOff x="4874187" y="1252460"/>
              <a:chExt cx="2443619" cy="2443619"/>
            </a:xfrm>
          </p:grpSpPr>
          <p:pic>
            <p:nvPicPr>
              <p:cNvPr id="4" name="Bildobjekt 3">
                <a:extLst>
                  <a:ext uri="{FF2B5EF4-FFF2-40B4-BE49-F238E27FC236}">
                    <a16:creationId xmlns:a16="http://schemas.microsoft.com/office/drawing/2014/main" id="{FAAA114C-C7D3-0467-1B4D-8CF675E0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187" y="1252460"/>
                <a:ext cx="2443619" cy="2443619"/>
              </a:xfrm>
              <a:prstGeom prst="rect">
                <a:avLst/>
              </a:prstGeom>
              <a:effectLst>
                <a:outerShdw blurRad="152400" dist="317500" dir="5400000" sx="81000" sy="81000" rotWithShape="0">
                  <a:prstClr val="black">
                    <a:alpha val="15000"/>
                  </a:prstClr>
                </a:outerShdw>
              </a:effectLst>
            </p:spPr>
          </p:pic>
          <p:sp>
            <p:nvSpPr>
              <p:cNvPr id="6" name="textruta 5">
                <a:extLst>
                  <a:ext uri="{FF2B5EF4-FFF2-40B4-BE49-F238E27FC236}">
                    <a16:creationId xmlns:a16="http://schemas.microsoft.com/office/drawing/2014/main" id="{F1FDFA61-14F6-4B83-C046-861A6AC47588}"/>
                  </a:ext>
                </a:extLst>
              </p:cNvPr>
              <p:cNvSpPr txBox="1"/>
              <p:nvPr/>
            </p:nvSpPr>
            <p:spPr>
              <a:xfrm>
                <a:off x="5133269" y="1554708"/>
                <a:ext cx="1925453" cy="1874292"/>
              </a:xfrm>
              <a:prstGeom prst="rect">
                <a:avLst/>
              </a:prstGeom>
            </p:spPr>
            <p:txBody>
              <a:bodyPr vert="horz" wrap="square" lIns="91440" tIns="45720" rIns="91440" bIns="45720" rtlCol="0" anchor="ctr">
                <a:noAutofit/>
              </a:bodyPr>
              <a:lstStyle/>
              <a:p>
                <a:pPr algn="ctr"/>
                <a:r>
                  <a:rPr lang="sv-SE" sz="12000" b="1" dirty="0">
                    <a:latin typeface="Calibri" panose="020F0502020204030204" pitchFamily="34" charset="0"/>
                    <a:cs typeface="Calibri" panose="020F0502020204030204" pitchFamily="34" charset="0"/>
                  </a:rPr>
                  <a:t>1</a:t>
                </a:r>
              </a:p>
            </p:txBody>
          </p:sp>
        </p:grpSp>
        <p:sp>
          <p:nvSpPr>
            <p:cNvPr id="2" name="textruta 1">
              <a:extLst>
                <a:ext uri="{FF2B5EF4-FFF2-40B4-BE49-F238E27FC236}">
                  <a16:creationId xmlns:a16="http://schemas.microsoft.com/office/drawing/2014/main" id="{6E1C86E7-DD17-5998-580A-4FB43209590A}"/>
                </a:ext>
              </a:extLst>
            </p:cNvPr>
            <p:cNvSpPr txBox="1"/>
            <p:nvPr/>
          </p:nvSpPr>
          <p:spPr>
            <a:xfrm>
              <a:off x="1708065" y="4126360"/>
              <a:ext cx="8775865" cy="810688"/>
            </a:xfrm>
            <a:prstGeom prst="rect">
              <a:avLst/>
            </a:prstGeom>
          </p:spPr>
          <p:txBody>
            <a:bodyPr vert="horz" wrap="square" lIns="91440" tIns="45720" rIns="91440" bIns="45720" rtlCol="0" anchor="ctr">
              <a:noAutofit/>
            </a:bodyPr>
            <a:lstStyle/>
            <a:p>
              <a:pPr algn="ctr"/>
              <a:r>
                <a:rPr lang="sv-SE" sz="3200" b="1" spc="300" dirty="0">
                  <a:latin typeface="Calibri" panose="020F0502020204030204" pitchFamily="34" charset="0"/>
                  <a:cs typeface="Calibri" panose="020F0502020204030204" pitchFamily="34" charset="0"/>
                </a:rPr>
                <a:t>INLEDNING</a:t>
              </a:r>
            </a:p>
          </p:txBody>
        </p:sp>
      </p:grpSp>
      <p:sp>
        <p:nvSpPr>
          <p:cNvPr id="18" name="textruta 17">
            <a:extLst>
              <a:ext uri="{FF2B5EF4-FFF2-40B4-BE49-F238E27FC236}">
                <a16:creationId xmlns:a16="http://schemas.microsoft.com/office/drawing/2014/main" id="{0F0776AF-59DD-EA6A-73FC-ABE25D9A4735}"/>
              </a:ext>
            </a:extLst>
          </p:cNvPr>
          <p:cNvSpPr txBox="1"/>
          <p:nvPr/>
        </p:nvSpPr>
        <p:spPr>
          <a:xfrm>
            <a:off x="4228129" y="6020990"/>
            <a:ext cx="2032000"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3. FAKTA OM MENS</a:t>
            </a:r>
          </a:p>
        </p:txBody>
      </p:sp>
      <p:sp>
        <p:nvSpPr>
          <p:cNvPr id="19" name="textruta 18">
            <a:extLst>
              <a:ext uri="{FF2B5EF4-FFF2-40B4-BE49-F238E27FC236}">
                <a16:creationId xmlns:a16="http://schemas.microsoft.com/office/drawing/2014/main" id="{B0097B01-62E5-F8EB-203C-462A2626D37C}"/>
              </a:ext>
            </a:extLst>
          </p:cNvPr>
          <p:cNvSpPr txBox="1"/>
          <p:nvPr/>
        </p:nvSpPr>
        <p:spPr>
          <a:xfrm>
            <a:off x="6155272" y="6017165"/>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4. VIKTIGT ATT PRATA OM MENS</a:t>
            </a:r>
          </a:p>
        </p:txBody>
      </p:sp>
      <p:sp>
        <p:nvSpPr>
          <p:cNvPr id="3" name="textruta 2">
            <a:extLst>
              <a:ext uri="{FF2B5EF4-FFF2-40B4-BE49-F238E27FC236}">
                <a16:creationId xmlns:a16="http://schemas.microsoft.com/office/drawing/2014/main" id="{864384BA-48DA-4E16-9CFC-B8024ECEAB88}"/>
              </a:ext>
            </a:extLst>
          </p:cNvPr>
          <p:cNvSpPr txBox="1"/>
          <p:nvPr/>
        </p:nvSpPr>
        <p:spPr>
          <a:xfrm>
            <a:off x="2015448" y="6028840"/>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2. VAD KAN DU OM MENS</a:t>
            </a:r>
          </a:p>
        </p:txBody>
      </p:sp>
      <p:sp>
        <p:nvSpPr>
          <p:cNvPr id="8" name="textruta 7">
            <a:extLst>
              <a:ext uri="{FF2B5EF4-FFF2-40B4-BE49-F238E27FC236}">
                <a16:creationId xmlns:a16="http://schemas.microsoft.com/office/drawing/2014/main" id="{E4CE72F4-6995-EDCD-8AC0-9987AD8A8470}"/>
              </a:ext>
            </a:extLst>
          </p:cNvPr>
          <p:cNvSpPr txBox="1"/>
          <p:nvPr/>
        </p:nvSpPr>
        <p:spPr>
          <a:xfrm>
            <a:off x="8946041" y="6013340"/>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5. SUMMERING OCH FEEDBACK</a:t>
            </a:r>
          </a:p>
        </p:txBody>
      </p:sp>
    </p:spTree>
    <p:extLst>
      <p:ext uri="{BB962C8B-B14F-4D97-AF65-F5344CB8AC3E}">
        <p14:creationId xmlns:p14="http://schemas.microsoft.com/office/powerpoint/2010/main" val="10319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Bild 34" descr="Hjärta med puls med hel fyllning">
            <a:extLst>
              <a:ext uri="{FF2B5EF4-FFF2-40B4-BE49-F238E27FC236}">
                <a16:creationId xmlns:a16="http://schemas.microsoft.com/office/drawing/2014/main" id="{CC1C0C5B-4608-E93E-CE52-E696FBDD5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5072" y="1994301"/>
            <a:ext cx="3356645" cy="3356645"/>
          </a:xfrm>
          <a:prstGeom prst="rect">
            <a:avLst/>
          </a:prstGeom>
        </p:spPr>
      </p:pic>
      <p:sp>
        <p:nvSpPr>
          <p:cNvPr id="3" name="Rektangel 2">
            <a:extLst>
              <a:ext uri="{FF2B5EF4-FFF2-40B4-BE49-F238E27FC236}">
                <a16:creationId xmlns:a16="http://schemas.microsoft.com/office/drawing/2014/main" id="{77A65A80-97D9-7FB6-B9B0-05A089FC775B}"/>
              </a:ext>
            </a:extLst>
          </p:cNvPr>
          <p:cNvSpPr/>
          <p:nvPr/>
        </p:nvSpPr>
        <p:spPr>
          <a:xfrm>
            <a:off x="3508934" y="576775"/>
            <a:ext cx="5463425" cy="4910180"/>
          </a:xfrm>
          <a:prstGeom prst="rect">
            <a:avLst/>
          </a:prstGeom>
          <a:solidFill>
            <a:schemeClr val="bg2"/>
          </a:solidFill>
          <a:ln>
            <a:noFill/>
          </a:ln>
          <a:effectLst>
            <a:outerShdw blurRad="50800" dist="38100" dir="2700000" algn="tl" rotWithShape="0">
              <a:prstClr val="black">
                <a:alpha val="40000"/>
              </a:prstClr>
            </a:outerShdw>
            <a:reflection blurRad="6350" stA="52000" endA="300" endPos="38444"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2C34FA9F-356D-083D-2414-756EAB5D91B0}"/>
              </a:ext>
            </a:extLst>
          </p:cNvPr>
          <p:cNvSpPr txBox="1">
            <a:spLocks/>
          </p:cNvSpPr>
          <p:nvPr/>
        </p:nvSpPr>
        <p:spPr>
          <a:xfrm>
            <a:off x="3511322" y="1042601"/>
            <a:ext cx="5461037" cy="544418"/>
          </a:xfrm>
          <a:prstGeom prst="rect">
            <a:avLst/>
          </a:prstGeom>
        </p:spPr>
        <p:txBody>
          <a:bodyPr/>
          <a:lstStyle>
            <a:lvl1pPr algn="ctr" defTabSz="914400" rtl="0" eaLnBrk="1" latinLnBrk="0" hangingPunct="1">
              <a:lnSpc>
                <a:spcPct val="90000"/>
              </a:lnSpc>
              <a:spcBef>
                <a:spcPct val="0"/>
              </a:spcBef>
              <a:buNone/>
              <a:defRPr sz="4000" b="1" i="0" kern="1200" spc="300">
                <a:solidFill>
                  <a:schemeClr val="tx1"/>
                </a:solidFill>
                <a:latin typeface="Calibri" panose="020F0502020204030204" pitchFamily="34" charset="0"/>
                <a:ea typeface="+mj-ea"/>
                <a:cs typeface="Calibri" panose="020F0502020204030204" pitchFamily="34" charset="0"/>
              </a:defRPr>
            </a:lvl1pPr>
          </a:lstStyle>
          <a:p>
            <a:r>
              <a:rPr lang="sv-SE" sz="3200" dirty="0">
                <a:solidFill>
                  <a:schemeClr val="accent6"/>
                </a:solidFill>
              </a:rPr>
              <a:t>VAR FÅR JAG HJÄLP?</a:t>
            </a:r>
          </a:p>
        </p:txBody>
      </p:sp>
      <p:sp>
        <p:nvSpPr>
          <p:cNvPr id="14" name="Rubrik 1">
            <a:extLst>
              <a:ext uri="{FF2B5EF4-FFF2-40B4-BE49-F238E27FC236}">
                <a16:creationId xmlns:a16="http://schemas.microsoft.com/office/drawing/2014/main" id="{E0E3D021-5FA2-1BEF-5BF1-F2E9D4602D5A}"/>
              </a:ext>
            </a:extLst>
          </p:cNvPr>
          <p:cNvSpPr txBox="1">
            <a:spLocks/>
          </p:cNvSpPr>
          <p:nvPr/>
        </p:nvSpPr>
        <p:spPr>
          <a:xfrm>
            <a:off x="3511323" y="1467668"/>
            <a:ext cx="5461035"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1400" dirty="0">
                <a:solidFill>
                  <a:schemeClr val="accent6"/>
                </a:solidFill>
                <a:latin typeface="Calibri" panose="020F0502020204030204" pitchFamily="34" charset="0"/>
                <a:cs typeface="Calibri" panose="020F0502020204030204" pitchFamily="34" charset="0"/>
              </a:rPr>
              <a:t>SPELARE</a:t>
            </a:r>
          </a:p>
        </p:txBody>
      </p:sp>
      <p:sp>
        <p:nvSpPr>
          <p:cNvPr id="70" name="textruta 69">
            <a:extLst>
              <a:ext uri="{FF2B5EF4-FFF2-40B4-BE49-F238E27FC236}">
                <a16:creationId xmlns:a16="http://schemas.microsoft.com/office/drawing/2014/main" id="{00CECC00-0EF2-3CCD-7544-08973B9ED71D}"/>
              </a:ext>
            </a:extLst>
          </p:cNvPr>
          <p:cNvSpPr txBox="1"/>
          <p:nvPr/>
        </p:nvSpPr>
        <p:spPr>
          <a:xfrm>
            <a:off x="7653338" y="995680"/>
            <a:ext cx="395287" cy="232198"/>
          </a:xfrm>
          <a:prstGeom prst="rect">
            <a:avLst/>
          </a:prstGeom>
        </p:spPr>
        <p:txBody>
          <a:bodyPr vert="horz" wrap="square" lIns="91440" tIns="45720" rIns="91440" bIns="45720" rtlCol="0" anchor="ctr">
            <a:noAutofit/>
          </a:bodyPr>
          <a:lstStyle/>
          <a:p>
            <a:pPr algn="l"/>
            <a:endParaRPr lang="sv-SE" sz="2000"/>
          </a:p>
        </p:txBody>
      </p:sp>
      <p:sp>
        <p:nvSpPr>
          <p:cNvPr id="75" name="textruta 74">
            <a:extLst>
              <a:ext uri="{FF2B5EF4-FFF2-40B4-BE49-F238E27FC236}">
                <a16:creationId xmlns:a16="http://schemas.microsoft.com/office/drawing/2014/main" id="{264BE351-29AC-D4D6-CDCE-FC79ADEEAE04}"/>
              </a:ext>
            </a:extLst>
          </p:cNvPr>
          <p:cNvSpPr txBox="1"/>
          <p:nvPr/>
        </p:nvSpPr>
        <p:spPr>
          <a:xfrm>
            <a:off x="7605501" y="1539510"/>
            <a:ext cx="1116273" cy="882106"/>
          </a:xfrm>
          <a:prstGeom prst="rect">
            <a:avLst/>
          </a:prstGeom>
        </p:spPr>
        <p:txBody>
          <a:bodyPr vert="horz" wrap="square" lIns="91440" tIns="45720" rIns="91440" bIns="45720" rtlCol="0" anchor="ctr">
            <a:noAutofit/>
          </a:bodyPr>
          <a:lstStyle/>
          <a:p>
            <a:pPr algn="l"/>
            <a:endParaRPr lang="sv-SE" sz="2000"/>
          </a:p>
        </p:txBody>
      </p:sp>
      <p:sp>
        <p:nvSpPr>
          <p:cNvPr id="76" name="textruta 75">
            <a:extLst>
              <a:ext uri="{FF2B5EF4-FFF2-40B4-BE49-F238E27FC236}">
                <a16:creationId xmlns:a16="http://schemas.microsoft.com/office/drawing/2014/main" id="{D1A06069-2D8F-0D5F-A2FE-CA5557FD0989}"/>
              </a:ext>
            </a:extLst>
          </p:cNvPr>
          <p:cNvSpPr txBox="1"/>
          <p:nvPr/>
        </p:nvSpPr>
        <p:spPr>
          <a:xfrm>
            <a:off x="9013371" y="995680"/>
            <a:ext cx="505033" cy="460011"/>
          </a:xfrm>
          <a:prstGeom prst="rect">
            <a:avLst/>
          </a:prstGeom>
        </p:spPr>
        <p:txBody>
          <a:bodyPr vert="horz" wrap="square" lIns="91440" tIns="45720" rIns="91440" bIns="45720" rtlCol="0" anchor="ctr">
            <a:noAutofit/>
          </a:bodyPr>
          <a:lstStyle/>
          <a:p>
            <a:pPr algn="l"/>
            <a:endParaRPr lang="sv-SE" sz="2000"/>
          </a:p>
        </p:txBody>
      </p:sp>
      <p:sp>
        <p:nvSpPr>
          <p:cNvPr id="11" name="textruta 10">
            <a:extLst>
              <a:ext uri="{FF2B5EF4-FFF2-40B4-BE49-F238E27FC236}">
                <a16:creationId xmlns:a16="http://schemas.microsoft.com/office/drawing/2014/main" id="{5B21C3CF-5D8A-1F66-D1D8-2A0E73DC271E}"/>
              </a:ext>
            </a:extLst>
          </p:cNvPr>
          <p:cNvSpPr txBox="1"/>
          <p:nvPr/>
        </p:nvSpPr>
        <p:spPr>
          <a:xfrm>
            <a:off x="4239597" y="2131341"/>
            <a:ext cx="4461457" cy="2845331"/>
          </a:xfrm>
          <a:prstGeom prst="rect">
            <a:avLst/>
          </a:prstGeom>
        </p:spPr>
        <p:txBody>
          <a:bodyPr vert="horz" wrap="square" lIns="91440" tIns="45720" rIns="91440" bIns="45720" rtlCol="0" anchor="t" anchorCtr="0">
            <a:noAutofit/>
          </a:bodyPr>
          <a:lstStyle/>
          <a:p>
            <a:pPr marL="285750" indent="-285750">
              <a:lnSpc>
                <a:spcPts val="2000"/>
              </a:lnSpc>
              <a:spcAft>
                <a:spcPts val="800"/>
              </a:spcAft>
              <a:buBlip>
                <a:blip r:embed="rId5">
                  <a:extLst>
                    <a:ext uri="{96DAC541-7B7A-43D3-8B79-37D633B846F1}">
                      <asvg:svgBlip xmlns:asvg="http://schemas.microsoft.com/office/drawing/2016/SVG/main" r:embed="rId6"/>
                    </a:ext>
                  </a:extLst>
                </a:blip>
              </a:buBlip>
            </a:pPr>
            <a:r>
              <a:rPr lang="sv-SE" sz="1400" b="1" dirty="0">
                <a:solidFill>
                  <a:schemeClr val="accent6"/>
                </a:solidFill>
                <a:latin typeface="Calibri" panose="020F0502020204030204" pitchFamily="34" charset="0"/>
                <a:cs typeface="Calibri" panose="020F0502020204030204" pitchFamily="34" charset="0"/>
              </a:rPr>
              <a:t>Vårdnadshavare eller annan vuxen du känner dig trygg med</a:t>
            </a:r>
          </a:p>
          <a:p>
            <a:pPr marL="285750" indent="-285750">
              <a:lnSpc>
                <a:spcPts val="2000"/>
              </a:lnSpc>
              <a:spcAft>
                <a:spcPts val="800"/>
              </a:spcAft>
              <a:buBlip>
                <a:blip r:embed="rId5">
                  <a:extLst>
                    <a:ext uri="{96DAC541-7B7A-43D3-8B79-37D633B846F1}">
                      <asvg:svgBlip xmlns:asvg="http://schemas.microsoft.com/office/drawing/2016/SVG/main" r:embed="rId6"/>
                    </a:ext>
                  </a:extLst>
                </a:blip>
              </a:buBlip>
            </a:pPr>
            <a:r>
              <a:rPr lang="sv-SE" sz="1400" b="1" dirty="0">
                <a:solidFill>
                  <a:schemeClr val="accent6"/>
                </a:solidFill>
                <a:latin typeface="Calibri" panose="020F0502020204030204" pitchFamily="34" charset="0"/>
                <a:cs typeface="Calibri" panose="020F0502020204030204" pitchFamily="34" charset="0"/>
              </a:rPr>
              <a:t>Ungdomsmottagningen (ålder upp till 23-25 år)</a:t>
            </a:r>
          </a:p>
          <a:p>
            <a:pPr marL="285750" indent="-285750">
              <a:lnSpc>
                <a:spcPts val="2000"/>
              </a:lnSpc>
              <a:spcAft>
                <a:spcPts val="800"/>
              </a:spcAft>
              <a:buBlip>
                <a:blip r:embed="rId5">
                  <a:extLst>
                    <a:ext uri="{96DAC541-7B7A-43D3-8B79-37D633B846F1}">
                      <asvg:svgBlip xmlns:asvg="http://schemas.microsoft.com/office/drawing/2016/SVG/main" r:embed="rId6"/>
                    </a:ext>
                  </a:extLst>
                </a:blip>
              </a:buBlip>
            </a:pPr>
            <a:r>
              <a:rPr lang="sv-SE" sz="1400" b="1" dirty="0">
                <a:solidFill>
                  <a:schemeClr val="accent6"/>
                </a:solidFill>
                <a:latin typeface="Calibri" panose="020F0502020204030204" pitchFamily="34" charset="0"/>
                <a:cs typeface="Calibri" panose="020F0502020204030204" pitchFamily="34" charset="0"/>
              </a:rPr>
              <a:t>Vårdcentralen </a:t>
            </a:r>
          </a:p>
          <a:p>
            <a:pPr marL="285750" indent="-285750">
              <a:lnSpc>
                <a:spcPts val="2000"/>
              </a:lnSpc>
              <a:spcAft>
                <a:spcPts val="800"/>
              </a:spcAft>
              <a:buBlip>
                <a:blip r:embed="rId5">
                  <a:extLst>
                    <a:ext uri="{96DAC541-7B7A-43D3-8B79-37D633B846F1}">
                      <asvg:svgBlip xmlns:asvg="http://schemas.microsoft.com/office/drawing/2016/SVG/main" r:embed="rId6"/>
                    </a:ext>
                  </a:extLst>
                </a:blip>
              </a:buBlip>
            </a:pPr>
            <a:r>
              <a:rPr lang="sv-SE" sz="1400" b="1" dirty="0">
                <a:solidFill>
                  <a:schemeClr val="accent6"/>
                </a:solidFill>
                <a:latin typeface="Calibri" panose="020F0502020204030204" pitchFamily="34" charset="0"/>
                <a:cs typeface="Calibri" panose="020F0502020204030204" pitchFamily="34" charset="0"/>
              </a:rPr>
              <a:t>Barnmorska/gynekolog </a:t>
            </a:r>
          </a:p>
          <a:p>
            <a:pPr marL="285750" indent="-285750">
              <a:lnSpc>
                <a:spcPts val="2000"/>
              </a:lnSpc>
              <a:spcAft>
                <a:spcPts val="800"/>
              </a:spcAft>
              <a:buBlip>
                <a:blip r:embed="rId5">
                  <a:extLst>
                    <a:ext uri="{96DAC541-7B7A-43D3-8B79-37D633B846F1}">
                      <asvg:svgBlip xmlns:asvg="http://schemas.microsoft.com/office/drawing/2016/SVG/main" r:embed="rId6"/>
                    </a:ext>
                  </a:extLst>
                </a:blip>
              </a:buBlip>
            </a:pPr>
            <a:r>
              <a:rPr lang="sv-SE" sz="1400" b="1" dirty="0">
                <a:solidFill>
                  <a:schemeClr val="accent6"/>
                </a:solidFill>
                <a:latin typeface="Calibri" panose="020F0502020204030204" pitchFamily="34" charset="0"/>
                <a:cs typeface="Calibri" panose="020F0502020204030204" pitchFamily="34" charset="0"/>
              </a:rPr>
              <a:t>Skolsköterska</a:t>
            </a:r>
            <a:br>
              <a:rPr lang="sv-SE" sz="1400" b="1" dirty="0">
                <a:solidFill>
                  <a:schemeClr val="accent6"/>
                </a:solidFill>
                <a:latin typeface="Calibri" panose="020F0502020204030204" pitchFamily="34" charset="0"/>
                <a:cs typeface="Calibri" panose="020F0502020204030204" pitchFamily="34" charset="0"/>
              </a:rPr>
            </a:br>
            <a:endParaRPr lang="sv-SE" sz="1400" b="1" dirty="0">
              <a:solidFill>
                <a:schemeClr val="accent6"/>
              </a:solidFill>
              <a:latin typeface="Calibri" panose="020F0502020204030204" pitchFamily="34" charset="0"/>
              <a:cs typeface="Calibri" panose="020F0502020204030204" pitchFamily="34" charset="0"/>
            </a:endParaRPr>
          </a:p>
          <a:p>
            <a:pPr>
              <a:lnSpc>
                <a:spcPts val="1400"/>
              </a:lnSpc>
              <a:spcAft>
                <a:spcPts val="800"/>
              </a:spcAft>
            </a:pPr>
            <a:r>
              <a:rPr lang="sv-SE" sz="1200" b="1" dirty="0">
                <a:solidFill>
                  <a:schemeClr val="accent6"/>
                </a:solidFill>
                <a:latin typeface="Calibri" panose="020F0502020204030204" pitchFamily="34" charset="0"/>
                <a:cs typeface="Calibri" panose="020F0502020204030204" pitchFamily="34" charset="0"/>
              </a:rPr>
              <a:t>Faktagranskad information finns på </a:t>
            </a:r>
            <a:r>
              <a:rPr lang="sv-SE" sz="1200" b="1" dirty="0" err="1">
                <a:solidFill>
                  <a:schemeClr val="accent6"/>
                </a:solidFill>
                <a:latin typeface="Calibri" panose="020F0502020204030204" pitchFamily="34" charset="0"/>
                <a:cs typeface="Calibri" panose="020F0502020204030204" pitchFamily="34" charset="0"/>
              </a:rPr>
              <a:t>UMO.se</a:t>
            </a:r>
            <a:r>
              <a:rPr lang="sv-SE" sz="1200" b="1" dirty="0">
                <a:solidFill>
                  <a:schemeClr val="accent6"/>
                </a:solidFill>
                <a:latin typeface="Calibri" panose="020F0502020204030204" pitchFamily="34" charset="0"/>
                <a:cs typeface="Calibri" panose="020F0502020204030204" pitchFamily="34" charset="0"/>
              </a:rPr>
              <a:t> och 1177.se. </a:t>
            </a:r>
            <a:br>
              <a:rPr lang="sv-SE" sz="1200" b="1" dirty="0">
                <a:solidFill>
                  <a:schemeClr val="accent6"/>
                </a:solidFill>
                <a:latin typeface="Calibri" panose="020F0502020204030204" pitchFamily="34" charset="0"/>
                <a:cs typeface="Calibri" panose="020F0502020204030204" pitchFamily="34" charset="0"/>
              </a:rPr>
            </a:br>
            <a:r>
              <a:rPr lang="sv-SE" sz="1200" b="1" dirty="0">
                <a:solidFill>
                  <a:schemeClr val="accent6"/>
                </a:solidFill>
                <a:latin typeface="Calibri" panose="020F0502020204030204" pitchFamily="34" charset="0"/>
                <a:cs typeface="Calibri" panose="020F0502020204030204" pitchFamily="34" charset="0"/>
              </a:rPr>
              <a:t>Har du inte svenska som modersmål finns information på </a:t>
            </a:r>
            <a:r>
              <a:rPr lang="sv-SE" sz="1200" b="1" dirty="0" err="1">
                <a:solidFill>
                  <a:schemeClr val="accent6"/>
                </a:solidFill>
                <a:latin typeface="Calibri" panose="020F0502020204030204" pitchFamily="34" charset="0"/>
                <a:cs typeface="Calibri" panose="020F0502020204030204" pitchFamily="34" charset="0"/>
              </a:rPr>
              <a:t>YOUMO.se</a:t>
            </a:r>
            <a:endParaRPr lang="sv-SE" sz="1200" b="1" dirty="0">
              <a:solidFill>
                <a:schemeClr val="accent6"/>
              </a:solidFill>
              <a:latin typeface="Calibri" panose="020F0502020204030204" pitchFamily="34" charset="0"/>
              <a:cs typeface="Calibri" panose="020F0502020204030204" pitchFamily="34" charset="0"/>
            </a:endParaRPr>
          </a:p>
        </p:txBody>
      </p:sp>
      <p:pic>
        <p:nvPicPr>
          <p:cNvPr id="4" name="Bildobjekt 3">
            <a:extLst>
              <a:ext uri="{FF2B5EF4-FFF2-40B4-BE49-F238E27FC236}">
                <a16:creationId xmlns:a16="http://schemas.microsoft.com/office/drawing/2014/main" id="{A7617728-083E-61AB-4FE5-6228D4B987B2}"/>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a:stretch/>
        </p:blipFill>
        <p:spPr>
          <a:xfrm>
            <a:off x="850281" y="1741014"/>
            <a:ext cx="2422854" cy="2978018"/>
          </a:xfrm>
          <a:prstGeom prst="rect">
            <a:avLst/>
          </a:prstGeom>
          <a:ln w="88900">
            <a:solidFill>
              <a:srgbClr val="FFFFFF"/>
            </a:solidFill>
          </a:ln>
          <a:effectLst>
            <a:outerShdw blurRad="50800" dist="38100" dir="2700000" algn="tl" rotWithShape="0">
              <a:prstClr val="black">
                <a:alpha val="40000"/>
              </a:prstClr>
            </a:outerShdw>
          </a:effectLst>
        </p:spPr>
      </p:pic>
      <p:sp>
        <p:nvSpPr>
          <p:cNvPr id="7" name="Ellips 6">
            <a:extLst>
              <a:ext uri="{FF2B5EF4-FFF2-40B4-BE49-F238E27FC236}">
                <a16:creationId xmlns:a16="http://schemas.microsoft.com/office/drawing/2014/main" id="{BDB38F04-C316-1E8A-705E-C5E355B58BE9}"/>
              </a:ext>
            </a:extLst>
          </p:cNvPr>
          <p:cNvSpPr/>
          <p:nvPr/>
        </p:nvSpPr>
        <p:spPr>
          <a:xfrm>
            <a:off x="2326462" y="1805223"/>
            <a:ext cx="881577" cy="881577"/>
          </a:xfrm>
          <a:prstGeom prst="ellipse">
            <a:avLst/>
          </a:prstGeom>
          <a:solidFill>
            <a:schemeClr val="accent2">
              <a:alpha val="790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1046AA4E-539E-16FE-7691-0756C57C4F54}"/>
              </a:ext>
            </a:extLst>
          </p:cNvPr>
          <p:cNvSpPr txBox="1"/>
          <p:nvPr/>
        </p:nvSpPr>
        <p:spPr>
          <a:xfrm>
            <a:off x="2431843" y="2036174"/>
            <a:ext cx="681632" cy="420922"/>
          </a:xfrm>
          <a:prstGeom prst="rect">
            <a:avLst/>
          </a:prstGeom>
        </p:spPr>
        <p:txBody>
          <a:bodyPr vert="horz" wrap="square" lIns="91440" tIns="45720" rIns="91440" bIns="45720" rtlCol="0" anchor="t" anchorCtr="0">
            <a:noAutofit/>
          </a:bodyPr>
          <a:lstStyle/>
          <a:p>
            <a:pPr algn="ctr">
              <a:spcAft>
                <a:spcPts val="1200"/>
              </a:spcAft>
            </a:pPr>
            <a:r>
              <a:rPr lang="sv-SE" sz="1400" b="1" dirty="0">
                <a:solidFill>
                  <a:schemeClr val="bg2"/>
                </a:solidFill>
                <a:latin typeface="Calibri" panose="020F0502020204030204" pitchFamily="34" charset="0"/>
                <a:cs typeface="Calibri" panose="020F0502020204030204" pitchFamily="34" charset="0"/>
              </a:rPr>
              <a:t>MENS-KIT</a:t>
            </a:r>
          </a:p>
        </p:txBody>
      </p:sp>
      <p:grpSp>
        <p:nvGrpSpPr>
          <p:cNvPr id="9" name="Grupp 8">
            <a:extLst>
              <a:ext uri="{FF2B5EF4-FFF2-40B4-BE49-F238E27FC236}">
                <a16:creationId xmlns:a16="http://schemas.microsoft.com/office/drawing/2014/main" id="{E0025EA6-795D-BAD2-90F5-F62F93E6004C}"/>
              </a:ext>
            </a:extLst>
          </p:cNvPr>
          <p:cNvGrpSpPr/>
          <p:nvPr/>
        </p:nvGrpSpPr>
        <p:grpSpPr>
          <a:xfrm rot="20039864">
            <a:off x="9500970" y="1429011"/>
            <a:ext cx="3894671" cy="3378198"/>
            <a:chOff x="7353577" y="4442522"/>
            <a:chExt cx="2993996" cy="2415478"/>
          </a:xfrm>
        </p:grpSpPr>
        <p:pic>
          <p:nvPicPr>
            <p:cNvPr id="5" name="Bildobjekt 4">
              <a:extLst>
                <a:ext uri="{FF2B5EF4-FFF2-40B4-BE49-F238E27FC236}">
                  <a16:creationId xmlns:a16="http://schemas.microsoft.com/office/drawing/2014/main" id="{A9592101-6950-857B-9DEE-FD460F1BC13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353577" y="4442522"/>
              <a:ext cx="2993996" cy="2415478"/>
            </a:xfrm>
            <a:prstGeom prst="rect">
              <a:avLst/>
            </a:prstGeom>
          </p:spPr>
        </p:pic>
        <p:pic>
          <p:nvPicPr>
            <p:cNvPr id="6" name="Bildobjekt 5">
              <a:extLst>
                <a:ext uri="{FF2B5EF4-FFF2-40B4-BE49-F238E27FC236}">
                  <a16:creationId xmlns:a16="http://schemas.microsoft.com/office/drawing/2014/main" id="{404B0297-4F13-C5B2-D3E9-8B7F30C2A79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118015" y="4733409"/>
              <a:ext cx="913216" cy="1746727"/>
            </a:xfrm>
            <a:prstGeom prst="rect">
              <a:avLst/>
            </a:prstGeom>
          </p:spPr>
        </p:pic>
      </p:grpSp>
    </p:spTree>
    <p:extLst>
      <p:ext uri="{BB962C8B-B14F-4D97-AF65-F5344CB8AC3E}">
        <p14:creationId xmlns:p14="http://schemas.microsoft.com/office/powerpoint/2010/main" val="417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E71816-EFA5-BB5C-1DD5-F0B21FFFD0E1}"/>
              </a:ext>
            </a:extLst>
          </p:cNvPr>
          <p:cNvSpPr txBox="1">
            <a:spLocks/>
          </p:cNvSpPr>
          <p:nvPr/>
        </p:nvSpPr>
        <p:spPr>
          <a:xfrm>
            <a:off x="1354128" y="996965"/>
            <a:ext cx="7346959"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dirty="0">
                <a:solidFill>
                  <a:schemeClr val="accent6"/>
                </a:solidFill>
                <a:latin typeface="Calibri" panose="020F0502020204030204" pitchFamily="34" charset="0"/>
                <a:cs typeface="Calibri" panose="020F0502020204030204" pitchFamily="34" charset="0"/>
              </a:rPr>
              <a:t>SUMMERING OCH FEEDBACK</a:t>
            </a:r>
          </a:p>
        </p:txBody>
      </p:sp>
      <p:sp>
        <p:nvSpPr>
          <p:cNvPr id="9" name="textruta 8">
            <a:extLst>
              <a:ext uri="{FF2B5EF4-FFF2-40B4-BE49-F238E27FC236}">
                <a16:creationId xmlns:a16="http://schemas.microsoft.com/office/drawing/2014/main" id="{22B572FD-C87A-A692-2FC6-B325FD6F833F}"/>
              </a:ext>
            </a:extLst>
          </p:cNvPr>
          <p:cNvSpPr txBox="1"/>
          <p:nvPr/>
        </p:nvSpPr>
        <p:spPr>
          <a:xfrm>
            <a:off x="1354128" y="1943009"/>
            <a:ext cx="5318656" cy="591432"/>
          </a:xfrm>
          <a:prstGeom prst="rect">
            <a:avLst/>
          </a:prstGeom>
        </p:spPr>
        <p:txBody>
          <a:bodyPr vert="horz" wrap="square" lIns="91440" tIns="45720" rIns="91440" bIns="45720" rtlCol="0" anchor="ctr">
            <a:noAutofit/>
          </a:bodyPr>
          <a:lstStyle/>
          <a:p>
            <a:endParaRPr lang="sv-SE" b="1" dirty="0">
              <a:solidFill>
                <a:schemeClr val="accent6"/>
              </a:solidFill>
              <a:latin typeface="Calibri" panose="020F0502020204030204" pitchFamily="34" charset="0"/>
              <a:cs typeface="Calibri" panose="020F0502020204030204" pitchFamily="34" charset="0"/>
            </a:endParaRPr>
          </a:p>
        </p:txBody>
      </p:sp>
      <p:sp>
        <p:nvSpPr>
          <p:cNvPr id="6" name="textruta 5">
            <a:extLst>
              <a:ext uri="{FF2B5EF4-FFF2-40B4-BE49-F238E27FC236}">
                <a16:creationId xmlns:a16="http://schemas.microsoft.com/office/drawing/2014/main" id="{18A42602-AD95-7371-97CE-47A10913F88C}"/>
              </a:ext>
            </a:extLst>
          </p:cNvPr>
          <p:cNvSpPr txBox="1"/>
          <p:nvPr/>
        </p:nvSpPr>
        <p:spPr>
          <a:xfrm>
            <a:off x="8701087" y="4595603"/>
            <a:ext cx="2343150" cy="606020"/>
          </a:xfrm>
          <a:prstGeom prst="rect">
            <a:avLst/>
          </a:prstGeom>
        </p:spPr>
        <p:txBody>
          <a:bodyPr vert="horz" wrap="square" lIns="91440" tIns="45720" rIns="91440" bIns="45720" rtlCol="0" anchor="ctr">
            <a:noAutofit/>
          </a:bodyPr>
          <a:lstStyle/>
          <a:p>
            <a:pPr algn="ctr"/>
            <a:r>
              <a:rPr lang="sv-SE" b="1" dirty="0">
                <a:solidFill>
                  <a:schemeClr val="accent6"/>
                </a:solidFill>
                <a:latin typeface="Calibri" panose="020F0502020204030204" pitchFamily="34" charset="0"/>
                <a:cs typeface="Calibri" panose="020F0502020204030204" pitchFamily="34" charset="0"/>
              </a:rPr>
              <a:t>Utvärdering</a:t>
            </a:r>
          </a:p>
        </p:txBody>
      </p:sp>
      <p:pic>
        <p:nvPicPr>
          <p:cNvPr id="3" name="Bildobjekt 2" descr="En bild som visar mönster, pixel, stygn&#10;&#10;Automatiskt genererad beskrivning">
            <a:extLst>
              <a:ext uri="{FF2B5EF4-FFF2-40B4-BE49-F238E27FC236}">
                <a16:creationId xmlns:a16="http://schemas.microsoft.com/office/drawing/2014/main" id="{BF886CE3-E83B-FEEC-BD15-657C893ECC1A}"/>
              </a:ext>
            </a:extLst>
          </p:cNvPr>
          <p:cNvPicPr>
            <a:picLocks noChangeAspect="1"/>
          </p:cNvPicPr>
          <p:nvPr/>
        </p:nvPicPr>
        <p:blipFill>
          <a:blip r:embed="rId3"/>
          <a:stretch>
            <a:fillRect/>
          </a:stretch>
        </p:blipFill>
        <p:spPr>
          <a:xfrm>
            <a:off x="8701087" y="2056139"/>
            <a:ext cx="2343150" cy="2343150"/>
          </a:xfrm>
          <a:prstGeom prst="rect">
            <a:avLst/>
          </a:prstGeom>
        </p:spPr>
      </p:pic>
      <p:sp>
        <p:nvSpPr>
          <p:cNvPr id="2" name="textruta 1">
            <a:extLst>
              <a:ext uri="{FF2B5EF4-FFF2-40B4-BE49-F238E27FC236}">
                <a16:creationId xmlns:a16="http://schemas.microsoft.com/office/drawing/2014/main" id="{BE936317-0E05-316C-DAC4-C66F3FB87080}"/>
              </a:ext>
            </a:extLst>
          </p:cNvPr>
          <p:cNvSpPr txBox="1"/>
          <p:nvPr/>
        </p:nvSpPr>
        <p:spPr>
          <a:xfrm>
            <a:off x="1354128" y="1825140"/>
            <a:ext cx="5792260" cy="591432"/>
          </a:xfrm>
          <a:prstGeom prst="rect">
            <a:avLst/>
          </a:prstGeom>
        </p:spPr>
        <p:txBody>
          <a:bodyPr vert="horz" wrap="square" lIns="91440" tIns="45720" rIns="91440" bIns="45720" rtlCol="0" anchor="ctr">
            <a:noAutofit/>
          </a:bodyPr>
          <a:lstStyle/>
          <a:p>
            <a:r>
              <a:rPr lang="sv-SE" b="1" dirty="0">
                <a:solidFill>
                  <a:schemeClr val="accent6"/>
                </a:solidFill>
                <a:latin typeface="Calibri" panose="020F0502020204030204" pitchFamily="34" charset="0"/>
                <a:cs typeface="Calibri" panose="020F0502020204030204" pitchFamily="34" charset="0"/>
              </a:rPr>
              <a:t>5-10 minuter: Prata igenom tre och tre, dela erfarenheter med varandra </a:t>
            </a:r>
          </a:p>
        </p:txBody>
      </p:sp>
      <p:sp>
        <p:nvSpPr>
          <p:cNvPr id="13" name="textruta 12">
            <a:extLst>
              <a:ext uri="{FF2B5EF4-FFF2-40B4-BE49-F238E27FC236}">
                <a16:creationId xmlns:a16="http://schemas.microsoft.com/office/drawing/2014/main" id="{3EE17489-E534-815E-1501-340ED5ADDFF9}"/>
              </a:ext>
            </a:extLst>
          </p:cNvPr>
          <p:cNvSpPr txBox="1"/>
          <p:nvPr/>
        </p:nvSpPr>
        <p:spPr>
          <a:xfrm>
            <a:off x="1354128" y="2822590"/>
            <a:ext cx="5948431" cy="2509421"/>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4">
                  <a:extLst>
                    <a:ext uri="{96DAC541-7B7A-43D3-8B79-37D633B846F1}">
                      <asvg:svgBlip xmlns:asvg="http://schemas.microsoft.com/office/drawing/2016/SVG/main" r:embed="rId5"/>
                    </a:ext>
                  </a:extLst>
                </a:blip>
              </a:buBlip>
            </a:pPr>
            <a:r>
              <a:rPr lang="sv-SE" b="1" dirty="0">
                <a:solidFill>
                  <a:schemeClr val="accent6"/>
                </a:solidFill>
                <a:latin typeface="Calibri" panose="020F0502020204030204" pitchFamily="34" charset="0"/>
                <a:cs typeface="Calibri" panose="020F0502020204030204" pitchFamily="34" charset="0"/>
              </a:rPr>
              <a:t>Har du fått möjlighet att diskutera det du tycker är viktigt? </a:t>
            </a:r>
          </a:p>
          <a:p>
            <a:pPr marL="285750" indent="-285750">
              <a:lnSpc>
                <a:spcPts val="2000"/>
              </a:lnSpc>
              <a:spcAft>
                <a:spcPts val="1600"/>
              </a:spcAft>
              <a:buBlip>
                <a:blip r:embed="rId4">
                  <a:extLst>
                    <a:ext uri="{96DAC541-7B7A-43D3-8B79-37D633B846F1}">
                      <asvg:svgBlip xmlns:asvg="http://schemas.microsoft.com/office/drawing/2016/SVG/main" r:embed="rId5"/>
                    </a:ext>
                  </a:extLst>
                </a:blip>
              </a:buBlip>
            </a:pPr>
            <a:r>
              <a:rPr lang="sv-SE" b="1" dirty="0">
                <a:solidFill>
                  <a:schemeClr val="accent6"/>
                </a:solidFill>
                <a:latin typeface="Calibri" panose="020F0502020204030204" pitchFamily="34" charset="0"/>
                <a:cs typeface="Calibri" panose="020F0502020204030204" pitchFamily="34" charset="0"/>
              </a:rPr>
              <a:t>Är det något du saknar med utbildningen? </a:t>
            </a:r>
          </a:p>
          <a:p>
            <a:pPr marL="285750" indent="-285750">
              <a:lnSpc>
                <a:spcPts val="2000"/>
              </a:lnSpc>
              <a:spcAft>
                <a:spcPts val="1600"/>
              </a:spcAft>
              <a:buBlip>
                <a:blip r:embed="rId4">
                  <a:extLst>
                    <a:ext uri="{96DAC541-7B7A-43D3-8B79-37D633B846F1}">
                      <asvg:svgBlip xmlns:asvg="http://schemas.microsoft.com/office/drawing/2016/SVG/main" r:embed="rId5"/>
                    </a:ext>
                  </a:extLst>
                </a:blip>
              </a:buBlip>
            </a:pPr>
            <a:r>
              <a:rPr lang="sv-SE" b="1" dirty="0">
                <a:solidFill>
                  <a:schemeClr val="accent6"/>
                </a:solidFill>
                <a:latin typeface="Calibri" panose="020F0502020204030204" pitchFamily="34" charset="0"/>
                <a:cs typeface="Calibri" panose="020F0502020204030204" pitchFamily="34" charset="0"/>
              </a:rPr>
              <a:t>Har du lärt dig något nytt under utbildningen? </a:t>
            </a:r>
          </a:p>
          <a:p>
            <a:pPr marL="285750" indent="-285750">
              <a:lnSpc>
                <a:spcPts val="2000"/>
              </a:lnSpc>
              <a:spcAft>
                <a:spcPts val="1600"/>
              </a:spcAft>
              <a:buBlip>
                <a:blip r:embed="rId4">
                  <a:extLst>
                    <a:ext uri="{96DAC541-7B7A-43D3-8B79-37D633B846F1}">
                      <asvg:svgBlip xmlns:asvg="http://schemas.microsoft.com/office/drawing/2016/SVG/main" r:embed="rId5"/>
                    </a:ext>
                  </a:extLst>
                </a:blip>
              </a:buBlip>
            </a:pPr>
            <a:r>
              <a:rPr lang="sv-SE" b="1" dirty="0">
                <a:solidFill>
                  <a:schemeClr val="accent6"/>
                </a:solidFill>
                <a:latin typeface="Calibri" panose="020F0502020204030204" pitchFamily="34" charset="0"/>
                <a:cs typeface="Calibri" panose="020F0502020204030204" pitchFamily="34" charset="0"/>
              </a:rPr>
              <a:t>Är det något som du kommer att göra direkt efter utbildningen som du inte har gjort förut? </a:t>
            </a:r>
          </a:p>
        </p:txBody>
      </p:sp>
    </p:spTree>
    <p:extLst>
      <p:ext uri="{BB962C8B-B14F-4D97-AF65-F5344CB8AC3E}">
        <p14:creationId xmlns:p14="http://schemas.microsoft.com/office/powerpoint/2010/main" val="6282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669DC61-4354-7196-4EC3-DEE5B7E27F27}"/>
              </a:ext>
            </a:extLst>
          </p:cNvPr>
          <p:cNvSpPr txBox="1">
            <a:spLocks/>
          </p:cNvSpPr>
          <p:nvPr/>
        </p:nvSpPr>
        <p:spPr>
          <a:xfrm>
            <a:off x="1361871" y="1125861"/>
            <a:ext cx="9443544"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latin typeface="Calibri" panose="020F0502020204030204" pitchFamily="34" charset="0"/>
                <a:cs typeface="Calibri" panose="020F0502020204030204" pitchFamily="34" charset="0"/>
              </a:rPr>
              <a:t>TACK FÖR ERT ENGAGEMANG!</a:t>
            </a:r>
          </a:p>
        </p:txBody>
      </p:sp>
      <p:pic>
        <p:nvPicPr>
          <p:cNvPr id="2" name="Bildobjekt 1">
            <a:extLst>
              <a:ext uri="{FF2B5EF4-FFF2-40B4-BE49-F238E27FC236}">
                <a16:creationId xmlns:a16="http://schemas.microsoft.com/office/drawing/2014/main" id="{B956411C-5496-CBE9-2B43-17544D202C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3861" y="2363372"/>
            <a:ext cx="5004278" cy="3541989"/>
          </a:xfrm>
          <a:prstGeom prst="rect">
            <a:avLst/>
          </a:prstGeom>
        </p:spPr>
      </p:pic>
    </p:spTree>
    <p:extLst>
      <p:ext uri="{BB962C8B-B14F-4D97-AF65-F5344CB8AC3E}">
        <p14:creationId xmlns:p14="http://schemas.microsoft.com/office/powerpoint/2010/main" val="3479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14465-CF79-1A39-4714-E5BC5751E9C5}"/>
              </a:ext>
            </a:extLst>
          </p:cNvPr>
          <p:cNvSpPr>
            <a:spLocks noGrp="1"/>
          </p:cNvSpPr>
          <p:nvPr>
            <p:ph type="title"/>
          </p:nvPr>
        </p:nvSpPr>
        <p:spPr>
          <a:xfrm>
            <a:off x="838200" y="451262"/>
            <a:ext cx="10515600" cy="544418"/>
          </a:xfrm>
        </p:spPr>
        <p:txBody>
          <a:bodyPr/>
          <a:lstStyle/>
          <a:p>
            <a:r>
              <a:rPr lang="sv-SE" dirty="0"/>
              <a:t>REFERENSER</a:t>
            </a:r>
          </a:p>
        </p:txBody>
      </p:sp>
      <p:sp>
        <p:nvSpPr>
          <p:cNvPr id="6" name="Rubrik 1">
            <a:extLst>
              <a:ext uri="{FF2B5EF4-FFF2-40B4-BE49-F238E27FC236}">
                <a16:creationId xmlns:a16="http://schemas.microsoft.com/office/drawing/2014/main" id="{B508A42D-6414-7A84-D864-9ADF72C7C855}"/>
              </a:ext>
            </a:extLst>
          </p:cNvPr>
          <p:cNvSpPr txBox="1">
            <a:spLocks/>
          </p:cNvSpPr>
          <p:nvPr/>
        </p:nvSpPr>
        <p:spPr>
          <a:xfrm>
            <a:off x="838200" y="960737"/>
            <a:ext cx="10515600"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2000" dirty="0">
                <a:latin typeface="Calibri" panose="020F0502020204030204" pitchFamily="34" charset="0"/>
              </a:rPr>
              <a:t>ALLA DAGAR</a:t>
            </a:r>
          </a:p>
        </p:txBody>
      </p:sp>
      <p:sp>
        <p:nvSpPr>
          <p:cNvPr id="3" name="textruta 2">
            <a:extLst>
              <a:ext uri="{FF2B5EF4-FFF2-40B4-BE49-F238E27FC236}">
                <a16:creationId xmlns:a16="http://schemas.microsoft.com/office/drawing/2014/main" id="{B5831242-B07C-F89E-F5F8-D9FB96B7A1F0}"/>
              </a:ext>
            </a:extLst>
          </p:cNvPr>
          <p:cNvSpPr txBox="1"/>
          <p:nvPr/>
        </p:nvSpPr>
        <p:spPr>
          <a:xfrm>
            <a:off x="1572768" y="1422088"/>
            <a:ext cx="9046464" cy="5078313"/>
          </a:xfrm>
          <a:prstGeom prst="rect">
            <a:avLst/>
          </a:prstGeom>
          <a:noFill/>
        </p:spPr>
        <p:txBody>
          <a:bodyPr wrap="square">
            <a:spAutoFit/>
          </a:bodyPr>
          <a:lstStyle/>
          <a:p>
            <a:r>
              <a:rPr lang="is-IS" b="1" dirty="0">
                <a:effectLst/>
                <a:latin typeface="Calibri" panose="020F0502020204030204" pitchFamily="34" charset="0"/>
                <a:ea typeface="Calibri" panose="020F0502020204030204" pitchFamily="34" charset="0"/>
                <a:cs typeface="Times New Roman" panose="02020603050405020304" pitchFamily="18" charset="0"/>
              </a:rPr>
              <a:t>Bruinvel, G et al. (2021). Prevalence and frequency of menstrual cycle symptoms are 	associated with availability to train and compete: a study of 6812 exercising 	women recruited using the Strava exercise app.</a:t>
            </a:r>
            <a:r>
              <a:rPr lang="sv-SE" b="1" dirty="0">
                <a:effectLst/>
                <a:latin typeface="Calibri" panose="020F0502020204030204" pitchFamily="34" charset="0"/>
                <a:ea typeface="Calibri" panose="020F0502020204030204" pitchFamily="34" charset="0"/>
                <a:cs typeface="Times New Roman" panose="02020603050405020304" pitchFamily="18" charset="0"/>
              </a:rPr>
              <a:t> </a:t>
            </a:r>
            <a:r>
              <a:rPr lang="is-IS" b="1" i="1" dirty="0">
                <a:effectLst/>
                <a:latin typeface="Calibri" panose="020F0502020204030204" pitchFamily="34" charset="0"/>
                <a:ea typeface="Calibri" panose="020F0502020204030204" pitchFamily="34" charset="0"/>
                <a:cs typeface="Times New Roman" panose="02020603050405020304" pitchFamily="18" charset="0"/>
              </a:rPr>
              <a:t>British Journal of Sports 	Medicine</a:t>
            </a:r>
            <a:r>
              <a:rPr lang="is-IS" b="1" dirty="0">
                <a:effectLst/>
                <a:latin typeface="Calibri" panose="020F0502020204030204" pitchFamily="34" charset="0"/>
                <a:ea typeface="Calibri" panose="020F0502020204030204" pitchFamily="34" charset="0"/>
                <a:cs typeface="Times New Roman" panose="02020603050405020304" pitchFamily="18" charset="0"/>
              </a:rPr>
              <a:t>, </a:t>
            </a:r>
            <a:r>
              <a:rPr lang="is-IS" b="1" i="1" dirty="0">
                <a:effectLst/>
                <a:latin typeface="Calibri" panose="020F0502020204030204" pitchFamily="34" charset="0"/>
                <a:ea typeface="Calibri" panose="020F0502020204030204" pitchFamily="34" charset="0"/>
                <a:cs typeface="Times New Roman" panose="02020603050405020304" pitchFamily="18" charset="0"/>
              </a:rPr>
              <a:t>55</a:t>
            </a:r>
            <a:r>
              <a:rPr lang="is-IS" b="1" dirty="0">
                <a:effectLst/>
                <a:latin typeface="Calibri" panose="020F0502020204030204" pitchFamily="34" charset="0"/>
                <a:ea typeface="Calibri" panose="020F0502020204030204" pitchFamily="34" charset="0"/>
                <a:cs typeface="Times New Roman" panose="02020603050405020304" pitchFamily="18" charset="0"/>
              </a:rPr>
              <a:t>(8), 438-443. 10.1136/bjsports-2020-102792</a:t>
            </a:r>
          </a:p>
          <a:p>
            <a:r>
              <a:rPr lang="is-IS" b="1" dirty="0">
                <a:effectLst/>
                <a:latin typeface="Calibri" panose="020F0502020204030204" pitchFamily="34" charset="0"/>
                <a:ea typeface="Calibri" panose="020F0502020204030204" pitchFamily="34" charset="0"/>
                <a:cs typeface="Times New Roman" panose="02020603050405020304" pitchFamily="18" charset="0"/>
              </a:rPr>
              <a:t> </a:t>
            </a:r>
            <a:endParaRPr lang="is-IS" b="1" dirty="0">
              <a:latin typeface="Calibri" panose="020F0502020204030204" pitchFamily="34" charset="0"/>
              <a:ea typeface="Times New Roman" panose="02020603050405020304" pitchFamily="18" charset="0"/>
            </a:endParaRPr>
          </a:p>
          <a:p>
            <a:r>
              <a:rPr lang="is-IS" b="1" i="0" u="none" strike="noStrike" dirty="0">
                <a:effectLst/>
                <a:latin typeface="Calibri" panose="020F0502020204030204" pitchFamily="34" charset="0"/>
              </a:rPr>
              <a:t>Warrick, A et al. (2020). Comparison of Female Athlete Triad (Triad) and Relative 	Energy Deficiency in Sports (RED-S): a Review of Low Energy Availability, 	Multidiscuplinary Awareness, Screening Tools and Education. </a:t>
            </a:r>
            <a:r>
              <a:rPr lang="is-IS" b="1" i="1" u="none" strike="noStrike" dirty="0">
                <a:effectLst/>
                <a:latin typeface="Calibri" panose="020F0502020204030204" pitchFamily="34" charset="0"/>
              </a:rPr>
              <a:t>Sports 	Medicine Rehabilitation</a:t>
            </a:r>
            <a:r>
              <a:rPr lang="is-IS" b="1" i="0" u="none" strike="noStrike" dirty="0">
                <a:effectLst/>
                <a:latin typeface="Calibri" panose="020F0502020204030204" pitchFamily="34" charset="0"/>
              </a:rPr>
              <a:t>, </a:t>
            </a:r>
            <a:r>
              <a:rPr lang="is-IS" b="1" i="1" u="none" strike="noStrike" dirty="0">
                <a:effectLst/>
                <a:latin typeface="Calibri" panose="020F0502020204030204" pitchFamily="34" charset="0"/>
              </a:rPr>
              <a:t>8</a:t>
            </a:r>
            <a:r>
              <a:rPr lang="is-IS" b="1" i="0" u="none" strike="noStrike" dirty="0">
                <a:effectLst/>
                <a:latin typeface="Calibri" panose="020F0502020204030204" pitchFamily="34" charset="0"/>
              </a:rPr>
              <a:t>, 385. </a:t>
            </a:r>
            <a:r>
              <a:rPr lang="is-IS" b="1" i="0" u="none" strike="noStrike" dirty="0">
                <a:effectLst/>
                <a:latin typeface="Calibri" panose="020F0502020204030204" pitchFamily="34" charset="0"/>
                <a:hlinkClick r:id="rId3"/>
              </a:rPr>
              <a:t>https://doi.org/10.1007/s40141-020-00303-2</a:t>
            </a:r>
            <a:endParaRPr lang="is-IS" b="1" i="0" u="none" strike="noStrike" dirty="0">
              <a:effectLst/>
              <a:latin typeface="Calibri" panose="020F0502020204030204" pitchFamily="34" charset="0"/>
            </a:endParaRPr>
          </a:p>
          <a:p>
            <a:endParaRPr lang="is-IS" b="1" dirty="0">
              <a:latin typeface="Calibri" panose="020F0502020204030204" pitchFamily="34" charset="0"/>
            </a:endParaRPr>
          </a:p>
          <a:p>
            <a:r>
              <a:rPr lang="is-IS" b="1" dirty="0">
                <a:latin typeface="Calibri" panose="020F0502020204030204" pitchFamily="34" charset="0"/>
                <a:ea typeface="Times New Roman" panose="02020603050405020304" pitchFamily="18" charset="0"/>
              </a:rPr>
              <a:t>Samuel, J McHaffie et al. (2022). Normalising the conversation: a qualitative analysis of player 	and stakeholder perceptions of menstrual health support within elite female soccer, 	</a:t>
            </a:r>
            <a:r>
              <a:rPr lang="is-IS" b="1" i="1" dirty="0">
                <a:latin typeface="Calibri" panose="020F0502020204030204" pitchFamily="34" charset="0"/>
                <a:ea typeface="Times New Roman" panose="02020603050405020304" pitchFamily="18" charset="0"/>
              </a:rPr>
              <a:t>Sci Med Footb</a:t>
            </a:r>
            <a:r>
              <a:rPr lang="is-IS" b="1" dirty="0">
                <a:latin typeface="Calibri" panose="020F0502020204030204" pitchFamily="34" charset="0"/>
                <a:ea typeface="Times New Roman" panose="02020603050405020304" pitchFamily="18" charset="0"/>
              </a:rPr>
              <a:t>, </a:t>
            </a:r>
            <a:r>
              <a:rPr lang="is-IS" b="1" i="1" dirty="0">
                <a:latin typeface="Calibri" panose="020F0502020204030204" pitchFamily="34" charset="0"/>
                <a:ea typeface="Times New Roman" panose="02020603050405020304" pitchFamily="18" charset="0"/>
              </a:rPr>
              <a:t>6</a:t>
            </a:r>
            <a:r>
              <a:rPr lang="is-IS" b="1" dirty="0">
                <a:latin typeface="Calibri" panose="020F0502020204030204" pitchFamily="34" charset="0"/>
                <a:ea typeface="Times New Roman" panose="02020603050405020304" pitchFamily="18" charset="0"/>
              </a:rPr>
              <a:t>(5), 633-642. </a:t>
            </a:r>
            <a:r>
              <a:rPr lang="is-IS" b="1" dirty="0">
                <a:latin typeface="Calibri" panose="020F0502020204030204" pitchFamily="34" charset="0"/>
                <a:ea typeface="Times New Roman" panose="02020603050405020304" pitchFamily="18" charset="0"/>
                <a:hlinkClick r:id="rId4"/>
              </a:rPr>
              <a:t>https://doi.org/10.1080/24733938.2022.2145349</a:t>
            </a:r>
            <a:endParaRPr lang="is-IS" b="1" dirty="0">
              <a:latin typeface="Calibri" panose="020F0502020204030204" pitchFamily="34" charset="0"/>
              <a:ea typeface="Times New Roman" panose="02020603050405020304" pitchFamily="18" charset="0"/>
            </a:endParaRPr>
          </a:p>
          <a:p>
            <a:pPr algn="ctr"/>
            <a:endParaRPr lang="is-IS" b="1" dirty="0">
              <a:latin typeface="Calibri" panose="020F0502020204030204" pitchFamily="34" charset="0"/>
            </a:endParaRPr>
          </a:p>
          <a:p>
            <a:r>
              <a:rPr lang="en-GB" b="1" dirty="0">
                <a:effectLst/>
                <a:latin typeface="Calibri" panose="020F0502020204030204" pitchFamily="34" charset="0"/>
              </a:rPr>
              <a:t>Read, P et al. (2021). Elite female football players’ perception of the impact of their 	menstrual cycle stages on their football performance. A semi-structured 	interview-based study. </a:t>
            </a:r>
            <a:r>
              <a:rPr lang="en-GB" b="1" i="1" dirty="0">
                <a:effectLst/>
                <a:latin typeface="Calibri" panose="020F0502020204030204" pitchFamily="34" charset="0"/>
              </a:rPr>
              <a:t>Sci Med </a:t>
            </a:r>
            <a:r>
              <a:rPr lang="en-GB" b="1" i="1" dirty="0" err="1">
                <a:effectLst/>
                <a:latin typeface="Calibri" panose="020F0502020204030204" pitchFamily="34" charset="0"/>
              </a:rPr>
              <a:t>Footb</a:t>
            </a:r>
            <a:r>
              <a:rPr lang="en-GB" b="1" dirty="0">
                <a:latin typeface="Calibri" panose="020F0502020204030204" pitchFamily="34" charset="0"/>
              </a:rPr>
              <a:t>,</a:t>
            </a:r>
            <a:r>
              <a:rPr lang="en-GB" b="1" dirty="0">
                <a:effectLst/>
                <a:latin typeface="Calibri" panose="020F0502020204030204" pitchFamily="34" charset="0"/>
              </a:rPr>
              <a:t> </a:t>
            </a:r>
            <a:r>
              <a:rPr lang="en-GB" b="1" i="1" dirty="0">
                <a:effectLst/>
                <a:latin typeface="Calibri" panose="020F0502020204030204" pitchFamily="34" charset="0"/>
              </a:rPr>
              <a:t>6</a:t>
            </a:r>
            <a:r>
              <a:rPr lang="en-GB" b="1" dirty="0">
                <a:effectLst/>
                <a:latin typeface="Calibri" panose="020F0502020204030204" pitchFamily="34" charset="0"/>
              </a:rPr>
              <a:t>(5), 616-625. 	http://doi.org/10.1080/24733938.2021.2020330</a:t>
            </a:r>
            <a:endParaRPr lang="sv-SE" b="1" dirty="0">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BD500EC6-E731-15D5-87FD-E0313C67DA79}"/>
              </a:ext>
            </a:extLst>
          </p:cNvPr>
          <p:cNvSpPr txBox="1"/>
          <p:nvPr/>
        </p:nvSpPr>
        <p:spPr>
          <a:xfrm>
            <a:off x="7458075" y="5872163"/>
            <a:ext cx="0" cy="0"/>
          </a:xfrm>
          <a:prstGeom prst="rect">
            <a:avLst/>
          </a:prstGeom>
        </p:spPr>
        <p:txBody>
          <a:bodyPr vert="horz" wrap="none" lIns="91440" tIns="45720" rIns="91440" bIns="45720" rtlCol="0" anchor="ctr">
            <a:noAutofit/>
          </a:bodyPr>
          <a:lstStyle/>
          <a:p>
            <a:pPr algn="l"/>
            <a:endParaRPr lang="en-SE" sz="2000" dirty="0"/>
          </a:p>
        </p:txBody>
      </p:sp>
    </p:spTree>
    <p:extLst>
      <p:ext uri="{BB962C8B-B14F-4D97-AF65-F5344CB8AC3E}">
        <p14:creationId xmlns:p14="http://schemas.microsoft.com/office/powerpoint/2010/main" val="209739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14465-CF79-1A39-4714-E5BC5751E9C5}"/>
              </a:ext>
            </a:extLst>
          </p:cNvPr>
          <p:cNvSpPr>
            <a:spLocks noGrp="1"/>
          </p:cNvSpPr>
          <p:nvPr>
            <p:ph type="title"/>
          </p:nvPr>
        </p:nvSpPr>
        <p:spPr>
          <a:xfrm>
            <a:off x="838200" y="451262"/>
            <a:ext cx="10515600" cy="544418"/>
          </a:xfrm>
        </p:spPr>
        <p:txBody>
          <a:bodyPr/>
          <a:lstStyle/>
          <a:p>
            <a:r>
              <a:rPr lang="sv-SE" dirty="0"/>
              <a:t>REFERENSER</a:t>
            </a:r>
          </a:p>
        </p:txBody>
      </p:sp>
      <p:sp>
        <p:nvSpPr>
          <p:cNvPr id="6" name="Rubrik 1">
            <a:extLst>
              <a:ext uri="{FF2B5EF4-FFF2-40B4-BE49-F238E27FC236}">
                <a16:creationId xmlns:a16="http://schemas.microsoft.com/office/drawing/2014/main" id="{B508A42D-6414-7A84-D864-9ADF72C7C855}"/>
              </a:ext>
            </a:extLst>
          </p:cNvPr>
          <p:cNvSpPr txBox="1">
            <a:spLocks/>
          </p:cNvSpPr>
          <p:nvPr/>
        </p:nvSpPr>
        <p:spPr>
          <a:xfrm>
            <a:off x="838200" y="960737"/>
            <a:ext cx="10515600"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sv-SE" sz="2000" dirty="0">
                <a:latin typeface="Calibri" panose="020F0502020204030204" pitchFamily="34" charset="0"/>
              </a:rPr>
              <a:t>ALLA DAGAR</a:t>
            </a:r>
          </a:p>
        </p:txBody>
      </p:sp>
      <p:sp>
        <p:nvSpPr>
          <p:cNvPr id="3" name="textruta 2">
            <a:extLst>
              <a:ext uri="{FF2B5EF4-FFF2-40B4-BE49-F238E27FC236}">
                <a16:creationId xmlns:a16="http://schemas.microsoft.com/office/drawing/2014/main" id="{B5831242-B07C-F89E-F5F8-D9FB96B7A1F0}"/>
              </a:ext>
            </a:extLst>
          </p:cNvPr>
          <p:cNvSpPr txBox="1"/>
          <p:nvPr/>
        </p:nvSpPr>
        <p:spPr>
          <a:xfrm>
            <a:off x="1572767" y="2051462"/>
            <a:ext cx="9046465" cy="2031325"/>
          </a:xfrm>
          <a:prstGeom prst="rect">
            <a:avLst/>
          </a:prstGeom>
          <a:noFill/>
        </p:spPr>
        <p:txBody>
          <a:bodyPr wrap="square">
            <a:spAutoFit/>
          </a:bodyPr>
          <a:lstStyle/>
          <a:p>
            <a:pPr algn="ctr"/>
            <a:r>
              <a:rPr lang="sv-SE" b="1" dirty="0">
                <a:latin typeface="Calibri" panose="020F0502020204030204" pitchFamily="34" charset="0"/>
                <a:cs typeface="Calibri" panose="020F0502020204030204" pitchFamily="34" charset="0"/>
              </a:rPr>
              <a:t>Tack till organisationen Mensen för inspiration till övningar, bilder och fakta till detta utbildningsmaterial, läs mer på: </a:t>
            </a:r>
            <a:r>
              <a:rPr lang="sv-SE" sz="1800" b="1" dirty="0">
                <a:latin typeface="Calibri" panose="020F0502020204030204" pitchFamily="34" charset="0"/>
                <a:cs typeface="Calibri" panose="020F0502020204030204" pitchFamily="34" charset="0"/>
              </a:rPr>
              <a:t>https//:mensen.se </a:t>
            </a:r>
            <a:endParaRPr lang="sv-SE" b="1" dirty="0">
              <a:latin typeface="Calibri" panose="020F0502020204030204" pitchFamily="34" charset="0"/>
            </a:endParaRPr>
          </a:p>
          <a:p>
            <a:pPr algn="ctr"/>
            <a:endParaRPr lang="en-GB" dirty="0"/>
          </a:p>
          <a:p>
            <a:pPr algn="ctr"/>
            <a:r>
              <a:rPr lang="sv-SE" b="1" dirty="0">
                <a:latin typeface="Calibri" panose="020F0502020204030204" pitchFamily="34" charset="0"/>
                <a:ea typeface="Times New Roman" panose="02020603050405020304" pitchFamily="18" charset="0"/>
                <a:cs typeface="Calibri" panose="020F0502020204030204" pitchFamily="34" charset="0"/>
              </a:rPr>
              <a:t>Tack till läkare och barnmorskor som har varit med i processen kring framtagandet av utbildningsmaterialet. </a:t>
            </a:r>
            <a:endParaRPr lang="is-IS" b="1" dirty="0">
              <a:latin typeface="Calibri" panose="020F0502020204030204" pitchFamily="34" charset="0"/>
              <a:ea typeface="Times New Roman" panose="02020603050405020304" pitchFamily="18" charset="0"/>
            </a:endParaRPr>
          </a:p>
          <a:p>
            <a:pPr algn="ctr"/>
            <a:endParaRPr lang="is-IS" b="1" dirty="0">
              <a:effectLst/>
              <a:latin typeface="Calibri" panose="020F0502020204030204" pitchFamily="34" charset="0"/>
              <a:ea typeface="Times New Roman" panose="02020603050405020304" pitchFamily="18" charset="0"/>
            </a:endParaRPr>
          </a:p>
          <a:p>
            <a:pPr algn="ctr"/>
            <a:endParaRPr lang="sv-SE"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140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med rundade hörn 7">
            <a:extLst>
              <a:ext uri="{FF2B5EF4-FFF2-40B4-BE49-F238E27FC236}">
                <a16:creationId xmlns:a16="http://schemas.microsoft.com/office/drawing/2014/main" id="{BB2D6A8A-6306-6A67-5CD3-F738334A6DF5}"/>
              </a:ext>
            </a:extLst>
          </p:cNvPr>
          <p:cNvSpPr/>
          <p:nvPr/>
        </p:nvSpPr>
        <p:spPr>
          <a:xfrm>
            <a:off x="2710961" y="1582616"/>
            <a:ext cx="6770077" cy="3956538"/>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A16E974B-86A9-0C29-58F8-241651B5F1E4}"/>
              </a:ext>
            </a:extLst>
          </p:cNvPr>
          <p:cNvSpPr txBox="1">
            <a:spLocks/>
          </p:cNvSpPr>
          <p:nvPr/>
        </p:nvSpPr>
        <p:spPr>
          <a:xfrm>
            <a:off x="3927230" y="1933650"/>
            <a:ext cx="4337538" cy="1077106"/>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panose="020F0502020204030204" pitchFamily="34" charset="0"/>
                <a:cs typeface="Calibri" panose="020F0502020204030204" pitchFamily="34" charset="0"/>
              </a:rPr>
              <a:t>MÅL OCH SYFTE MED UTBILDNINGEN</a:t>
            </a:r>
          </a:p>
        </p:txBody>
      </p:sp>
      <p:sp>
        <p:nvSpPr>
          <p:cNvPr id="12" name="textruta 11">
            <a:extLst>
              <a:ext uri="{FF2B5EF4-FFF2-40B4-BE49-F238E27FC236}">
                <a16:creationId xmlns:a16="http://schemas.microsoft.com/office/drawing/2014/main" id="{C7DEA118-8888-0E2F-6F0C-E509DA77A09B}"/>
              </a:ext>
            </a:extLst>
          </p:cNvPr>
          <p:cNvSpPr txBox="1"/>
          <p:nvPr/>
        </p:nvSpPr>
        <p:spPr>
          <a:xfrm>
            <a:off x="3815567" y="3090766"/>
            <a:ext cx="5406537" cy="2367498"/>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Bryta tabun och få fler att prata om mens</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Informera om var stöd kan fås</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Det ska vara naturligt att prata med tränare </a:t>
            </a:r>
            <a:br>
              <a:rPr lang="sv-SE" b="1" dirty="0">
                <a:solidFill>
                  <a:schemeClr val="accent6"/>
                </a:solidFill>
                <a:latin typeface="Calibri" panose="020F0502020204030204" pitchFamily="34" charset="0"/>
                <a:cs typeface="Calibri" panose="020F0502020204030204" pitchFamily="34" charset="0"/>
              </a:rPr>
            </a:br>
            <a:r>
              <a:rPr lang="sv-SE" b="1" dirty="0">
                <a:solidFill>
                  <a:schemeClr val="accent6"/>
                </a:solidFill>
                <a:latin typeface="Calibri" panose="020F0502020204030204" pitchFamily="34" charset="0"/>
                <a:cs typeface="Calibri" panose="020F0502020204030204" pitchFamily="34" charset="0"/>
              </a:rPr>
              <a:t>och lagkamrater om mens</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Få fler personer att fortsätta spela fotboll</a:t>
            </a:r>
          </a:p>
        </p:txBody>
      </p:sp>
    </p:spTree>
    <p:extLst>
      <p:ext uri="{BB962C8B-B14F-4D97-AF65-F5344CB8AC3E}">
        <p14:creationId xmlns:p14="http://schemas.microsoft.com/office/powerpoint/2010/main" val="5504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E71816-EFA5-BB5C-1DD5-F0B21FFFD0E1}"/>
              </a:ext>
            </a:extLst>
          </p:cNvPr>
          <p:cNvSpPr txBox="1">
            <a:spLocks/>
          </p:cNvSpPr>
          <p:nvPr/>
        </p:nvSpPr>
        <p:spPr>
          <a:xfrm>
            <a:off x="1354128" y="997036"/>
            <a:ext cx="7485071" cy="50820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dirty="0">
                <a:solidFill>
                  <a:schemeClr val="accent6"/>
                </a:solidFill>
                <a:latin typeface="Calibri" panose="020F0502020204030204" pitchFamily="34" charset="0"/>
                <a:cs typeface="Calibri" panose="020F0502020204030204" pitchFamily="34" charset="0"/>
              </a:rPr>
              <a:t>VI BEHÖVER BLI BÄTTRE PÅ ATT…</a:t>
            </a:r>
          </a:p>
        </p:txBody>
      </p:sp>
      <p:sp>
        <p:nvSpPr>
          <p:cNvPr id="10" name="textruta 9">
            <a:extLst>
              <a:ext uri="{FF2B5EF4-FFF2-40B4-BE49-F238E27FC236}">
                <a16:creationId xmlns:a16="http://schemas.microsoft.com/office/drawing/2014/main" id="{0B97BCED-542D-0EED-07EB-4CB47F1A0446}"/>
              </a:ext>
            </a:extLst>
          </p:cNvPr>
          <p:cNvSpPr txBox="1"/>
          <p:nvPr/>
        </p:nvSpPr>
        <p:spPr>
          <a:xfrm>
            <a:off x="1354128" y="1797586"/>
            <a:ext cx="7038444" cy="3991979"/>
          </a:xfrm>
          <a:prstGeom prst="rect">
            <a:avLst/>
          </a:prstGeom>
        </p:spPr>
        <p:txBody>
          <a:bodyPr vert="horz" wrap="square" lIns="91440" tIns="45720" rIns="91440" bIns="45720" rtlCol="0" anchor="t" anchorCtr="0">
            <a:noAutofit/>
          </a:bodyPr>
          <a:lstStyle/>
          <a:p>
            <a:pPr marL="285750" indent="-285750">
              <a:lnSpc>
                <a:spcPts val="2000"/>
              </a:lnSpc>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Prata om mens på ett öppet och naturligt sätt </a:t>
            </a:r>
          </a:p>
          <a:p>
            <a:pPr marL="285750" indent="-285750">
              <a:lnSpc>
                <a:spcPts val="2000"/>
              </a:lnSpc>
              <a:buBlip>
                <a:blip r:embed="rId3">
                  <a:extLst>
                    <a:ext uri="{96DAC541-7B7A-43D3-8B79-37D633B846F1}">
                      <asvg:svgBlip xmlns:asvg="http://schemas.microsoft.com/office/drawing/2016/SVG/main" r:embed="rId4"/>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Öka medvetenheten genom utbildning </a:t>
            </a:r>
          </a:p>
          <a:p>
            <a:pPr marL="285750" indent="-285750">
              <a:lnSpc>
                <a:spcPts val="2000"/>
              </a:lnSpc>
              <a:buBlip>
                <a:blip r:embed="rId3">
                  <a:extLst>
                    <a:ext uri="{96DAC541-7B7A-43D3-8B79-37D633B846F1}">
                      <asvg:svgBlip xmlns:asvg="http://schemas.microsoft.com/office/drawing/2016/SVG/main" r:embed="rId4"/>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Förstå att olika personer kan ha olika symtom </a:t>
            </a:r>
          </a:p>
          <a:p>
            <a:pPr marL="285750" indent="-285750">
              <a:lnSpc>
                <a:spcPts val="2000"/>
              </a:lnSpc>
              <a:buBlip>
                <a:blip r:embed="rId3">
                  <a:extLst>
                    <a:ext uri="{96DAC541-7B7A-43D3-8B79-37D633B846F1}">
                      <asvg:svgBlip xmlns:asvg="http://schemas.microsoft.com/office/drawing/2016/SVG/main" r:embed="rId4"/>
                    </a:ext>
                  </a:extLst>
                </a:blip>
              </a:buBlip>
            </a:pPr>
            <a:endParaRPr lang="sv-SE" b="1" dirty="0">
              <a:solidFill>
                <a:schemeClr val="accent6"/>
              </a:solidFill>
              <a:latin typeface="Calibri" panose="020F0502020204030204" pitchFamily="34" charset="0"/>
              <a:cs typeface="Calibri" panose="020F0502020204030204" pitchFamily="34" charset="0"/>
            </a:endParaRPr>
          </a:p>
          <a:p>
            <a:pPr marL="285750" indent="-285750">
              <a:lnSpc>
                <a:spcPts val="2000"/>
              </a:lnSpc>
              <a:buBlip>
                <a:blip r:embed="rId3">
                  <a:extLst>
                    <a:ext uri="{96DAC541-7B7A-43D3-8B79-37D633B846F1}">
                      <asvg:svgBlip xmlns:asvg="http://schemas.microsoft.com/office/drawing/2016/SVG/main" r:embed="rId4"/>
                    </a:ext>
                  </a:extLst>
                </a:blip>
              </a:buBlip>
            </a:pPr>
            <a:r>
              <a:rPr lang="sv-SE" b="1" dirty="0">
                <a:solidFill>
                  <a:schemeClr val="accent6"/>
                </a:solidFill>
                <a:latin typeface="Calibri" panose="020F0502020204030204" pitchFamily="34" charset="0"/>
                <a:cs typeface="Calibri" panose="020F0502020204030204" pitchFamily="34" charset="0"/>
              </a:rPr>
              <a:t>Att förstå och kunna sätta ord på sina behov</a:t>
            </a:r>
            <a:br>
              <a:rPr lang="sv-SE" b="1" dirty="0">
                <a:solidFill>
                  <a:schemeClr val="accent6"/>
                </a:solidFill>
                <a:latin typeface="Calibri" panose="020F0502020204030204" pitchFamily="34" charset="0"/>
                <a:cs typeface="Calibri" panose="020F0502020204030204" pitchFamily="34" charset="0"/>
              </a:rPr>
            </a:br>
            <a:endParaRPr lang="sv-SE" b="1" dirty="0">
              <a:solidFill>
                <a:schemeClr val="bg1"/>
              </a:solidFill>
              <a:latin typeface="Calibri" panose="020F0502020204030204" pitchFamily="34" charset="0"/>
              <a:cs typeface="Calibri" panose="020F0502020204030204" pitchFamily="34" charset="0"/>
            </a:endParaRPr>
          </a:p>
          <a:p>
            <a:pPr marL="285750" indent="-285750">
              <a:lnSpc>
                <a:spcPts val="2000"/>
              </a:lnSpc>
              <a:buBlip>
                <a:blip r:embed="rId3">
                  <a:extLst>
                    <a:ext uri="{96DAC541-7B7A-43D3-8B79-37D633B846F1}">
                      <asvg:svgBlip xmlns:asvg="http://schemas.microsoft.com/office/drawing/2016/SVG/main" r:embed="rId4"/>
                    </a:ext>
                  </a:extLst>
                </a:blip>
              </a:buBlip>
            </a:pPr>
            <a:r>
              <a:rPr lang="sv-SE" b="1" dirty="0">
                <a:solidFill>
                  <a:schemeClr val="bg1"/>
                </a:solidFill>
                <a:latin typeface="Calibri" panose="020F0502020204030204" pitchFamily="34" charset="0"/>
                <a:cs typeface="Calibri" panose="020F0502020204030204" pitchFamily="34" charset="0"/>
              </a:rPr>
              <a:t>Prata med någon vuxen du känner dig trygg med</a:t>
            </a:r>
          </a:p>
          <a:p>
            <a:pPr>
              <a:lnSpc>
                <a:spcPts val="2000"/>
              </a:lnSpc>
            </a:pPr>
            <a:endParaRPr lang="sv-SE" b="1" dirty="0">
              <a:solidFill>
                <a:schemeClr val="bg1"/>
              </a:solidFill>
              <a:latin typeface="Calibri" panose="020F0502020204030204" pitchFamily="34" charset="0"/>
              <a:cs typeface="Calibri" panose="020F0502020204030204" pitchFamily="34" charset="0"/>
            </a:endParaRPr>
          </a:p>
          <a:p>
            <a:pPr marL="285750" indent="-285750">
              <a:lnSpc>
                <a:spcPts val="2000"/>
              </a:lnSpc>
              <a:buBlip>
                <a:blip r:embed="rId3">
                  <a:extLst>
                    <a:ext uri="{96DAC541-7B7A-43D3-8B79-37D633B846F1}">
                      <asvg:svgBlip xmlns:asvg="http://schemas.microsoft.com/office/drawing/2016/SVG/main" r:embed="rId4"/>
                    </a:ext>
                  </a:extLst>
                </a:blip>
              </a:buBlip>
            </a:pPr>
            <a:r>
              <a:rPr lang="sv-SE" b="1" dirty="0">
                <a:solidFill>
                  <a:schemeClr val="bg1"/>
                </a:solidFill>
                <a:latin typeface="Calibri" panose="020F0502020204030204" pitchFamily="34" charset="0"/>
                <a:cs typeface="Calibri" panose="020F0502020204030204" pitchFamily="34" charset="0"/>
              </a:rPr>
              <a:t>Söka hjälp hos ungdomsmottagning, gynekolog/</a:t>
            </a:r>
            <a:br>
              <a:rPr lang="sv-SE" b="1" dirty="0">
                <a:solidFill>
                  <a:schemeClr val="bg1"/>
                </a:solidFill>
                <a:latin typeface="Calibri" panose="020F0502020204030204" pitchFamily="34" charset="0"/>
                <a:cs typeface="Calibri" panose="020F0502020204030204" pitchFamily="34" charset="0"/>
              </a:rPr>
            </a:br>
            <a:r>
              <a:rPr lang="sv-SE" b="1" dirty="0">
                <a:solidFill>
                  <a:schemeClr val="bg1"/>
                </a:solidFill>
                <a:latin typeface="Calibri" panose="020F0502020204030204" pitchFamily="34" charset="0"/>
                <a:cs typeface="Calibri" panose="020F0502020204030204" pitchFamily="34" charset="0"/>
              </a:rPr>
              <a:t>barnmorska, skolsköterska, vårdcentral om mensen </a:t>
            </a:r>
            <a:br>
              <a:rPr lang="sv-SE" b="1" dirty="0">
                <a:solidFill>
                  <a:schemeClr val="bg1"/>
                </a:solidFill>
                <a:latin typeface="Calibri" panose="020F0502020204030204" pitchFamily="34" charset="0"/>
                <a:cs typeface="Calibri" panose="020F0502020204030204" pitchFamily="34" charset="0"/>
              </a:rPr>
            </a:br>
            <a:r>
              <a:rPr lang="sv-SE" b="1" dirty="0">
                <a:solidFill>
                  <a:schemeClr val="bg1"/>
                </a:solidFill>
                <a:latin typeface="Calibri" panose="020F0502020204030204" pitchFamily="34" charset="0"/>
                <a:cs typeface="Calibri" panose="020F0502020204030204" pitchFamily="34" charset="0"/>
              </a:rPr>
              <a:t>hindrar från träning och match </a:t>
            </a:r>
          </a:p>
        </p:txBody>
      </p:sp>
      <p:sp>
        <p:nvSpPr>
          <p:cNvPr id="19" name="Rektangel med rundade hörn 18">
            <a:extLst>
              <a:ext uri="{FF2B5EF4-FFF2-40B4-BE49-F238E27FC236}">
                <a16:creationId xmlns:a16="http://schemas.microsoft.com/office/drawing/2014/main" id="{1F91D471-3738-905A-D925-A30F253B391A}"/>
              </a:ext>
            </a:extLst>
          </p:cNvPr>
          <p:cNvSpPr/>
          <p:nvPr/>
        </p:nvSpPr>
        <p:spPr>
          <a:xfrm>
            <a:off x="8392572" y="1401922"/>
            <a:ext cx="2548726" cy="2602042"/>
          </a:xfrm>
          <a:prstGeom prst="roundRect">
            <a:avLst/>
          </a:prstGeom>
          <a:solidFill>
            <a:schemeClr val="accent1"/>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dirty="0">
              <a:solidFill>
                <a:schemeClr val="tx2"/>
              </a:solidFill>
              <a:latin typeface="Calibri" panose="020F0502020204030204" pitchFamily="34" charset="0"/>
              <a:cs typeface="Arial Black" panose="020B0604020202020204" pitchFamily="34" charset="0"/>
            </a:endParaRPr>
          </a:p>
        </p:txBody>
      </p:sp>
      <p:sp>
        <p:nvSpPr>
          <p:cNvPr id="21" name="Rektangel med rundade hörn 20">
            <a:extLst>
              <a:ext uri="{FF2B5EF4-FFF2-40B4-BE49-F238E27FC236}">
                <a16:creationId xmlns:a16="http://schemas.microsoft.com/office/drawing/2014/main" id="{9232834C-5800-88FD-A433-C4D8B3E781D5}"/>
              </a:ext>
            </a:extLst>
          </p:cNvPr>
          <p:cNvSpPr/>
          <p:nvPr/>
        </p:nvSpPr>
        <p:spPr>
          <a:xfrm>
            <a:off x="8392572" y="2613211"/>
            <a:ext cx="2548726" cy="1131441"/>
          </a:xfrm>
          <a:prstGeom prst="roundRect">
            <a:avLst/>
          </a:prstGeom>
          <a:no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b="1" dirty="0">
                <a:solidFill>
                  <a:schemeClr val="tx2"/>
                </a:solidFill>
                <a:latin typeface="Calibri" panose="020F0502020204030204" pitchFamily="34" charset="0"/>
                <a:cs typeface="Calibri" panose="020F0502020204030204" pitchFamily="34" charset="0"/>
              </a:rPr>
              <a:t>Spelare som mår bra presterar bättre</a:t>
            </a:r>
          </a:p>
        </p:txBody>
      </p:sp>
      <p:pic>
        <p:nvPicPr>
          <p:cNvPr id="22" name="Bild 21" descr="Fotboll med hel fyllning">
            <a:extLst>
              <a:ext uri="{FF2B5EF4-FFF2-40B4-BE49-F238E27FC236}">
                <a16:creationId xmlns:a16="http://schemas.microsoft.com/office/drawing/2014/main" id="{F995671B-3C5A-D8F9-FC8D-1F3FC1C9ED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9048" y="1749920"/>
            <a:ext cx="715774" cy="715774"/>
          </a:xfrm>
          <a:prstGeom prst="rect">
            <a:avLst/>
          </a:prstGeom>
        </p:spPr>
      </p:pic>
      <p:sp>
        <p:nvSpPr>
          <p:cNvPr id="2" name="textruta 1">
            <a:extLst>
              <a:ext uri="{FF2B5EF4-FFF2-40B4-BE49-F238E27FC236}">
                <a16:creationId xmlns:a16="http://schemas.microsoft.com/office/drawing/2014/main" id="{7DA4EFA7-01C4-4617-F49E-413DED047C87}"/>
              </a:ext>
            </a:extLst>
          </p:cNvPr>
          <p:cNvSpPr txBox="1"/>
          <p:nvPr/>
        </p:nvSpPr>
        <p:spPr>
          <a:xfrm>
            <a:off x="9847385" y="386862"/>
            <a:ext cx="0" cy="0"/>
          </a:xfrm>
          <a:prstGeom prst="rect">
            <a:avLst/>
          </a:prstGeom>
        </p:spPr>
        <p:txBody>
          <a:bodyPr vert="horz" wrap="none" lIns="91440" tIns="45720" rIns="91440" bIns="45720" rtlCol="0" anchor="ctr">
            <a:noAutofit/>
          </a:bodyPr>
          <a:lstStyle/>
          <a:p>
            <a:pPr algn="l"/>
            <a:endParaRPr lang="sv-SE" sz="2000"/>
          </a:p>
        </p:txBody>
      </p:sp>
    </p:spTree>
    <p:extLst>
      <p:ext uri="{BB962C8B-B14F-4D97-AF65-F5344CB8AC3E}">
        <p14:creationId xmlns:p14="http://schemas.microsoft.com/office/powerpoint/2010/main" val="32975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 35">
            <a:extLst>
              <a:ext uri="{FF2B5EF4-FFF2-40B4-BE49-F238E27FC236}">
                <a16:creationId xmlns:a16="http://schemas.microsoft.com/office/drawing/2014/main" id="{380C887B-68DD-49E7-D783-DC3CFC673005}"/>
              </a:ext>
            </a:extLst>
          </p:cNvPr>
          <p:cNvGrpSpPr/>
          <p:nvPr/>
        </p:nvGrpSpPr>
        <p:grpSpPr>
          <a:xfrm>
            <a:off x="1708065" y="1507779"/>
            <a:ext cx="8775865" cy="3429269"/>
            <a:chOff x="1708065" y="1507779"/>
            <a:chExt cx="8775865" cy="3429269"/>
          </a:xfrm>
        </p:grpSpPr>
        <p:grpSp>
          <p:nvGrpSpPr>
            <p:cNvPr id="7" name="Grupp 6">
              <a:extLst>
                <a:ext uri="{FF2B5EF4-FFF2-40B4-BE49-F238E27FC236}">
                  <a16:creationId xmlns:a16="http://schemas.microsoft.com/office/drawing/2014/main" id="{06E9649A-C0B7-5DA6-F643-1051CE9E3F33}"/>
                </a:ext>
              </a:extLst>
            </p:cNvPr>
            <p:cNvGrpSpPr/>
            <p:nvPr/>
          </p:nvGrpSpPr>
          <p:grpSpPr>
            <a:xfrm>
              <a:off x="4874190" y="1507779"/>
              <a:ext cx="2443619" cy="2443619"/>
              <a:chOff x="4874187" y="1252460"/>
              <a:chExt cx="2443619" cy="2443619"/>
            </a:xfrm>
          </p:grpSpPr>
          <p:pic>
            <p:nvPicPr>
              <p:cNvPr id="4" name="Bildobjekt 3">
                <a:extLst>
                  <a:ext uri="{FF2B5EF4-FFF2-40B4-BE49-F238E27FC236}">
                    <a16:creationId xmlns:a16="http://schemas.microsoft.com/office/drawing/2014/main" id="{FAAA114C-C7D3-0467-1B4D-8CF675E0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187" y="1252460"/>
                <a:ext cx="2443619" cy="2443619"/>
              </a:xfrm>
              <a:prstGeom prst="rect">
                <a:avLst/>
              </a:prstGeom>
              <a:effectLst>
                <a:outerShdw blurRad="152400" dist="317500" dir="5400000" sx="81000" sy="81000" rotWithShape="0">
                  <a:prstClr val="black">
                    <a:alpha val="15000"/>
                  </a:prstClr>
                </a:outerShdw>
              </a:effectLst>
            </p:spPr>
          </p:pic>
          <p:sp>
            <p:nvSpPr>
              <p:cNvPr id="6" name="textruta 5">
                <a:extLst>
                  <a:ext uri="{FF2B5EF4-FFF2-40B4-BE49-F238E27FC236}">
                    <a16:creationId xmlns:a16="http://schemas.microsoft.com/office/drawing/2014/main" id="{F1FDFA61-14F6-4B83-C046-861A6AC47588}"/>
                  </a:ext>
                </a:extLst>
              </p:cNvPr>
              <p:cNvSpPr txBox="1"/>
              <p:nvPr/>
            </p:nvSpPr>
            <p:spPr>
              <a:xfrm>
                <a:off x="5133269" y="1554708"/>
                <a:ext cx="1925453" cy="1874292"/>
              </a:xfrm>
              <a:prstGeom prst="rect">
                <a:avLst/>
              </a:prstGeom>
            </p:spPr>
            <p:txBody>
              <a:bodyPr vert="horz" wrap="square" lIns="91440" tIns="45720" rIns="91440" bIns="45720" rtlCol="0" anchor="ctr">
                <a:noAutofit/>
              </a:bodyPr>
              <a:lstStyle/>
              <a:p>
                <a:pPr algn="ctr"/>
                <a:r>
                  <a:rPr lang="sv-SE" sz="12000" b="1">
                    <a:latin typeface="Calibri" panose="020F0502020204030204" pitchFamily="34" charset="0"/>
                    <a:cs typeface="Calibri" panose="020F0502020204030204" pitchFamily="34" charset="0"/>
                  </a:rPr>
                  <a:t>2</a:t>
                </a:r>
              </a:p>
            </p:txBody>
          </p:sp>
        </p:grpSp>
        <p:sp>
          <p:nvSpPr>
            <p:cNvPr id="2" name="textruta 1">
              <a:extLst>
                <a:ext uri="{FF2B5EF4-FFF2-40B4-BE49-F238E27FC236}">
                  <a16:creationId xmlns:a16="http://schemas.microsoft.com/office/drawing/2014/main" id="{6E1C86E7-DD17-5998-580A-4FB43209590A}"/>
                </a:ext>
              </a:extLst>
            </p:cNvPr>
            <p:cNvSpPr txBox="1"/>
            <p:nvPr/>
          </p:nvSpPr>
          <p:spPr>
            <a:xfrm>
              <a:off x="1708065" y="4126360"/>
              <a:ext cx="8775865" cy="810688"/>
            </a:xfrm>
            <a:prstGeom prst="rect">
              <a:avLst/>
            </a:prstGeom>
          </p:spPr>
          <p:txBody>
            <a:bodyPr vert="horz" wrap="square" lIns="91440" tIns="45720" rIns="91440" bIns="45720" rtlCol="0" anchor="ctr">
              <a:noAutofit/>
            </a:bodyPr>
            <a:lstStyle/>
            <a:p>
              <a:pPr algn="ctr"/>
              <a:r>
                <a:rPr lang="sv-SE" sz="3200" b="1" spc="300" dirty="0">
                  <a:latin typeface="Calibri" panose="020F0502020204030204" pitchFamily="34" charset="0"/>
                  <a:cs typeface="Calibri" panose="020F0502020204030204" pitchFamily="34" charset="0"/>
                </a:rPr>
                <a:t>VAD KAN DU OM MENS?</a:t>
              </a:r>
            </a:p>
          </p:txBody>
        </p:sp>
      </p:grpSp>
      <p:sp>
        <p:nvSpPr>
          <p:cNvPr id="5" name="textruta 4">
            <a:extLst>
              <a:ext uri="{FF2B5EF4-FFF2-40B4-BE49-F238E27FC236}">
                <a16:creationId xmlns:a16="http://schemas.microsoft.com/office/drawing/2014/main" id="{2D437B15-EF46-DD25-2E5E-7E0651BB1D93}"/>
              </a:ext>
            </a:extLst>
          </p:cNvPr>
          <p:cNvSpPr txBox="1"/>
          <p:nvPr/>
        </p:nvSpPr>
        <p:spPr>
          <a:xfrm>
            <a:off x="4228129" y="6020990"/>
            <a:ext cx="2032000"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3. FAKTA OM MENS</a:t>
            </a:r>
          </a:p>
        </p:txBody>
      </p:sp>
      <p:sp>
        <p:nvSpPr>
          <p:cNvPr id="9" name="textruta 8">
            <a:extLst>
              <a:ext uri="{FF2B5EF4-FFF2-40B4-BE49-F238E27FC236}">
                <a16:creationId xmlns:a16="http://schemas.microsoft.com/office/drawing/2014/main" id="{A174AA96-A5ED-FED8-FE09-96D526E0A251}"/>
              </a:ext>
            </a:extLst>
          </p:cNvPr>
          <p:cNvSpPr txBox="1"/>
          <p:nvPr/>
        </p:nvSpPr>
        <p:spPr>
          <a:xfrm>
            <a:off x="6155272" y="6017165"/>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4. VIKTIGT ATT PRATA OM MENS</a:t>
            </a:r>
          </a:p>
        </p:txBody>
      </p:sp>
      <p:sp>
        <p:nvSpPr>
          <p:cNvPr id="11" name="textruta 10">
            <a:extLst>
              <a:ext uri="{FF2B5EF4-FFF2-40B4-BE49-F238E27FC236}">
                <a16:creationId xmlns:a16="http://schemas.microsoft.com/office/drawing/2014/main" id="{F7614B27-84CF-0AC9-9BDF-2723C1B64C6F}"/>
              </a:ext>
            </a:extLst>
          </p:cNvPr>
          <p:cNvSpPr txBox="1"/>
          <p:nvPr/>
        </p:nvSpPr>
        <p:spPr>
          <a:xfrm>
            <a:off x="8946041" y="6013340"/>
            <a:ext cx="2885772"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5. SUMMERING OCH FEEDBACK</a:t>
            </a:r>
          </a:p>
        </p:txBody>
      </p:sp>
      <p:sp>
        <p:nvSpPr>
          <p:cNvPr id="12" name="textruta 11">
            <a:extLst>
              <a:ext uri="{FF2B5EF4-FFF2-40B4-BE49-F238E27FC236}">
                <a16:creationId xmlns:a16="http://schemas.microsoft.com/office/drawing/2014/main" id="{5C2B5C34-E991-2589-AC95-A5BB7AEA7D19}"/>
              </a:ext>
            </a:extLst>
          </p:cNvPr>
          <p:cNvSpPr txBox="1"/>
          <p:nvPr/>
        </p:nvSpPr>
        <p:spPr>
          <a:xfrm>
            <a:off x="172442" y="6032765"/>
            <a:ext cx="2401676" cy="439644"/>
          </a:xfrm>
          <a:prstGeom prst="rect">
            <a:avLst/>
          </a:prstGeom>
        </p:spPr>
        <p:txBody>
          <a:bodyPr vert="horz" wrap="square" lIns="91440" tIns="45720" rIns="91440" bIns="45720" rtlCol="0" anchor="ctr">
            <a:noAutofit/>
          </a:bodyPr>
          <a:lstStyle/>
          <a:p>
            <a:pPr algn="ctr"/>
            <a:r>
              <a:rPr lang="sv-SE" sz="1500" b="1">
                <a:solidFill>
                  <a:schemeClr val="tx1">
                    <a:lumMod val="50000"/>
                  </a:schemeClr>
                </a:solidFill>
                <a:latin typeface="Calibri" panose="020F0502020204030204" pitchFamily="34" charset="0"/>
                <a:cs typeface="Calibri" panose="020F0502020204030204" pitchFamily="34" charset="0"/>
              </a:rPr>
              <a:t>1. INLEDNING</a:t>
            </a:r>
          </a:p>
        </p:txBody>
      </p:sp>
    </p:spTree>
    <p:extLst>
      <p:ext uri="{BB962C8B-B14F-4D97-AF65-F5344CB8AC3E}">
        <p14:creationId xmlns:p14="http://schemas.microsoft.com/office/powerpoint/2010/main" val="194762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177EED1-E453-8F05-A84C-4AE01920C732}"/>
              </a:ext>
            </a:extLst>
          </p:cNvPr>
          <p:cNvSpPr txBox="1">
            <a:spLocks/>
          </p:cNvSpPr>
          <p:nvPr/>
        </p:nvSpPr>
        <p:spPr>
          <a:xfrm>
            <a:off x="7051432" y="1881821"/>
            <a:ext cx="4337538" cy="309435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Calibri" panose="020F0502020204030204" pitchFamily="34" charset="0"/>
              </a:defRPr>
            </a:lvl1pPr>
          </a:lstStyle>
          <a:p>
            <a:r>
              <a:rPr lang="sv-SE" dirty="0">
                <a:solidFill>
                  <a:schemeClr val="bg2"/>
                </a:solidFill>
                <a:latin typeface="Calibri" panose="020F0502020204030204" pitchFamily="34" charset="0"/>
              </a:rPr>
              <a:t>”JAG ÄR INTE MITT BÄSTA JAG IDAG, MEN JAG VILL INTE SÄGA NÅGOT…”</a:t>
            </a:r>
          </a:p>
        </p:txBody>
      </p:sp>
    </p:spTree>
    <p:extLst>
      <p:ext uri="{BB962C8B-B14F-4D97-AF65-F5344CB8AC3E}">
        <p14:creationId xmlns:p14="http://schemas.microsoft.com/office/powerpoint/2010/main" val="27341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D1277-686C-65A1-E62F-6268680FE712}"/>
              </a:ext>
            </a:extLst>
          </p:cNvPr>
          <p:cNvSpPr txBox="1">
            <a:spLocks/>
          </p:cNvSpPr>
          <p:nvPr/>
        </p:nvSpPr>
        <p:spPr>
          <a:xfrm>
            <a:off x="6691687" y="1395630"/>
            <a:ext cx="5371394"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pPr algn="l"/>
            <a:r>
              <a:rPr lang="sv-SE" dirty="0">
                <a:solidFill>
                  <a:schemeClr val="bg2"/>
                </a:solidFill>
                <a:latin typeface="Calibri" panose="020F0502020204030204" pitchFamily="34" charset="0"/>
                <a:cs typeface="Calibri" panose="020F0502020204030204" pitchFamily="34" charset="0"/>
              </a:rPr>
              <a:t>DU ÄR INTE ENSAM OM ATT KÄNNA SÅ HÄR…</a:t>
            </a:r>
          </a:p>
        </p:txBody>
      </p:sp>
      <p:sp>
        <p:nvSpPr>
          <p:cNvPr id="3" name="Rubrik 1">
            <a:extLst>
              <a:ext uri="{FF2B5EF4-FFF2-40B4-BE49-F238E27FC236}">
                <a16:creationId xmlns:a16="http://schemas.microsoft.com/office/drawing/2014/main" id="{6D67239B-1428-CF85-341B-85B3753A6194}"/>
              </a:ext>
            </a:extLst>
          </p:cNvPr>
          <p:cNvSpPr txBox="1">
            <a:spLocks/>
          </p:cNvSpPr>
          <p:nvPr/>
        </p:nvSpPr>
        <p:spPr>
          <a:xfrm>
            <a:off x="113991" y="6477930"/>
            <a:ext cx="10515600" cy="3778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900" u="none" strike="noStrike" dirty="0">
                <a:solidFill>
                  <a:schemeClr val="accent3">
                    <a:lumMod val="10000"/>
                    <a:lumOff val="90000"/>
                  </a:schemeClr>
                </a:solidFill>
                <a:effectLst/>
                <a:latin typeface="Calibri" panose="020F0502020204030204" pitchFamily="34" charset="0"/>
                <a:cs typeface="Calibri" panose="020F0502020204030204" pitchFamily="34" charset="0"/>
              </a:rPr>
              <a:t>*Enkäten finns att ta del av i sin helhet på svenskfotboll.se/</a:t>
            </a:r>
            <a:r>
              <a:rPr lang="sv-SE" sz="900" u="none" strike="noStrike" dirty="0" err="1">
                <a:solidFill>
                  <a:schemeClr val="accent3">
                    <a:lumMod val="10000"/>
                    <a:lumOff val="90000"/>
                  </a:schemeClr>
                </a:solidFill>
                <a:effectLst/>
                <a:latin typeface="Calibri" panose="020F0502020204030204" pitchFamily="34" charset="0"/>
                <a:cs typeface="Calibri" panose="020F0502020204030204" pitchFamily="34" charset="0"/>
              </a:rPr>
              <a:t>alladagar</a:t>
            </a:r>
            <a:endParaRPr lang="sv-SE" sz="1200" dirty="0">
              <a:solidFill>
                <a:schemeClr val="accent3">
                  <a:lumMod val="10000"/>
                  <a:lumOff val="90000"/>
                </a:schemeClr>
              </a:solidFill>
              <a:latin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A8252220-8404-DB99-DEF1-73F013F69659}"/>
              </a:ext>
            </a:extLst>
          </p:cNvPr>
          <p:cNvSpPr txBox="1"/>
          <p:nvPr/>
        </p:nvSpPr>
        <p:spPr>
          <a:xfrm>
            <a:off x="6691687" y="2743379"/>
            <a:ext cx="3742401" cy="1693684"/>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Många upplever att det är svårt att prata om mens</a:t>
            </a:r>
          </a:p>
          <a:p>
            <a:pPr marL="285750" indent="-285750">
              <a:lnSpc>
                <a:spcPts val="2000"/>
              </a:lnSpc>
              <a:spcAft>
                <a:spcPts val="1600"/>
              </a:spcAft>
              <a:buBlip>
                <a:blip r:embed="rId3">
                  <a:extLst>
                    <a:ext uri="{96DAC541-7B7A-43D3-8B79-37D633B846F1}">
                      <asvg:svgBlip xmlns:asvg="http://schemas.microsoft.com/office/drawing/2016/SVG/main" r:embed="rId4"/>
                    </a:ext>
                  </a:extLst>
                </a:blip>
              </a:buBlip>
            </a:pPr>
            <a:r>
              <a:rPr lang="sv-SE" b="1" dirty="0">
                <a:solidFill>
                  <a:schemeClr val="bg2"/>
                </a:solidFill>
                <a:latin typeface="Calibri" panose="020F0502020204030204" pitchFamily="34" charset="0"/>
                <a:cs typeface="Calibri" panose="020F0502020204030204" pitchFamily="34" charset="0"/>
              </a:rPr>
              <a:t>Många upplever att mens har gjort det svårt att spela fotboll </a:t>
            </a:r>
          </a:p>
        </p:txBody>
      </p:sp>
    </p:spTree>
    <p:extLst>
      <p:ext uri="{BB962C8B-B14F-4D97-AF65-F5344CB8AC3E}">
        <p14:creationId xmlns:p14="http://schemas.microsoft.com/office/powerpoint/2010/main" val="15577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id="{2AE03103-2126-1ACE-3906-3B74FA896661}"/>
              </a:ext>
            </a:extLst>
          </p:cNvPr>
          <p:cNvCxnSpPr>
            <a:cxnSpLocks/>
          </p:cNvCxnSpPr>
          <p:nvPr/>
        </p:nvCxnSpPr>
        <p:spPr>
          <a:xfrm>
            <a:off x="2522515" y="5483388"/>
            <a:ext cx="7445783" cy="0"/>
          </a:xfrm>
          <a:prstGeom prst="line">
            <a:avLst/>
          </a:prstGeom>
          <a:ln w="25400">
            <a:solidFill>
              <a:schemeClr val="accent6"/>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4BD479FC-F2FD-729A-FAE9-2D9D87F76372}"/>
              </a:ext>
            </a:extLst>
          </p:cNvPr>
          <p:cNvSpPr txBox="1">
            <a:spLocks/>
          </p:cNvSpPr>
          <p:nvPr/>
        </p:nvSpPr>
        <p:spPr>
          <a:xfrm>
            <a:off x="2522515" y="5582251"/>
            <a:ext cx="3362706"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l"/>
            <a:r>
              <a:rPr lang="sv-SE" sz="2200">
                <a:solidFill>
                  <a:schemeClr val="accent6"/>
                </a:solidFill>
                <a:latin typeface="Calibri" panose="020F0502020204030204" pitchFamily="34" charset="0"/>
                <a:cs typeface="Calibri" panose="020F0502020204030204" pitchFamily="34" charset="0"/>
              </a:rPr>
              <a:t>INSTÄMMER HELT</a:t>
            </a:r>
          </a:p>
        </p:txBody>
      </p:sp>
      <p:sp>
        <p:nvSpPr>
          <p:cNvPr id="24" name="Rubrik 1">
            <a:extLst>
              <a:ext uri="{FF2B5EF4-FFF2-40B4-BE49-F238E27FC236}">
                <a16:creationId xmlns:a16="http://schemas.microsoft.com/office/drawing/2014/main" id="{5E44BE53-63D8-FF33-23CB-6AAB683E3D07}"/>
              </a:ext>
            </a:extLst>
          </p:cNvPr>
          <p:cNvSpPr txBox="1">
            <a:spLocks/>
          </p:cNvSpPr>
          <p:nvPr/>
        </p:nvSpPr>
        <p:spPr>
          <a:xfrm>
            <a:off x="6684785" y="5579792"/>
            <a:ext cx="3283513" cy="5624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algn="r"/>
            <a:r>
              <a:rPr lang="sv-SE" sz="2200">
                <a:solidFill>
                  <a:schemeClr val="accent6"/>
                </a:solidFill>
                <a:latin typeface="Calibri" panose="020F0502020204030204" pitchFamily="34" charset="0"/>
                <a:cs typeface="Calibri" panose="020F0502020204030204" pitchFamily="34" charset="0"/>
              </a:rPr>
              <a:t>INSTÄMMER INTE ALLS</a:t>
            </a:r>
          </a:p>
        </p:txBody>
      </p:sp>
      <p:pic>
        <p:nvPicPr>
          <p:cNvPr id="2" name="Bild 1" descr="Man med hel fyllning">
            <a:extLst>
              <a:ext uri="{FF2B5EF4-FFF2-40B4-BE49-F238E27FC236}">
                <a16:creationId xmlns:a16="http://schemas.microsoft.com/office/drawing/2014/main" id="{C31AB2AE-08B0-9ACE-FDFA-316444AC0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3115" y="4470126"/>
            <a:ext cx="914400" cy="914400"/>
          </a:xfrm>
          <a:prstGeom prst="rect">
            <a:avLst/>
          </a:prstGeom>
          <a:effectLst>
            <a:reflection blurRad="6350" stA="28315" endPos="35000" dir="5400000" sy="-100000" algn="bl" rotWithShape="0"/>
          </a:effectLst>
        </p:spPr>
      </p:pic>
      <p:pic>
        <p:nvPicPr>
          <p:cNvPr id="3" name="Bild 2" descr="Man med hel fyllning">
            <a:extLst>
              <a:ext uri="{FF2B5EF4-FFF2-40B4-BE49-F238E27FC236}">
                <a16:creationId xmlns:a16="http://schemas.microsoft.com/office/drawing/2014/main" id="{1C7D3CD8-737B-7939-D66B-AAFCFFB3B5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7527" y="4550769"/>
            <a:ext cx="914400" cy="914400"/>
          </a:xfrm>
          <a:prstGeom prst="rect">
            <a:avLst/>
          </a:prstGeom>
        </p:spPr>
      </p:pic>
      <p:pic>
        <p:nvPicPr>
          <p:cNvPr id="4" name="Bild 3" descr="Man med hel fyllning">
            <a:extLst>
              <a:ext uri="{FF2B5EF4-FFF2-40B4-BE49-F238E27FC236}">
                <a16:creationId xmlns:a16="http://schemas.microsoft.com/office/drawing/2014/main" id="{4952E875-179B-B2B4-0D10-55CC8B7A8A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5409" y="4336606"/>
            <a:ext cx="914400" cy="914400"/>
          </a:xfrm>
          <a:prstGeom prst="rect">
            <a:avLst/>
          </a:prstGeom>
          <a:effectLst>
            <a:reflection blurRad="6350" stA="28315" endPos="35000" dir="5400000" sy="-100000" algn="bl" rotWithShape="0"/>
          </a:effectLst>
        </p:spPr>
      </p:pic>
      <p:pic>
        <p:nvPicPr>
          <p:cNvPr id="5" name="Bild 4" descr="Man med hel fyllning">
            <a:extLst>
              <a:ext uri="{FF2B5EF4-FFF2-40B4-BE49-F238E27FC236}">
                <a16:creationId xmlns:a16="http://schemas.microsoft.com/office/drawing/2014/main" id="{CAE6CA3E-32B1-4A45-E961-33616F7F3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2285" y="4501820"/>
            <a:ext cx="914400" cy="914400"/>
          </a:xfrm>
          <a:prstGeom prst="rect">
            <a:avLst/>
          </a:prstGeom>
          <a:effectLst>
            <a:reflection blurRad="6350" stA="28315" endPos="35000" dir="5400000" sy="-100000" algn="bl" rotWithShape="0"/>
          </a:effectLst>
        </p:spPr>
      </p:pic>
      <p:pic>
        <p:nvPicPr>
          <p:cNvPr id="7" name="Bild 6" descr="Man med hel fyllning">
            <a:extLst>
              <a:ext uri="{FF2B5EF4-FFF2-40B4-BE49-F238E27FC236}">
                <a16:creationId xmlns:a16="http://schemas.microsoft.com/office/drawing/2014/main" id="{CDBECDA9-8618-88E9-A9C3-D09276970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39" y="4279903"/>
            <a:ext cx="914400" cy="914400"/>
          </a:xfrm>
          <a:prstGeom prst="rect">
            <a:avLst/>
          </a:prstGeom>
          <a:effectLst>
            <a:reflection blurRad="6350" stA="28315" endPos="35000" dir="5400000" sy="-100000" algn="bl" rotWithShape="0"/>
          </a:effectLst>
        </p:spPr>
      </p:pic>
      <p:pic>
        <p:nvPicPr>
          <p:cNvPr id="8" name="Bild 7" descr="Man med hel fyllning">
            <a:extLst>
              <a:ext uri="{FF2B5EF4-FFF2-40B4-BE49-F238E27FC236}">
                <a16:creationId xmlns:a16="http://schemas.microsoft.com/office/drawing/2014/main" id="{2CC6C882-BBAF-F988-5AA5-689886BD5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819" y="4463451"/>
            <a:ext cx="914400" cy="914400"/>
          </a:xfrm>
          <a:prstGeom prst="rect">
            <a:avLst/>
          </a:prstGeom>
          <a:effectLst>
            <a:reflection blurRad="6350" stA="28315" endPos="35000" dir="5400000" sy="-100000" algn="bl" rotWithShape="0"/>
          </a:effectLst>
        </p:spPr>
      </p:pic>
      <p:pic>
        <p:nvPicPr>
          <p:cNvPr id="9" name="Bild 8" descr="Man med hel fyllning">
            <a:extLst>
              <a:ext uri="{FF2B5EF4-FFF2-40B4-BE49-F238E27FC236}">
                <a16:creationId xmlns:a16="http://schemas.microsoft.com/office/drawing/2014/main" id="{1F66EB69-65F8-A8A9-CC83-042F7BCC2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4550769"/>
            <a:ext cx="914400" cy="914400"/>
          </a:xfrm>
          <a:prstGeom prst="rect">
            <a:avLst/>
          </a:prstGeom>
        </p:spPr>
      </p:pic>
      <p:pic>
        <p:nvPicPr>
          <p:cNvPr id="10" name="Bild 9" descr="Man med hel fyllning">
            <a:extLst>
              <a:ext uri="{FF2B5EF4-FFF2-40B4-BE49-F238E27FC236}">
                <a16:creationId xmlns:a16="http://schemas.microsoft.com/office/drawing/2014/main" id="{93B53620-A340-F836-DF65-D7B00A15EC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882" y="4336606"/>
            <a:ext cx="914400" cy="914400"/>
          </a:xfrm>
          <a:prstGeom prst="rect">
            <a:avLst/>
          </a:prstGeom>
          <a:effectLst>
            <a:reflection blurRad="6350" stA="28315" endPos="35000" dir="5400000" sy="-100000" algn="bl" rotWithShape="0"/>
          </a:effectLst>
        </p:spPr>
      </p:pic>
      <p:pic>
        <p:nvPicPr>
          <p:cNvPr id="11" name="Bild 10" descr="Man med hel fyllning">
            <a:extLst>
              <a:ext uri="{FF2B5EF4-FFF2-40B4-BE49-F238E27FC236}">
                <a16:creationId xmlns:a16="http://schemas.microsoft.com/office/drawing/2014/main" id="{E4124D4D-7C2C-2716-EC38-BDDD2F8C4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4518" y="4550769"/>
            <a:ext cx="914400" cy="914400"/>
          </a:xfrm>
          <a:prstGeom prst="rect">
            <a:avLst/>
          </a:prstGeom>
        </p:spPr>
      </p:pic>
      <p:pic>
        <p:nvPicPr>
          <p:cNvPr id="12" name="Bild 11" descr="Man med hel fyllning">
            <a:extLst>
              <a:ext uri="{FF2B5EF4-FFF2-40B4-BE49-F238E27FC236}">
                <a16:creationId xmlns:a16="http://schemas.microsoft.com/office/drawing/2014/main" id="{67FDD9DF-D6C8-5725-F706-506F6EF2A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2400" y="4336606"/>
            <a:ext cx="914400" cy="914400"/>
          </a:xfrm>
          <a:prstGeom prst="rect">
            <a:avLst/>
          </a:prstGeom>
          <a:effectLst>
            <a:reflection blurRad="6350" stA="28315" endPos="35000" dir="5400000" sy="-100000" algn="bl" rotWithShape="0"/>
          </a:effectLst>
        </p:spPr>
      </p:pic>
      <p:pic>
        <p:nvPicPr>
          <p:cNvPr id="13" name="Bild 12" descr="Man med hel fyllning">
            <a:extLst>
              <a:ext uri="{FF2B5EF4-FFF2-40B4-BE49-F238E27FC236}">
                <a16:creationId xmlns:a16="http://schemas.microsoft.com/office/drawing/2014/main" id="{F86547CD-6DA2-75F9-3C31-2AB25D5C63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399" y="4544974"/>
            <a:ext cx="914400" cy="914400"/>
          </a:xfrm>
          <a:prstGeom prst="rect">
            <a:avLst/>
          </a:prstGeom>
        </p:spPr>
      </p:pic>
      <p:pic>
        <p:nvPicPr>
          <p:cNvPr id="14" name="Bild 13" descr="Man med hel fyllning">
            <a:extLst>
              <a:ext uri="{FF2B5EF4-FFF2-40B4-BE49-F238E27FC236}">
                <a16:creationId xmlns:a16="http://schemas.microsoft.com/office/drawing/2014/main" id="{4D03F8AC-1029-854B-08A6-D2B8E87A9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2331" y="4327347"/>
            <a:ext cx="914400" cy="914400"/>
          </a:xfrm>
          <a:prstGeom prst="rect">
            <a:avLst/>
          </a:prstGeom>
          <a:effectLst>
            <a:reflection blurRad="6350" stA="28315" endPos="35000" dir="5400000" sy="-100000" algn="bl" rotWithShape="0"/>
          </a:effectLst>
        </p:spPr>
      </p:pic>
      <p:pic>
        <p:nvPicPr>
          <p:cNvPr id="16" name="Bild 15" descr="Man med hel fyllning">
            <a:extLst>
              <a:ext uri="{FF2B5EF4-FFF2-40B4-BE49-F238E27FC236}">
                <a16:creationId xmlns:a16="http://schemas.microsoft.com/office/drawing/2014/main" id="{50473D52-CC86-F482-BCCD-45B70E7179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29585" y="4586348"/>
            <a:ext cx="914400" cy="914400"/>
          </a:xfrm>
          <a:prstGeom prst="rect">
            <a:avLst/>
          </a:prstGeom>
          <a:effectLst>
            <a:reflection blurRad="6350" stA="28315" endPos="35000" dir="5400000" sy="-100000" algn="bl" rotWithShape="0"/>
          </a:effectLst>
        </p:spPr>
      </p:pic>
      <p:sp>
        <p:nvSpPr>
          <p:cNvPr id="19" name="Rubrik 1">
            <a:extLst>
              <a:ext uri="{FF2B5EF4-FFF2-40B4-BE49-F238E27FC236}">
                <a16:creationId xmlns:a16="http://schemas.microsoft.com/office/drawing/2014/main" id="{7A8FEFEA-1525-01CA-D9AB-C6F0514999C2}"/>
              </a:ext>
            </a:extLst>
          </p:cNvPr>
          <p:cNvSpPr txBox="1">
            <a:spLocks/>
          </p:cNvSpPr>
          <p:nvPr/>
        </p:nvSpPr>
        <p:spPr>
          <a:xfrm>
            <a:off x="2437171" y="996965"/>
            <a:ext cx="7346959" cy="59143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3200" b="1" i="0" kern="1200" spc="300">
                <a:solidFill>
                  <a:schemeClr val="tx1"/>
                </a:solidFill>
                <a:latin typeface="Stag Sans Semibold" panose="020B0503040000020004" pitchFamily="34" charset="77"/>
                <a:ea typeface="+mj-ea"/>
                <a:cs typeface="Arial Black" panose="020B0604020202020204" pitchFamily="34" charset="0"/>
              </a:defRPr>
            </a:lvl1pPr>
          </a:lstStyle>
          <a:p>
            <a:r>
              <a:rPr lang="sv-SE" dirty="0">
                <a:solidFill>
                  <a:schemeClr val="accent6"/>
                </a:solidFill>
                <a:latin typeface="Calibri"/>
                <a:cs typeface="Calibri"/>
              </a:rPr>
              <a:t>ÖVNING</a:t>
            </a:r>
            <a:endParaRPr lang="sv-SE" dirty="0">
              <a:solidFill>
                <a:schemeClr val="accent6"/>
              </a:solidFill>
              <a:latin typeface="Calibri" panose="020F0502020204030204" pitchFamily="34" charset="0"/>
              <a:cs typeface="Calibri" panose="020F0502020204030204" pitchFamily="34" charset="0"/>
            </a:endParaRPr>
          </a:p>
        </p:txBody>
      </p:sp>
      <p:sp>
        <p:nvSpPr>
          <p:cNvPr id="20" name="textruta 19">
            <a:extLst>
              <a:ext uri="{FF2B5EF4-FFF2-40B4-BE49-F238E27FC236}">
                <a16:creationId xmlns:a16="http://schemas.microsoft.com/office/drawing/2014/main" id="{70DAC596-D863-896C-7692-93A70E2EA6F0}"/>
              </a:ext>
            </a:extLst>
          </p:cNvPr>
          <p:cNvSpPr txBox="1"/>
          <p:nvPr/>
        </p:nvSpPr>
        <p:spPr>
          <a:xfrm>
            <a:off x="2522515" y="1716413"/>
            <a:ext cx="7992470" cy="2331722"/>
          </a:xfrm>
          <a:prstGeom prst="rect">
            <a:avLst/>
          </a:prstGeom>
        </p:spPr>
        <p:txBody>
          <a:bodyPr vert="horz" wrap="square" lIns="91440" tIns="45720" rIns="91440" bIns="45720" rtlCol="0" anchor="t" anchorCtr="0">
            <a:noAutofit/>
          </a:bodyPr>
          <a:lstStyle/>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Alla ställer sig på en linje mitt i rummet </a:t>
            </a: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Höger representerar ”Instämmer inte”</a:t>
            </a: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Vänster representerar ”Instämmer” </a:t>
            </a: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Mitten representerar ”Vet inte”</a:t>
            </a:r>
          </a:p>
          <a:p>
            <a:pPr marL="285750" indent="-285750">
              <a:lnSpc>
                <a:spcPts val="2000"/>
              </a:lnSpc>
              <a:spcAft>
                <a:spcPts val="1600"/>
              </a:spcAft>
              <a:buBlip>
                <a:blip r:embed="rId5">
                  <a:extLst>
                    <a:ext uri="{96DAC541-7B7A-43D3-8B79-37D633B846F1}">
                      <asvg:svgBlip xmlns:asvg="http://schemas.microsoft.com/office/drawing/2016/SVG/main" r:embed="rId6"/>
                    </a:ext>
                  </a:extLst>
                </a:blip>
              </a:buBlip>
            </a:pPr>
            <a:r>
              <a:rPr lang="sv-SE" b="1" dirty="0">
                <a:solidFill>
                  <a:schemeClr val="accent6"/>
                </a:solidFill>
                <a:latin typeface="Calibri" panose="020F0502020204030204" pitchFamily="34" charset="0"/>
                <a:cs typeface="Calibri" panose="020F0502020204030204" pitchFamily="34" charset="0"/>
              </a:rPr>
              <a:t>Påstående läses upp (se nästa slide), ta ställning till om du håller med eller ej</a:t>
            </a:r>
          </a:p>
        </p:txBody>
      </p:sp>
    </p:spTree>
    <p:extLst>
      <p:ext uri="{BB962C8B-B14F-4D97-AF65-F5344CB8AC3E}">
        <p14:creationId xmlns:p14="http://schemas.microsoft.com/office/powerpoint/2010/main" val="37845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gen 1">
      <a:dk1>
        <a:srgbClr val="3E4650"/>
      </a:dk1>
      <a:lt1>
        <a:srgbClr val="D3E0EF"/>
      </a:lt1>
      <a:dk2>
        <a:srgbClr val="000000"/>
      </a:dk2>
      <a:lt2>
        <a:srgbClr val="F8F8F8"/>
      </a:lt2>
      <a:accent1>
        <a:srgbClr val="FF0000"/>
      </a:accent1>
      <a:accent2>
        <a:srgbClr val="005193"/>
      </a:accent2>
      <a:accent3>
        <a:srgbClr val="00345C"/>
      </a:accent3>
      <a:accent4>
        <a:srgbClr val="FECB00"/>
      </a:accent4>
      <a:accent5>
        <a:srgbClr val="63B9E9"/>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AC3DB26307994F93AFEAA212B3F22B" ma:contentTypeVersion="9" ma:contentTypeDescription="Skapa ett nytt dokument." ma:contentTypeScope="" ma:versionID="8dd3220dad3fff560401d8db47637210">
  <xsd:schema xmlns:xsd="http://www.w3.org/2001/XMLSchema" xmlns:xs="http://www.w3.org/2001/XMLSchema" xmlns:p="http://schemas.microsoft.com/office/2006/metadata/properties" xmlns:ns2="87231b2d-b9a2-454a-9d63-879f60c0fca8" xmlns:ns3="426d0719-bca5-4b84-bb59-823e2b58d93c" targetNamespace="http://schemas.microsoft.com/office/2006/metadata/properties" ma:root="true" ma:fieldsID="b132262b2676b0b81b2151bdaa519a10" ns2:_="" ns3:_="">
    <xsd:import namespace="87231b2d-b9a2-454a-9d63-879f60c0fca8"/>
    <xsd:import namespace="426d0719-bca5-4b84-bb59-823e2b58d9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31b2d-b9a2-454a-9d63-879f60c0fc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5c567539-fc15-4149-adc5-24126968b85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d0719-bca5-4b84-bb59-823e2b58d93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4d74f0f-d745-476c-9096-9e7f1c5daf20}" ma:internalName="TaxCatchAll" ma:showField="CatchAllData" ma:web="426d0719-bca5-4b84-bb59-823e2b58d9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26d0719-bca5-4b84-bb59-823e2b58d93c" xsi:nil="true"/>
    <lcf76f155ced4ddcb4097134ff3c332f xmlns="87231b2d-b9a2-454a-9d63-879f60c0fc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334DB6-7F11-41B5-8985-FD8FFDF922B4}">
  <ds:schemaRefs>
    <ds:schemaRef ds:uri="426d0719-bca5-4b84-bb59-823e2b58d93c"/>
    <ds:schemaRef ds:uri="87231b2d-b9a2-454a-9d63-879f60c0f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05E1BA-8705-4B7F-9647-6D78715A4090}">
  <ds:schemaRefs>
    <ds:schemaRef ds:uri="http://schemas.microsoft.com/sharepoint/v3/contenttype/forms"/>
  </ds:schemaRefs>
</ds:datastoreItem>
</file>

<file path=customXml/itemProps3.xml><?xml version="1.0" encoding="utf-8"?>
<ds:datastoreItem xmlns:ds="http://schemas.openxmlformats.org/officeDocument/2006/customXml" ds:itemID="{EC380178-E0A5-4AC8-8623-E6A24F4AD101}">
  <ds:schemaRefs>
    <ds:schemaRef ds:uri="http://schemas.microsoft.com/office/2006/documentManagement/types"/>
    <ds:schemaRef ds:uri="426d0719-bca5-4b84-bb59-823e2b58d93c"/>
    <ds:schemaRef ds:uri="http://schemas.microsoft.com/office/infopath/2007/PartnerControls"/>
    <ds:schemaRef ds:uri="http://purl.org/dc/dcmitype/"/>
    <ds:schemaRef ds:uri="http://schemas.openxmlformats.org/package/2006/metadata/core-properties"/>
    <ds:schemaRef ds:uri="http://purl.org/dc/terms/"/>
    <ds:schemaRef ds:uri="http://www.w3.org/XML/1998/namespace"/>
    <ds:schemaRef ds:uri="87231b2d-b9a2-454a-9d63-879f60c0fca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7453</TotalTime>
  <Words>3284</Words>
  <Application>Microsoft Office PowerPoint</Application>
  <PresentationFormat>Bredbild</PresentationFormat>
  <Paragraphs>339</Paragraphs>
  <Slides>34</Slides>
  <Notes>34</Notes>
  <HiddenSlides>2</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34</vt:i4>
      </vt:variant>
    </vt:vector>
  </HeadingPairs>
  <TitlesOfParts>
    <vt:vector size="41" baseType="lpstr">
      <vt:lpstr>Arial</vt:lpstr>
      <vt:lpstr>Calibri</vt:lpstr>
      <vt:lpstr>Comic Sans MS</vt:lpstr>
      <vt:lpstr>Helvetica</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REFERENSER</vt:lpstr>
      <vt:lpstr>REFERENSER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Åsa Elmehed</dc:creator>
  <cp:lastModifiedBy>Ellinor Johansson</cp:lastModifiedBy>
  <cp:revision>49</cp:revision>
  <dcterms:created xsi:type="dcterms:W3CDTF">2022-11-11T10:22:50Z</dcterms:created>
  <dcterms:modified xsi:type="dcterms:W3CDTF">2024-04-12T09:45:23Z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0x010100D2AC3DB26307994F93AFEAA212B3F22B</vt:lpwstr>
  </property>
  <property fmtid="{D5CDD505-2E9C-101B-9397-08002B2CF9AE}" pid="3" name="MediaServiceImageTags">
    <vt:lpwstr/>
  </property>
</Properties>
</file>